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4"/>
  </p:sldMasterIdLst>
  <p:notesMasterIdLst>
    <p:notesMasterId r:id="rId11"/>
  </p:notesMasterIdLst>
  <p:handoutMasterIdLst>
    <p:handoutMasterId r:id="rId12"/>
  </p:handoutMasterIdLst>
  <p:sldIdLst>
    <p:sldId id="1828" r:id="rId5"/>
    <p:sldId id="1838" r:id="rId6"/>
    <p:sldId id="1832" r:id="rId7"/>
    <p:sldId id="1840" r:id="rId8"/>
    <p:sldId id="1839" r:id="rId9"/>
    <p:sldId id="184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3C9DAA0-CEA4-4AD9-BB2E-8027C93FA917}">
          <p14:sldIdLst>
            <p14:sldId id="1828"/>
            <p14:sldId id="1838"/>
            <p14:sldId id="1832"/>
            <p14:sldId id="1840"/>
            <p14:sldId id="1839"/>
            <p14:sldId id="1841"/>
          </p14:sldIdLst>
        </p14:section>
      </p14:sectionLst>
    </p:ext>
    <p:ext uri="{EFAFB233-063F-42B5-8137-9DF3F51BA10A}">
      <p15:sldGuideLst xmlns:p15="http://schemas.microsoft.com/office/powerpoint/2012/main">
        <p15:guide id="1" orient="horz" pos="3566" userDrawn="1">
          <p15:clr>
            <a:srgbClr val="A4A3A4"/>
          </p15:clr>
        </p15:guide>
        <p15:guide id="2" pos="27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2875284-0C67-BF66-BEE4-39DA7FA173A1}" name="Georgie Neary" initials="GN" userId="S::georgie.neary@paconsulting.com::8060ffca-9d58-47bd-bb9d-ac99ed48b0b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wen, Amy" initials="BA" lastIdx="9" clrIdx="0">
    <p:extLst>
      <p:ext uri="{19B8F6BF-5375-455C-9EA6-DF929625EA0E}">
        <p15:presenceInfo xmlns:p15="http://schemas.microsoft.com/office/powerpoint/2012/main" userId="S-1-5-21-597545548-1168997572-679101248-1348182" providerId="AD"/>
      </p:ext>
    </p:extLst>
  </p:cmAuthor>
  <p:cmAuthor id="2" name="Georgie Neary" initials="GN" lastIdx="14" clrIdx="1">
    <p:extLst>
      <p:ext uri="{19B8F6BF-5375-455C-9EA6-DF929625EA0E}">
        <p15:presenceInfo xmlns:p15="http://schemas.microsoft.com/office/powerpoint/2012/main" userId="S::Georgie.Neary@paconsulting.com::8060ffca-9d58-47bd-bb9d-ac99ed48b0b8" providerId="AD"/>
      </p:ext>
    </p:extLst>
  </p:cmAuthor>
  <p:cmAuthor id="3" name="Thomas Simons" initials="TS" lastIdx="6" clrIdx="2">
    <p:extLst>
      <p:ext uri="{19B8F6BF-5375-455C-9EA6-DF929625EA0E}">
        <p15:presenceInfo xmlns:p15="http://schemas.microsoft.com/office/powerpoint/2012/main" userId="S::Thomas.Simons@improvement.nhs.uk::489201ce-b922-4b64-9a72-5d721b8ad0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92D050"/>
    <a:srgbClr val="70AD47"/>
    <a:srgbClr val="EDEDED"/>
    <a:srgbClr val="005EB8"/>
    <a:srgbClr val="0DFB3A"/>
    <a:srgbClr val="003399"/>
    <a:srgbClr val="000099"/>
    <a:srgbClr val="FFCCCC"/>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621595-308A-4BC1-9CF5-C5231A8FC87B}" v="9" dt="2020-12-03T18:57:51.410"/>
    <p1510:client id="{46866838-B32A-44C6-934C-B8815002FF17}" v="1" dt="2020-12-03T12:23:24.7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5" y="-72"/>
      </p:cViewPr>
      <p:guideLst>
        <p:guide orient="horz" pos="3566"/>
        <p:guide pos="279"/>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03/12/2020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03/12/2020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03/12/2020</a:t>
            </a:fld>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933" r:id="rId1"/>
    <p:sldLayoutId id="214748393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covid-19-mitigation-of-risks-in-occupational-settings-with-a-focus-on-ethnic-minority-groups" TargetMode="External"/><Relationship Id="rId2" Type="http://schemas.openxmlformats.org/officeDocument/2006/relationships/hyperlink" Target="https://www.nhsemployers.org/-/media/Employers/Publications/employment-check-standards/Work-health-assessments.pdf?la=en&amp;hash=32AF65BC6973CA194A03B7FBA47FBDC98FBA25E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2CB10-750F-4971-8294-0434856C8032}"/>
              </a:ext>
            </a:extLst>
          </p:cNvPr>
          <p:cNvSpPr>
            <a:spLocks noGrp="1"/>
          </p:cNvSpPr>
          <p:nvPr>
            <p:ph type="ctrTitle"/>
          </p:nvPr>
        </p:nvSpPr>
        <p:spPr>
          <a:xfrm>
            <a:off x="854765" y="3284963"/>
            <a:ext cx="9879138" cy="601111"/>
          </a:xfrm>
        </p:spPr>
        <p:txBody>
          <a:bodyPr>
            <a:normAutofit fontScale="90000"/>
          </a:bodyPr>
          <a:lstStyle/>
          <a:p>
            <a:r>
              <a:rPr lang="en-GB" dirty="0"/>
              <a:t>Workforce and Training </a:t>
            </a:r>
            <a:br>
              <a:rPr lang="en-GB" dirty="0"/>
            </a:br>
            <a:r>
              <a:rPr lang="en-GB" dirty="0"/>
              <a:t>Extended Flu and COVID-19 Vaccination Programme </a:t>
            </a:r>
          </a:p>
        </p:txBody>
      </p:sp>
      <p:sp>
        <p:nvSpPr>
          <p:cNvPr id="3" name="Subtitle 2">
            <a:extLst>
              <a:ext uri="{FF2B5EF4-FFF2-40B4-BE49-F238E27FC236}">
                <a16:creationId xmlns:a16="http://schemas.microsoft.com/office/drawing/2014/main" id="{374387CF-FDAD-45F5-AEDE-1397FBC3D46E}"/>
              </a:ext>
            </a:extLst>
          </p:cNvPr>
          <p:cNvSpPr>
            <a:spLocks noGrp="1"/>
          </p:cNvSpPr>
          <p:nvPr>
            <p:ph type="subTitle" idx="1"/>
          </p:nvPr>
        </p:nvSpPr>
        <p:spPr>
          <a:xfrm>
            <a:off x="854765" y="4044778"/>
            <a:ext cx="10579354" cy="1631092"/>
          </a:xfrm>
        </p:spPr>
        <p:txBody>
          <a:bodyPr>
            <a:normAutofit/>
          </a:bodyPr>
          <a:lstStyle/>
          <a:p>
            <a:r>
              <a:rPr lang="en-GB" dirty="0"/>
              <a:t>National Specification for Occupational Health services to be able to administer the COVID-19 vaccination to Trust Staff </a:t>
            </a:r>
          </a:p>
          <a:p>
            <a:endParaRPr lang="en-GB" dirty="0"/>
          </a:p>
          <a:p>
            <a:r>
              <a:rPr lang="en-GB" sz="1600" dirty="0"/>
              <a:t>03</a:t>
            </a:r>
            <a:r>
              <a:rPr lang="en-GB" sz="1600" baseline="30000" dirty="0"/>
              <a:t>rd</a:t>
            </a:r>
            <a:r>
              <a:rPr lang="en-GB" sz="1600" dirty="0"/>
              <a:t> December 2020 v2.0</a:t>
            </a:r>
          </a:p>
          <a:p>
            <a:endParaRPr lang="en-GB" dirty="0"/>
          </a:p>
        </p:txBody>
      </p:sp>
      <p:sp>
        <p:nvSpPr>
          <p:cNvPr id="4" name="TextBox 3">
            <a:extLst>
              <a:ext uri="{FF2B5EF4-FFF2-40B4-BE49-F238E27FC236}">
                <a16:creationId xmlns:a16="http://schemas.microsoft.com/office/drawing/2014/main" id="{69A84706-7491-4A14-8092-545A3007C9F8}"/>
              </a:ext>
            </a:extLst>
          </p:cNvPr>
          <p:cNvSpPr txBox="1"/>
          <p:nvPr/>
        </p:nvSpPr>
        <p:spPr>
          <a:xfrm>
            <a:off x="6981245" y="83230"/>
            <a:ext cx="5210755" cy="307777"/>
          </a:xfrm>
          <a:prstGeom prst="rect">
            <a:avLst/>
          </a:prstGeom>
          <a:noFill/>
        </p:spPr>
        <p:txBody>
          <a:bodyPr wrap="square" rtlCol="0">
            <a:spAutoFit/>
          </a:bodyPr>
          <a:lstStyle/>
          <a:p>
            <a:r>
              <a:rPr lang="en-GB" sz="1400" b="1" dirty="0">
                <a:solidFill>
                  <a:srgbClr val="FF0000"/>
                </a:solidFill>
              </a:rPr>
              <a:t>DRAFT – OFFICIAL SENSITIVE – NOT FOR WIDER CIRCULATION</a:t>
            </a:r>
          </a:p>
        </p:txBody>
      </p:sp>
    </p:spTree>
    <p:extLst>
      <p:ext uri="{BB962C8B-B14F-4D97-AF65-F5344CB8AC3E}">
        <p14:creationId xmlns:p14="http://schemas.microsoft.com/office/powerpoint/2010/main" val="1555345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124D-22D1-4097-AB5C-10EC02D46910}"/>
              </a:ext>
            </a:extLst>
          </p:cNvPr>
          <p:cNvSpPr>
            <a:spLocks noGrp="1"/>
          </p:cNvSpPr>
          <p:nvPr>
            <p:ph type="title"/>
          </p:nvPr>
        </p:nvSpPr>
        <p:spPr>
          <a:xfrm>
            <a:off x="625358" y="313050"/>
            <a:ext cx="10641498" cy="611649"/>
          </a:xfrm>
        </p:spPr>
        <p:txBody>
          <a:bodyPr/>
          <a:lstStyle/>
          <a:p>
            <a:r>
              <a:rPr lang="en-GB" dirty="0"/>
              <a:t>Occupational Health Specification  </a:t>
            </a:r>
          </a:p>
        </p:txBody>
      </p:sp>
      <p:sp>
        <p:nvSpPr>
          <p:cNvPr id="3" name="Content Placeholder 2">
            <a:extLst>
              <a:ext uri="{FF2B5EF4-FFF2-40B4-BE49-F238E27FC236}">
                <a16:creationId xmlns:a16="http://schemas.microsoft.com/office/drawing/2014/main" id="{08C196D2-F819-4DD8-973A-95D630259C7D}"/>
              </a:ext>
            </a:extLst>
          </p:cNvPr>
          <p:cNvSpPr>
            <a:spLocks noGrp="1"/>
          </p:cNvSpPr>
          <p:nvPr>
            <p:ph sz="quarter" idx="10"/>
          </p:nvPr>
        </p:nvSpPr>
        <p:spPr>
          <a:xfrm>
            <a:off x="625358" y="1050548"/>
            <a:ext cx="10791391" cy="5494401"/>
          </a:xfrm>
        </p:spPr>
        <p:txBody>
          <a:bodyPr>
            <a:noAutofit/>
          </a:bodyPr>
          <a:lstStyle/>
          <a:p>
            <a:pPr marL="0" indent="0" algn="just">
              <a:lnSpc>
                <a:spcPct val="100000"/>
              </a:lnSpc>
              <a:buNone/>
            </a:pPr>
            <a:r>
              <a:rPr lang="en-GB" dirty="0">
                <a:ea typeface="Times New Roman" panose="02020603050405020304" pitchFamily="18" charset="0"/>
                <a:cs typeface="Times New Roman" panose="02020603050405020304" pitchFamily="18" charset="0"/>
              </a:rPr>
              <a:t>This specification has been developed to cover the Occupational Health clearance required for both existing NHS workforce and the workforce recruited to support the COVID-19 vaccination programme. This specification is underpinned by the concept that all </a:t>
            </a:r>
            <a:r>
              <a:rPr lang="en-GB" dirty="0"/>
              <a:t>staff recruited as vaccinators should be recruited for that purpose only and should not be deployed elsewhere in the hospital. </a:t>
            </a:r>
            <a:r>
              <a:rPr lang="en-GB" dirty="0">
                <a:ea typeface="Times New Roman" panose="02020603050405020304" pitchFamily="18" charset="0"/>
                <a:cs typeface="Times New Roman" panose="02020603050405020304" pitchFamily="18" charset="0"/>
              </a:rPr>
              <a:t>The scope of this specification is the administration of the COVID-19 vaccination to NHS Trust staff and can be further developed for expanded COVID-19 vaccination cohorts. This specification is based on the delivery of vaccination through a National Protocol.    </a:t>
            </a:r>
          </a:p>
          <a:p>
            <a:pPr marL="0" indent="0">
              <a:lnSpc>
                <a:spcPct val="100000"/>
              </a:lnSpc>
              <a:spcBef>
                <a:spcPts val="1200"/>
              </a:spcBef>
              <a:buNone/>
            </a:pPr>
            <a:r>
              <a:rPr lang="en-GB" b="1" dirty="0">
                <a:ea typeface="Times New Roman" panose="02020603050405020304" pitchFamily="18" charset="0"/>
                <a:cs typeface="Times New Roman" panose="02020603050405020304" pitchFamily="18" charset="0"/>
              </a:rPr>
              <a:t>Health Clearance Standards </a:t>
            </a:r>
          </a:p>
          <a:p>
            <a:pPr marL="0" indent="0" algn="just">
              <a:lnSpc>
                <a:spcPct val="100000"/>
              </a:lnSpc>
              <a:buNone/>
            </a:pPr>
            <a:r>
              <a:rPr lang="en-GB" dirty="0"/>
              <a:t>Occupational Health Services within NHS Trusts have existing guidance on standards for fitness for NHS employees and these standards should continue to be applied for existing staff who choose to be vaccinators. </a:t>
            </a:r>
            <a:r>
              <a:rPr lang="en-GB" dirty="0">
                <a:effectLst/>
                <a:latin typeface="Arial" panose="020B0604020202020204" pitchFamily="34" charset="0"/>
                <a:ea typeface="Calibri" panose="020F0502020204030204" pitchFamily="34" charset="0"/>
              </a:rPr>
              <a:t>New staff appointed specifically  for the COVID-19 vaccination programme should as a minimum be subject to the same checks as those appointed to work in the national Mass Vaccination scheme but NHS Trusts can choose to apply their existing health clearance standards.</a:t>
            </a:r>
            <a:endParaRPr lang="en-GB" dirty="0"/>
          </a:p>
          <a:p>
            <a:pPr marL="0" indent="0" algn="just">
              <a:lnSpc>
                <a:spcPct val="100000"/>
              </a:lnSpc>
              <a:spcBef>
                <a:spcPts val="1200"/>
              </a:spcBef>
              <a:buNone/>
            </a:pPr>
            <a:r>
              <a:rPr lang="en-GB" b="1" dirty="0"/>
              <a:t>Vaccination Status </a:t>
            </a:r>
          </a:p>
          <a:p>
            <a:pPr algn="just">
              <a:lnSpc>
                <a:spcPct val="100000"/>
              </a:lnSpc>
            </a:pPr>
            <a:r>
              <a:rPr lang="en-GB" b="1" dirty="0"/>
              <a:t>Clinical staff </a:t>
            </a:r>
            <a:r>
              <a:rPr lang="en-GB" dirty="0"/>
              <a:t>in NHS Trusts will already have health clearance, be immunised and no additional clearance is required for COVID-19 vaccinators. </a:t>
            </a:r>
          </a:p>
          <a:p>
            <a:pPr algn="just">
              <a:lnSpc>
                <a:spcPct val="100000"/>
              </a:lnSpc>
            </a:pPr>
            <a:r>
              <a:rPr lang="en-GB" b="1" dirty="0"/>
              <a:t>Non-clinical staff and returning staff </a:t>
            </a:r>
            <a:r>
              <a:rPr lang="en-GB" dirty="0"/>
              <a:t>should as a minimum have non-confidential health questionnaire (ref 1) (if already employed in the NHS this will have been done) administered by recruitment and a referral to Occupational health is only required if there is a positive response. Clinically Extremely Vulnerable, Clinically Vulnerable staff and pregnant woman are likely to be better suited to non-patient facing roles due to the volume of direct patient contact. In addition staff should receive training on how to manage a needlestick, including reporting processes and use of vaccine hub protocol to manage needlesticks with immediate access to first Hep B given at the time of the needlestick, preferably followed by a rapid course (0,1 &amp; 2 months). It is acknowledged that some NHS Trusts may have the capacity and can use their discretion to apply a higher level of clearance standards.</a:t>
            </a:r>
          </a:p>
        </p:txBody>
      </p:sp>
    </p:spTree>
    <p:extLst>
      <p:ext uri="{BB962C8B-B14F-4D97-AF65-F5344CB8AC3E}">
        <p14:creationId xmlns:p14="http://schemas.microsoft.com/office/powerpoint/2010/main" val="3936491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EEFC0-B9F7-44DC-AE5C-9EC53030F5F7}"/>
              </a:ext>
            </a:extLst>
          </p:cNvPr>
          <p:cNvSpPr>
            <a:spLocks noGrp="1"/>
          </p:cNvSpPr>
          <p:nvPr>
            <p:ph type="title"/>
          </p:nvPr>
        </p:nvSpPr>
        <p:spPr>
          <a:xfrm>
            <a:off x="606949" y="258449"/>
            <a:ext cx="10641498" cy="611649"/>
          </a:xfrm>
        </p:spPr>
        <p:txBody>
          <a:bodyPr/>
          <a:lstStyle/>
          <a:p>
            <a:r>
              <a:rPr lang="en-GB" dirty="0"/>
              <a:t>Occupational Health Specification </a:t>
            </a:r>
          </a:p>
        </p:txBody>
      </p:sp>
      <p:sp>
        <p:nvSpPr>
          <p:cNvPr id="9" name="Rectangle 8">
            <a:extLst>
              <a:ext uri="{FF2B5EF4-FFF2-40B4-BE49-F238E27FC236}">
                <a16:creationId xmlns:a16="http://schemas.microsoft.com/office/drawing/2014/main" id="{C5309AB9-4AD6-41C7-8E53-4A5F409E1602}"/>
              </a:ext>
            </a:extLst>
          </p:cNvPr>
          <p:cNvSpPr/>
          <p:nvPr/>
        </p:nvSpPr>
        <p:spPr>
          <a:xfrm>
            <a:off x="675503" y="870098"/>
            <a:ext cx="11170508" cy="692497"/>
          </a:xfrm>
          <a:prstGeom prst="rect">
            <a:avLst/>
          </a:prstGeom>
        </p:spPr>
        <p:txBody>
          <a:bodyPr wrap="square">
            <a:spAutoFit/>
          </a:bodyPr>
          <a:lstStyle/>
          <a:p>
            <a:r>
              <a:rPr lang="en-GB" sz="1300" dirty="0">
                <a:latin typeface="Arial" panose="020B0604020202020204" pitchFamily="34" charset="0"/>
                <a:cs typeface="Arial" panose="020B0604020202020204" pitchFamily="34" charset="0"/>
              </a:rPr>
              <a:t>National training requirements have been developed to support the COVID-19 vaccination as well as recommendations for the minimum training required for each new workforce role. There is a requirement to have a local induction in place and ensure all workforce have had competencies assessed. Providers should keep their own training records for governance purposes. The training requirements are outlined below;  </a:t>
            </a:r>
            <a:endParaRPr lang="en-GB" sz="1300" dirty="0">
              <a:highlight>
                <a:srgbClr val="FFFF00"/>
              </a:highlight>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354DB149-4D62-4905-8602-2714127D82FA}"/>
              </a:ext>
            </a:extLst>
          </p:cNvPr>
          <p:cNvPicPr>
            <a:picLocks noChangeAspect="1"/>
          </p:cNvPicPr>
          <p:nvPr/>
        </p:nvPicPr>
        <p:blipFill>
          <a:blip r:embed="rId2"/>
          <a:stretch>
            <a:fillRect/>
          </a:stretch>
        </p:blipFill>
        <p:spPr>
          <a:xfrm>
            <a:off x="782135" y="1608762"/>
            <a:ext cx="10785981" cy="5057577"/>
          </a:xfrm>
          <a:prstGeom prst="rect">
            <a:avLst/>
          </a:prstGeom>
        </p:spPr>
      </p:pic>
    </p:spTree>
    <p:extLst>
      <p:ext uri="{BB962C8B-B14F-4D97-AF65-F5344CB8AC3E}">
        <p14:creationId xmlns:p14="http://schemas.microsoft.com/office/powerpoint/2010/main" val="301012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124D-22D1-4097-AB5C-10EC02D46910}"/>
              </a:ext>
            </a:extLst>
          </p:cNvPr>
          <p:cNvSpPr>
            <a:spLocks noGrp="1"/>
          </p:cNvSpPr>
          <p:nvPr>
            <p:ph type="title"/>
          </p:nvPr>
        </p:nvSpPr>
        <p:spPr>
          <a:xfrm>
            <a:off x="625358" y="313050"/>
            <a:ext cx="10641498" cy="611649"/>
          </a:xfrm>
        </p:spPr>
        <p:txBody>
          <a:bodyPr/>
          <a:lstStyle/>
          <a:p>
            <a:r>
              <a:rPr lang="en-GB" dirty="0"/>
              <a:t>Occupational Health Specification  </a:t>
            </a:r>
          </a:p>
        </p:txBody>
      </p:sp>
      <p:sp>
        <p:nvSpPr>
          <p:cNvPr id="3" name="Content Placeholder 2">
            <a:extLst>
              <a:ext uri="{FF2B5EF4-FFF2-40B4-BE49-F238E27FC236}">
                <a16:creationId xmlns:a16="http://schemas.microsoft.com/office/drawing/2014/main" id="{08C196D2-F819-4DD8-973A-95D630259C7D}"/>
              </a:ext>
            </a:extLst>
          </p:cNvPr>
          <p:cNvSpPr>
            <a:spLocks noGrp="1"/>
          </p:cNvSpPr>
          <p:nvPr>
            <p:ph sz="quarter" idx="10"/>
          </p:nvPr>
        </p:nvSpPr>
        <p:spPr>
          <a:xfrm>
            <a:off x="625358" y="1484671"/>
            <a:ext cx="10791391" cy="5060278"/>
          </a:xfrm>
        </p:spPr>
        <p:txBody>
          <a:bodyPr>
            <a:normAutofit/>
          </a:bodyPr>
          <a:lstStyle/>
          <a:p>
            <a:pPr marL="0" indent="0" algn="just">
              <a:buNone/>
            </a:pPr>
            <a:r>
              <a:rPr lang="en-GB" sz="1600" b="1" dirty="0">
                <a:cs typeface="Times New Roman" panose="02020603050405020304" pitchFamily="18" charset="0"/>
              </a:rPr>
              <a:t>Prioritisation for vaccine </a:t>
            </a:r>
          </a:p>
          <a:p>
            <a:pPr marL="0" indent="0">
              <a:lnSpc>
                <a:spcPct val="100000"/>
              </a:lnSpc>
              <a:buNone/>
            </a:pPr>
            <a:r>
              <a:rPr lang="en-GB" sz="1600" dirty="0"/>
              <a:t>In principle, we do not recommend prioritisation and the vaccine should be offered to </a:t>
            </a:r>
            <a:r>
              <a:rPr lang="en-GB" sz="1600" b="1" u="sng" dirty="0"/>
              <a:t>all </a:t>
            </a:r>
            <a:r>
              <a:rPr lang="en-GB" sz="1600" dirty="0"/>
              <a:t>staff in a healthcare environment. </a:t>
            </a:r>
          </a:p>
          <a:p>
            <a:pPr marL="0" indent="0">
              <a:lnSpc>
                <a:spcPct val="100000"/>
              </a:lnSpc>
              <a:buNone/>
            </a:pPr>
            <a:r>
              <a:rPr lang="en-GB" sz="1600" dirty="0"/>
              <a:t>Local decision making should be used to operationalise the delivery of the vaccine.  </a:t>
            </a:r>
          </a:p>
          <a:p>
            <a:pPr marL="0" indent="0">
              <a:lnSpc>
                <a:spcPct val="100000"/>
              </a:lnSpc>
              <a:buNone/>
            </a:pPr>
            <a:r>
              <a:rPr lang="en-GB" sz="1600" dirty="0"/>
              <a:t>There are many reasons for this:</a:t>
            </a:r>
          </a:p>
          <a:p>
            <a:pPr marL="285750" lvl="0" indent="-285750">
              <a:lnSpc>
                <a:spcPct val="100000"/>
              </a:lnSpc>
            </a:pPr>
            <a:r>
              <a:rPr lang="en-GB" sz="1600" dirty="0"/>
              <a:t>Evidence from serological testing has not demonstrated a significant difference between different occupational groups </a:t>
            </a:r>
          </a:p>
          <a:p>
            <a:pPr marL="285750" indent="-285750">
              <a:lnSpc>
                <a:spcPct val="100000"/>
              </a:lnSpc>
            </a:pPr>
            <a:r>
              <a:rPr lang="en-GB" sz="1600" u="sng" dirty="0"/>
              <a:t>All </a:t>
            </a:r>
            <a:r>
              <a:rPr lang="en-GB" sz="1600" dirty="0"/>
              <a:t>workers, regardless of their background, should be included in the same overarching approach to workforce risk management as evidenced in the publication of documentation produced by the working party led by Public Health England, Health and Safety Executive, and Faculty of Occupational Medicine (ref 2)</a:t>
            </a:r>
          </a:p>
          <a:p>
            <a:pPr marL="285750" indent="-285750">
              <a:lnSpc>
                <a:spcPct val="100000"/>
              </a:lnSpc>
            </a:pPr>
            <a:r>
              <a:rPr lang="en-GB" sz="1600" dirty="0"/>
              <a:t>When there is sufficient supply of vaccine the demand for COVID vaccine for NHS staff should not overwhelm the vaccination programme. There is a recognised risk that prioritisation may increase wastage through limiting the demand. </a:t>
            </a:r>
          </a:p>
          <a:p>
            <a:pPr marL="0" indent="0">
              <a:lnSpc>
                <a:spcPct val="100000"/>
              </a:lnSpc>
              <a:buNone/>
            </a:pPr>
            <a:r>
              <a:rPr lang="en-GB" sz="1600" b="1" dirty="0"/>
              <a:t>Whilst the vaccine supply is limited staff that have been identified through a risk assessment by employers as ‘higher risk’ should be contacted proactively and offered the vaccine. </a:t>
            </a:r>
          </a:p>
          <a:p>
            <a:pPr marL="0" indent="0">
              <a:buNone/>
            </a:pPr>
            <a:endParaRPr lang="en-GB" dirty="0"/>
          </a:p>
        </p:txBody>
      </p:sp>
    </p:spTree>
    <p:extLst>
      <p:ext uri="{BB962C8B-B14F-4D97-AF65-F5344CB8AC3E}">
        <p14:creationId xmlns:p14="http://schemas.microsoft.com/office/powerpoint/2010/main" val="172841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124D-22D1-4097-AB5C-10EC02D46910}"/>
              </a:ext>
            </a:extLst>
          </p:cNvPr>
          <p:cNvSpPr>
            <a:spLocks noGrp="1"/>
          </p:cNvSpPr>
          <p:nvPr>
            <p:ph type="title"/>
          </p:nvPr>
        </p:nvSpPr>
        <p:spPr>
          <a:xfrm>
            <a:off x="625358" y="313050"/>
            <a:ext cx="10641498" cy="611649"/>
          </a:xfrm>
        </p:spPr>
        <p:txBody>
          <a:bodyPr/>
          <a:lstStyle/>
          <a:p>
            <a:r>
              <a:rPr lang="en-GB" dirty="0"/>
              <a:t>Occupational Health Specification  </a:t>
            </a:r>
          </a:p>
        </p:txBody>
      </p:sp>
      <p:sp>
        <p:nvSpPr>
          <p:cNvPr id="3" name="Content Placeholder 2">
            <a:extLst>
              <a:ext uri="{FF2B5EF4-FFF2-40B4-BE49-F238E27FC236}">
                <a16:creationId xmlns:a16="http://schemas.microsoft.com/office/drawing/2014/main" id="{08C196D2-F819-4DD8-973A-95D630259C7D}"/>
              </a:ext>
            </a:extLst>
          </p:cNvPr>
          <p:cNvSpPr>
            <a:spLocks noGrp="1"/>
          </p:cNvSpPr>
          <p:nvPr>
            <p:ph sz="quarter" idx="10"/>
          </p:nvPr>
        </p:nvSpPr>
        <p:spPr>
          <a:xfrm>
            <a:off x="680445" y="1474839"/>
            <a:ext cx="10922479" cy="5070111"/>
          </a:xfrm>
        </p:spPr>
        <p:txBody>
          <a:bodyPr>
            <a:normAutofit/>
          </a:bodyPr>
          <a:lstStyle/>
          <a:p>
            <a:pPr marL="0" indent="0">
              <a:lnSpc>
                <a:spcPct val="100000"/>
              </a:lnSpc>
              <a:buNone/>
            </a:pPr>
            <a:r>
              <a:rPr lang="en-GB" sz="1600" b="1" dirty="0"/>
              <a:t>Data capture </a:t>
            </a:r>
          </a:p>
          <a:p>
            <a:pPr marL="0" indent="0">
              <a:lnSpc>
                <a:spcPct val="100000"/>
              </a:lnSpc>
              <a:buNone/>
            </a:pPr>
            <a:r>
              <a:rPr lang="en-GB" sz="1600" dirty="0"/>
              <a:t>The collection and capture of vaccination records for Occupational Health is a key consideration.  </a:t>
            </a:r>
          </a:p>
          <a:p>
            <a:pPr marL="0" indent="0">
              <a:lnSpc>
                <a:spcPct val="100000"/>
              </a:lnSpc>
              <a:buNone/>
            </a:pPr>
            <a:r>
              <a:rPr lang="en-GB" sz="1600" dirty="0">
                <a:ea typeface="Calibri" panose="020F0502020204030204" pitchFamily="34" charset="0"/>
              </a:rPr>
              <a:t>It is recommended NHS Trusts have their own local system for appointment bookings,  which might form part of an existing Occupational Health system or stand alone.  </a:t>
            </a:r>
          </a:p>
          <a:p>
            <a:pPr marL="0" indent="0">
              <a:lnSpc>
                <a:spcPct val="100000"/>
              </a:lnSpc>
              <a:buNone/>
            </a:pPr>
            <a:r>
              <a:rPr lang="en-GB" sz="1600" dirty="0">
                <a:ea typeface="Calibri" panose="020F0502020204030204" pitchFamily="34" charset="0"/>
              </a:rPr>
              <a:t>There should be consideration given to promptly link the data from the booking system to NIVs.  </a:t>
            </a:r>
          </a:p>
          <a:p>
            <a:pPr marL="0" indent="0">
              <a:lnSpc>
                <a:spcPct val="100000"/>
              </a:lnSpc>
              <a:buNone/>
            </a:pPr>
            <a:r>
              <a:rPr lang="en-GB" sz="1600" dirty="0">
                <a:ea typeface="Calibri" panose="020F0502020204030204" pitchFamily="34" charset="0"/>
              </a:rPr>
              <a:t>NIVs will be ready inline with vaccination availability and will deliver reporting back to GP systems within 24 hours.  It is a local decision for Occupational Health to transfer this data to their occupational health record. </a:t>
            </a:r>
          </a:p>
          <a:p>
            <a:pPr marL="0" indent="0">
              <a:lnSpc>
                <a:spcPct val="100000"/>
              </a:lnSpc>
              <a:buNone/>
            </a:pPr>
            <a:r>
              <a:rPr lang="en-GB" sz="1600" dirty="0">
                <a:ea typeface="Calibri" panose="020F0502020204030204" pitchFamily="34" charset="0"/>
              </a:rPr>
              <a:t>Consideration should be given to ensure there is an appropriate recall system in place.   </a:t>
            </a:r>
            <a:endParaRPr lang="en-GB" sz="1600" dirty="0">
              <a:highlight>
                <a:srgbClr val="FFFF00"/>
              </a:highlight>
              <a:ea typeface="Calibri" panose="020F0502020204030204" pitchFamily="34" charset="0"/>
            </a:endParaRP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a:p>
            <a:pPr marL="0" indent="0">
              <a:buNone/>
            </a:pPr>
            <a:endParaRPr lang="en-GB" b="1" dirty="0"/>
          </a:p>
          <a:p>
            <a:pPr marL="0" indent="0">
              <a:buNone/>
            </a:pPr>
            <a:endParaRPr lang="en-GB" dirty="0"/>
          </a:p>
          <a:p>
            <a:pPr marL="0" indent="0">
              <a:buNone/>
            </a:pPr>
            <a:endParaRPr lang="en-GB" b="1" dirty="0">
              <a:ea typeface="Times New Roman" panose="02020603050405020304" pitchFamily="18" charset="0"/>
              <a:cs typeface="Times New Roman" panose="02020603050405020304" pitchFamily="18" charset="0"/>
            </a:endParaRP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33938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0C738-A2EC-47BE-AA2A-3B79855237E9}"/>
              </a:ext>
            </a:extLst>
          </p:cNvPr>
          <p:cNvSpPr>
            <a:spLocks noGrp="1"/>
          </p:cNvSpPr>
          <p:nvPr>
            <p:ph type="title"/>
          </p:nvPr>
        </p:nvSpPr>
        <p:spPr/>
        <p:txBody>
          <a:bodyPr/>
          <a:lstStyle/>
          <a:p>
            <a:r>
              <a:rPr lang="en-GB" dirty="0"/>
              <a:t>Occupational Health Specification </a:t>
            </a:r>
          </a:p>
        </p:txBody>
      </p:sp>
      <p:sp>
        <p:nvSpPr>
          <p:cNvPr id="3" name="Content Placeholder 2">
            <a:extLst>
              <a:ext uri="{FF2B5EF4-FFF2-40B4-BE49-F238E27FC236}">
                <a16:creationId xmlns:a16="http://schemas.microsoft.com/office/drawing/2014/main" id="{CED118C7-4C3C-4EDF-91DD-BFB0276B14E3}"/>
              </a:ext>
            </a:extLst>
          </p:cNvPr>
          <p:cNvSpPr>
            <a:spLocks noGrp="1"/>
          </p:cNvSpPr>
          <p:nvPr>
            <p:ph sz="quarter" idx="10"/>
          </p:nvPr>
        </p:nvSpPr>
        <p:spPr>
          <a:xfrm>
            <a:off x="781878" y="2359742"/>
            <a:ext cx="10641498" cy="1254826"/>
          </a:xfrm>
        </p:spPr>
        <p:txBody>
          <a:bodyPr/>
          <a:lstStyle/>
          <a:p>
            <a:pPr marL="342900" indent="-342900">
              <a:buAutoNum type="arabicPeriod"/>
            </a:pPr>
            <a:r>
              <a:rPr lang="en-GB" dirty="0">
                <a:hlinkClick r:id="rId2"/>
              </a:rPr>
              <a:t>https://www.nhsemployers.org/-/media/Employers/Publications/employment-check-standards/Work-health-assessments.pdf?la=en&amp;hash=32AF65BC6973CA194A03B7FBA47FBDC98FBA25EB</a:t>
            </a:r>
            <a:endParaRPr lang="en-GB" dirty="0"/>
          </a:p>
          <a:p>
            <a:pPr marL="342900" indent="-342900">
              <a:buAutoNum type="arabicPeriod"/>
            </a:pPr>
            <a:r>
              <a:rPr lang="en-GB" dirty="0">
                <a:hlinkClick r:id="rId3"/>
              </a:rPr>
              <a:t>https://www.gov.uk/government/publications/covid-19-mitigation-of-risks-in-occupational-settings-with-a-focus-on-ethnic-minority-groups</a:t>
            </a: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p:txBody>
      </p:sp>
      <p:sp>
        <p:nvSpPr>
          <p:cNvPr id="4" name="Content Placeholder 2">
            <a:extLst>
              <a:ext uri="{FF2B5EF4-FFF2-40B4-BE49-F238E27FC236}">
                <a16:creationId xmlns:a16="http://schemas.microsoft.com/office/drawing/2014/main" id="{595CE89E-96B1-468C-82F1-C399580A8318}"/>
              </a:ext>
            </a:extLst>
          </p:cNvPr>
          <p:cNvSpPr txBox="1">
            <a:spLocks/>
          </p:cNvSpPr>
          <p:nvPr/>
        </p:nvSpPr>
        <p:spPr>
          <a:xfrm>
            <a:off x="634760" y="1732527"/>
            <a:ext cx="10922479" cy="3539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600" b="1" dirty="0"/>
              <a:t>References</a:t>
            </a:r>
            <a:endParaRPr lang="en-GB" sz="1600" dirty="0">
              <a:highlight>
                <a:srgbClr val="FFFF00"/>
              </a:highlight>
              <a:ea typeface="Calibri" panose="020F0502020204030204" pitchFamily="34" charset="0"/>
            </a:endParaRPr>
          </a:p>
          <a:p>
            <a:pPr marL="0" indent="0">
              <a:buFont typeface="Arial" panose="020B0604020202020204" pitchFamily="34" charse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dirty="0"/>
          </a:p>
          <a:p>
            <a:pPr marL="0" indent="0">
              <a:buFont typeface="Arial" panose="020B0604020202020204" pitchFamily="34" charset="0"/>
              <a:buNone/>
            </a:pPr>
            <a:endParaRPr lang="en-GB" b="1" dirty="0"/>
          </a:p>
          <a:p>
            <a:pPr marL="0" indent="0">
              <a:buFont typeface="Arial" panose="020B0604020202020204" pitchFamily="34" charset="0"/>
              <a:buNone/>
            </a:pPr>
            <a:endParaRPr lang="en-GB" dirty="0"/>
          </a:p>
          <a:p>
            <a:pPr marL="0" indent="0">
              <a:buFont typeface="Arial" panose="020B0604020202020204" pitchFamily="34" charset="0"/>
              <a:buNone/>
            </a:pPr>
            <a:endParaRPr lang="en-GB" b="1" dirty="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
        <p:nvSpPr>
          <p:cNvPr id="5" name="Content Placeholder 2">
            <a:extLst>
              <a:ext uri="{FF2B5EF4-FFF2-40B4-BE49-F238E27FC236}">
                <a16:creationId xmlns:a16="http://schemas.microsoft.com/office/drawing/2014/main" id="{9314653B-F7A0-4AF4-B663-EAA291B9061D}"/>
              </a:ext>
            </a:extLst>
          </p:cNvPr>
          <p:cNvSpPr txBox="1">
            <a:spLocks/>
          </p:cNvSpPr>
          <p:nvPr/>
        </p:nvSpPr>
        <p:spPr>
          <a:xfrm>
            <a:off x="709294" y="4051427"/>
            <a:ext cx="10922479" cy="3539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600" dirty="0"/>
              <a:t>This specification has been developed through the following specialist reference group: </a:t>
            </a:r>
          </a:p>
          <a:p>
            <a:pPr marL="0" indent="0">
              <a:lnSpc>
                <a:spcPct val="100000"/>
              </a:lnSpc>
              <a:buFont typeface="Arial" panose="020B0604020202020204" pitchFamily="34" charset="0"/>
              <a:buNone/>
            </a:pPr>
            <a:endParaRPr lang="en-GB" sz="1600" dirty="0">
              <a:highlight>
                <a:srgbClr val="FFFF00"/>
              </a:highlight>
              <a:ea typeface="Calibri" panose="020F0502020204030204" pitchFamily="34" charset="0"/>
            </a:endParaRPr>
          </a:p>
          <a:p>
            <a:pPr marL="0" indent="0">
              <a:lnSpc>
                <a:spcPct val="100000"/>
              </a:lnSpc>
              <a:buFont typeface="Arial" panose="020B0604020202020204" pitchFamily="34" charset="0"/>
              <a:buNone/>
            </a:pPr>
            <a:endParaRPr lang="en-GB" sz="1600" dirty="0">
              <a:highlight>
                <a:srgbClr val="FFFF00"/>
              </a:highlight>
              <a:ea typeface="Calibri" panose="020F0502020204030204" pitchFamily="34" charset="0"/>
            </a:endParaRPr>
          </a:p>
          <a:p>
            <a:pPr marL="0" indent="0">
              <a:buFont typeface="Arial" panose="020B0604020202020204" pitchFamily="34" charse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dirty="0"/>
          </a:p>
          <a:p>
            <a:pPr marL="0" indent="0">
              <a:buFont typeface="Arial" panose="020B0604020202020204" pitchFamily="34" charset="0"/>
              <a:buNone/>
            </a:pPr>
            <a:endParaRPr lang="en-GB" b="1" dirty="0"/>
          </a:p>
          <a:p>
            <a:pPr marL="0" indent="0">
              <a:buFont typeface="Arial" panose="020B0604020202020204" pitchFamily="34" charset="0"/>
              <a:buNone/>
            </a:pPr>
            <a:endParaRPr lang="en-GB" dirty="0"/>
          </a:p>
          <a:p>
            <a:pPr marL="0" indent="0">
              <a:buFont typeface="Arial" panose="020B0604020202020204" pitchFamily="34" charset="0"/>
              <a:buNone/>
            </a:pPr>
            <a:endParaRPr lang="en-GB" b="1" dirty="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
        <p:nvSpPr>
          <p:cNvPr id="6" name="Rectangle 5">
            <a:extLst>
              <a:ext uri="{FF2B5EF4-FFF2-40B4-BE49-F238E27FC236}">
                <a16:creationId xmlns:a16="http://schemas.microsoft.com/office/drawing/2014/main" id="{744C5CB7-D009-4EE9-ABDC-8EDCC703A270}"/>
              </a:ext>
            </a:extLst>
          </p:cNvPr>
          <p:cNvSpPr/>
          <p:nvPr/>
        </p:nvSpPr>
        <p:spPr>
          <a:xfrm>
            <a:off x="781877" y="4405388"/>
            <a:ext cx="10775362" cy="1477328"/>
          </a:xfrm>
          <a:prstGeom prst="rect">
            <a:avLst/>
          </a:prstGeom>
        </p:spPr>
        <p:txBody>
          <a:bodyPr wrap="square" numCol="2">
            <a:spAutoFit/>
          </a:bodyPr>
          <a:lstStyle/>
          <a:p>
            <a:r>
              <a:rPr lang="en-GB" dirty="0"/>
              <a:t>Dr </a:t>
            </a:r>
            <a:r>
              <a:rPr lang="en-GB" dirty="0" err="1"/>
              <a:t>Shriti</a:t>
            </a:r>
            <a:r>
              <a:rPr lang="en-GB" dirty="0"/>
              <a:t> Pattani</a:t>
            </a:r>
          </a:p>
          <a:p>
            <a:r>
              <a:rPr lang="en-US" dirty="0"/>
              <a:t>Dr Ali </a:t>
            </a:r>
            <a:r>
              <a:rPr lang="en-US" dirty="0" err="1"/>
              <a:t>Hashtroudi</a:t>
            </a:r>
            <a:endParaRPr lang="en-US" dirty="0"/>
          </a:p>
          <a:p>
            <a:r>
              <a:rPr lang="en-GB" dirty="0"/>
              <a:t>Dr Anne de Bono  </a:t>
            </a:r>
          </a:p>
          <a:p>
            <a:r>
              <a:rPr lang="en-GB" dirty="0"/>
              <a:t>Dr Richard </a:t>
            </a:r>
            <a:r>
              <a:rPr lang="en-GB" dirty="0" err="1"/>
              <a:t>Preece</a:t>
            </a:r>
            <a:endParaRPr lang="en-GB" dirty="0"/>
          </a:p>
          <a:p>
            <a:r>
              <a:rPr lang="en-GB" dirty="0"/>
              <a:t>Janette Barnes</a:t>
            </a:r>
          </a:p>
          <a:p>
            <a:endParaRPr lang="en-GB" dirty="0"/>
          </a:p>
          <a:p>
            <a:endParaRPr lang="en-GB" dirty="0"/>
          </a:p>
          <a:p>
            <a:r>
              <a:rPr lang="en-GB" dirty="0"/>
              <a:t> </a:t>
            </a:r>
          </a:p>
        </p:txBody>
      </p:sp>
    </p:spTree>
    <p:extLst>
      <p:ext uri="{BB962C8B-B14F-4D97-AF65-F5344CB8AC3E}">
        <p14:creationId xmlns:p14="http://schemas.microsoft.com/office/powerpoint/2010/main" val="1094406482"/>
      </p:ext>
    </p:extLst>
  </p:cSld>
  <p:clrMapOvr>
    <a:masterClrMapping/>
  </p:clrMapOvr>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BF72D3EAB910479C5516A1D14ECBD3" ma:contentTypeVersion="14" ma:contentTypeDescription="Create a new document." ma:contentTypeScope="" ma:versionID="5ff0e3633dd1d4b340aa796879ac8cf5">
  <xsd:schema xmlns:xsd="http://www.w3.org/2001/XMLSchema" xmlns:xs="http://www.w3.org/2001/XMLSchema" xmlns:p="http://schemas.microsoft.com/office/2006/metadata/properties" xmlns:ns1="http://schemas.microsoft.com/sharepoint/v3" xmlns:ns3="977ae643-740f-404f-a47e-372fe04ac360" xmlns:ns4="3a7f7a1f-d51c-47e9-b038-7aae689a32bb" targetNamespace="http://schemas.microsoft.com/office/2006/metadata/properties" ma:root="true" ma:fieldsID="056b8b939375658d7262e1c80c6d66d7" ns1:_="" ns3:_="" ns4:_="">
    <xsd:import namespace="http://schemas.microsoft.com/sharepoint/v3"/>
    <xsd:import namespace="977ae643-740f-404f-a47e-372fe04ac360"/>
    <xsd:import namespace="3a7f7a1f-d51c-47e9-b038-7aae689a32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7ae643-740f-404f-a47e-372fe04ac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a7f7a1f-d51c-47e9-b038-7aae689a32b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AB11A33F-18B7-4BEE-93C7-56791022C0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77ae643-740f-404f-a47e-372fe04ac360"/>
    <ds:schemaRef ds:uri="3a7f7a1f-d51c-47e9-b038-7aae689a32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A4D9FD49-C1C5-400A-B04D-90A236984D1F}">
  <ds:schemaRefs>
    <ds:schemaRef ds:uri="http://purl.org/dc/terms/"/>
    <ds:schemaRef ds:uri="http://schemas.microsoft.com/office/infopath/2007/PartnerControls"/>
    <ds:schemaRef ds:uri="http://purl.org/dc/dcmitype/"/>
    <ds:schemaRef ds:uri="977ae643-740f-404f-a47e-372fe04ac360"/>
    <ds:schemaRef ds:uri="http://schemas.microsoft.com/office/2006/documentManagement/types"/>
    <ds:schemaRef ds:uri="http://schemas.microsoft.com/office/2006/metadata/properties"/>
    <ds:schemaRef ds:uri="http://schemas.microsoft.com/sharepoint/v3"/>
    <ds:schemaRef ds:uri="http://schemas.openxmlformats.org/package/2006/metadata/core-properties"/>
    <ds:schemaRef ds:uri="3a7f7a1f-d51c-47e9-b038-7aae689a32bb"/>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1688</TotalTime>
  <Words>841</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3_Custom Design</vt:lpstr>
      <vt:lpstr>Workforce and Training  Extended Flu and COVID-19 Vaccination Programme </vt:lpstr>
      <vt:lpstr>Occupational Health Specification  </vt:lpstr>
      <vt:lpstr>Occupational Health Specification </vt:lpstr>
      <vt:lpstr>Occupational Health Specification  </vt:lpstr>
      <vt:lpstr>Occupational Health Specification  </vt:lpstr>
      <vt:lpstr>Occupational Health Specification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Saagar Gohil</dc:creator>
  <cp:lastModifiedBy>Amanda Grantham</cp:lastModifiedBy>
  <cp:revision>24</cp:revision>
  <dcterms:created xsi:type="dcterms:W3CDTF">2017-05-03T08:06:17Z</dcterms:created>
  <dcterms:modified xsi:type="dcterms:W3CDTF">2020-12-03T19:03:00Z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0x01010024BF72D3EAB910479C5516A1D14ECBD3</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