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sldIdLst>
    <p:sldId id="256" r:id="rId5"/>
    <p:sldId id="272" r:id="rId6"/>
    <p:sldId id="286" r:id="rId7"/>
    <p:sldId id="283" r:id="rId8"/>
    <p:sldId id="274" r:id="rId9"/>
    <p:sldId id="275" r:id="rId10"/>
    <p:sldId id="276" r:id="rId11"/>
    <p:sldId id="284" r:id="rId12"/>
    <p:sldId id="280" r:id="rId13"/>
    <p:sldId id="281" r:id="rId14"/>
    <p:sldId id="28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E135C41-414E-43B7-9B81-602F053B4E8A}">
          <p14:sldIdLst>
            <p14:sldId id="256"/>
            <p14:sldId id="272"/>
            <p14:sldId id="286"/>
            <p14:sldId id="283"/>
            <p14:sldId id="274"/>
            <p14:sldId id="275"/>
            <p14:sldId id="276"/>
            <p14:sldId id="284"/>
            <p14:sldId id="280"/>
            <p14:sldId id="281"/>
            <p14:sldId id="28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EB8"/>
    <a:srgbClr val="133087"/>
    <a:srgbClr val="003087"/>
    <a:srgbClr val="2F407A"/>
    <a:srgbClr val="1E3A78"/>
    <a:srgbClr val="8384AE"/>
    <a:srgbClr val="4E578E"/>
    <a:srgbClr val="1F3A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34"/>
    <p:restoredTop sz="96208"/>
  </p:normalViewPr>
  <p:slideViewPr>
    <p:cSldViewPr snapToGrid="0" snapToObjects="1">
      <p:cViewPr varScale="1">
        <p:scale>
          <a:sx n="120" d="100"/>
          <a:sy n="120" d="100"/>
        </p:scale>
        <p:origin x="184" y="3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6E8166-861C-9749-BA34-7BAEFB665376}" type="datetimeFigureOut">
              <a:rPr lang="en-US" smtClean="0"/>
              <a:t>10/15/22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5A181E-18D3-E54E-A851-DA26FBA37517}" type="slidenum">
              <a:rPr lang="en-US" smtClean="0"/>
              <a:t>‹#›</a:t>
            </a:fld>
            <a:endParaRPr lang="en-US"/>
          </a:p>
        </p:txBody>
      </p:sp>
    </p:spTree>
    <p:extLst>
      <p:ext uri="{BB962C8B-B14F-4D97-AF65-F5344CB8AC3E}">
        <p14:creationId xmlns:p14="http://schemas.microsoft.com/office/powerpoint/2010/main" val="15844879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29806-0B63-3C4D-83C6-EB7449762F4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7F12C8C-64A8-644F-84BF-02281CC056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C7C3F2F-27E5-0643-8728-ABCC65ABB768}"/>
              </a:ext>
            </a:extLst>
          </p:cNvPr>
          <p:cNvSpPr>
            <a:spLocks noGrp="1"/>
          </p:cNvSpPr>
          <p:nvPr>
            <p:ph type="dt" sz="half" idx="10"/>
          </p:nvPr>
        </p:nvSpPr>
        <p:spPr/>
        <p:txBody>
          <a:bodyPr/>
          <a:lstStyle/>
          <a:p>
            <a:fld id="{89C813A0-7037-6249-8A12-9C8B126406AD}" type="datetime1">
              <a:rPr lang="en-GB" smtClean="0"/>
              <a:t>15/10/2022</a:t>
            </a:fld>
            <a:endParaRPr lang="en-US"/>
          </a:p>
        </p:txBody>
      </p:sp>
      <p:sp>
        <p:nvSpPr>
          <p:cNvPr id="5" name="Footer Placeholder 4">
            <a:extLst>
              <a:ext uri="{FF2B5EF4-FFF2-40B4-BE49-F238E27FC236}">
                <a16:creationId xmlns:a16="http://schemas.microsoft.com/office/drawing/2014/main" id="{F51E5450-6193-3240-9A16-84D9F23305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336D19-6B42-DA42-8A5F-29621CD44AD8}"/>
              </a:ext>
            </a:extLst>
          </p:cNvPr>
          <p:cNvSpPr>
            <a:spLocks noGrp="1"/>
          </p:cNvSpPr>
          <p:nvPr>
            <p:ph type="sldNum" sz="quarter" idx="12"/>
          </p:nvPr>
        </p:nvSpPr>
        <p:spPr/>
        <p:txBody>
          <a:bodyPr/>
          <a:lstStyle/>
          <a:p>
            <a:fld id="{C733BBA1-C3A5-544F-A37C-DC155C341E59}" type="slidenum">
              <a:rPr lang="en-US" smtClean="0"/>
              <a:t>‹#›</a:t>
            </a:fld>
            <a:endParaRPr lang="en-US"/>
          </a:p>
        </p:txBody>
      </p:sp>
    </p:spTree>
    <p:extLst>
      <p:ext uri="{BB962C8B-B14F-4D97-AF65-F5344CB8AC3E}">
        <p14:creationId xmlns:p14="http://schemas.microsoft.com/office/powerpoint/2010/main" val="1569485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D5298-4327-424A-9A76-0C9DBA9551B9}"/>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E0C6471-175B-994D-9F2E-CB418270FD6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01D6198-B718-6E4F-A26A-7A817FB93B8B}"/>
              </a:ext>
            </a:extLst>
          </p:cNvPr>
          <p:cNvSpPr>
            <a:spLocks noGrp="1"/>
          </p:cNvSpPr>
          <p:nvPr>
            <p:ph type="dt" sz="half" idx="10"/>
          </p:nvPr>
        </p:nvSpPr>
        <p:spPr/>
        <p:txBody>
          <a:bodyPr/>
          <a:lstStyle/>
          <a:p>
            <a:fld id="{D1DCF4E6-0542-BF4C-8913-EF627CE647B1}" type="datetime1">
              <a:rPr lang="en-GB" smtClean="0"/>
              <a:t>15/10/2022</a:t>
            </a:fld>
            <a:endParaRPr lang="en-US"/>
          </a:p>
        </p:txBody>
      </p:sp>
      <p:sp>
        <p:nvSpPr>
          <p:cNvPr id="5" name="Footer Placeholder 4">
            <a:extLst>
              <a:ext uri="{FF2B5EF4-FFF2-40B4-BE49-F238E27FC236}">
                <a16:creationId xmlns:a16="http://schemas.microsoft.com/office/drawing/2014/main" id="{AB8288C4-E793-004F-BA04-683A2B0BF2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0CCAAE-C738-2B40-9AA0-3F6DBA272DC2}"/>
              </a:ext>
            </a:extLst>
          </p:cNvPr>
          <p:cNvSpPr>
            <a:spLocks noGrp="1"/>
          </p:cNvSpPr>
          <p:nvPr>
            <p:ph type="sldNum" sz="quarter" idx="12"/>
          </p:nvPr>
        </p:nvSpPr>
        <p:spPr/>
        <p:txBody>
          <a:bodyPr/>
          <a:lstStyle/>
          <a:p>
            <a:fld id="{C733BBA1-C3A5-544F-A37C-DC155C341E59}" type="slidenum">
              <a:rPr lang="en-US" smtClean="0"/>
              <a:t>‹#›</a:t>
            </a:fld>
            <a:endParaRPr lang="en-US"/>
          </a:p>
        </p:txBody>
      </p:sp>
    </p:spTree>
    <p:extLst>
      <p:ext uri="{BB962C8B-B14F-4D97-AF65-F5344CB8AC3E}">
        <p14:creationId xmlns:p14="http://schemas.microsoft.com/office/powerpoint/2010/main" val="3336604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5A6D45-753F-9448-8A15-010E1A3B6DC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499A812-2FB8-8548-95F8-FF1F2D03676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5753112-209B-3640-A795-9F3A80B8EBF1}"/>
              </a:ext>
            </a:extLst>
          </p:cNvPr>
          <p:cNvSpPr>
            <a:spLocks noGrp="1"/>
          </p:cNvSpPr>
          <p:nvPr>
            <p:ph type="dt" sz="half" idx="10"/>
          </p:nvPr>
        </p:nvSpPr>
        <p:spPr/>
        <p:txBody>
          <a:bodyPr/>
          <a:lstStyle/>
          <a:p>
            <a:fld id="{A47B2B85-745B-8B4C-8240-C3D1FE1926E1}" type="datetime1">
              <a:rPr lang="en-GB" smtClean="0"/>
              <a:t>15/10/2022</a:t>
            </a:fld>
            <a:endParaRPr lang="en-US"/>
          </a:p>
        </p:txBody>
      </p:sp>
      <p:sp>
        <p:nvSpPr>
          <p:cNvPr id="5" name="Footer Placeholder 4">
            <a:extLst>
              <a:ext uri="{FF2B5EF4-FFF2-40B4-BE49-F238E27FC236}">
                <a16:creationId xmlns:a16="http://schemas.microsoft.com/office/drawing/2014/main" id="{702F184A-31A6-444C-A5BB-092520942D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8DB644-0BCD-AD4D-A5BA-823B1ECAD4BF}"/>
              </a:ext>
            </a:extLst>
          </p:cNvPr>
          <p:cNvSpPr>
            <a:spLocks noGrp="1"/>
          </p:cNvSpPr>
          <p:nvPr>
            <p:ph type="sldNum" sz="quarter" idx="12"/>
          </p:nvPr>
        </p:nvSpPr>
        <p:spPr/>
        <p:txBody>
          <a:bodyPr/>
          <a:lstStyle/>
          <a:p>
            <a:fld id="{C733BBA1-C3A5-544F-A37C-DC155C341E59}" type="slidenum">
              <a:rPr lang="en-US" smtClean="0"/>
              <a:t>‹#›</a:t>
            </a:fld>
            <a:endParaRPr lang="en-US"/>
          </a:p>
        </p:txBody>
      </p:sp>
    </p:spTree>
    <p:extLst>
      <p:ext uri="{BB962C8B-B14F-4D97-AF65-F5344CB8AC3E}">
        <p14:creationId xmlns:p14="http://schemas.microsoft.com/office/powerpoint/2010/main" val="2493624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8E61E-ABA0-A749-8C39-11B23BF9846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90300E7-E425-0245-A63E-6F3ECAC64D0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50AE1DB-A979-CB47-8885-502535260737}"/>
              </a:ext>
            </a:extLst>
          </p:cNvPr>
          <p:cNvSpPr>
            <a:spLocks noGrp="1"/>
          </p:cNvSpPr>
          <p:nvPr>
            <p:ph type="dt" sz="half" idx="10"/>
          </p:nvPr>
        </p:nvSpPr>
        <p:spPr/>
        <p:txBody>
          <a:bodyPr/>
          <a:lstStyle/>
          <a:p>
            <a:fld id="{47C7BFE7-5E8A-D74C-9C7C-8ED59DD06E8F}" type="datetime1">
              <a:rPr lang="en-GB" smtClean="0"/>
              <a:t>15/10/2022</a:t>
            </a:fld>
            <a:endParaRPr lang="en-US"/>
          </a:p>
        </p:txBody>
      </p:sp>
      <p:sp>
        <p:nvSpPr>
          <p:cNvPr id="5" name="Footer Placeholder 4">
            <a:extLst>
              <a:ext uri="{FF2B5EF4-FFF2-40B4-BE49-F238E27FC236}">
                <a16:creationId xmlns:a16="http://schemas.microsoft.com/office/drawing/2014/main" id="{1DCBF391-AC7C-1942-884E-5EEBA783AA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F69BC2-3A41-0443-B8E8-D644BD3D94E2}"/>
              </a:ext>
            </a:extLst>
          </p:cNvPr>
          <p:cNvSpPr>
            <a:spLocks noGrp="1"/>
          </p:cNvSpPr>
          <p:nvPr>
            <p:ph type="sldNum" sz="quarter" idx="12"/>
          </p:nvPr>
        </p:nvSpPr>
        <p:spPr/>
        <p:txBody>
          <a:bodyPr/>
          <a:lstStyle/>
          <a:p>
            <a:fld id="{C733BBA1-C3A5-544F-A37C-DC155C341E59}" type="slidenum">
              <a:rPr lang="en-US" smtClean="0"/>
              <a:t>‹#›</a:t>
            </a:fld>
            <a:endParaRPr lang="en-US"/>
          </a:p>
        </p:txBody>
      </p:sp>
    </p:spTree>
    <p:extLst>
      <p:ext uri="{BB962C8B-B14F-4D97-AF65-F5344CB8AC3E}">
        <p14:creationId xmlns:p14="http://schemas.microsoft.com/office/powerpoint/2010/main" val="2285459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C9CE7-E0C3-0E4B-AC75-987EE6CF944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C6B5D188-9480-4741-99EE-860DFCAE0B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4B7CB94-2AB6-CC45-A4DE-EEC9970F2C56}"/>
              </a:ext>
            </a:extLst>
          </p:cNvPr>
          <p:cNvSpPr>
            <a:spLocks noGrp="1"/>
          </p:cNvSpPr>
          <p:nvPr>
            <p:ph type="dt" sz="half" idx="10"/>
          </p:nvPr>
        </p:nvSpPr>
        <p:spPr/>
        <p:txBody>
          <a:bodyPr/>
          <a:lstStyle/>
          <a:p>
            <a:fld id="{AA6E36C3-C62B-6A4C-BBB9-60180C86B733}" type="datetime1">
              <a:rPr lang="en-GB" smtClean="0"/>
              <a:t>15/10/2022</a:t>
            </a:fld>
            <a:endParaRPr lang="en-US"/>
          </a:p>
        </p:txBody>
      </p:sp>
      <p:sp>
        <p:nvSpPr>
          <p:cNvPr id="5" name="Footer Placeholder 4">
            <a:extLst>
              <a:ext uri="{FF2B5EF4-FFF2-40B4-BE49-F238E27FC236}">
                <a16:creationId xmlns:a16="http://schemas.microsoft.com/office/drawing/2014/main" id="{61C53760-D08F-384D-8DE0-9C1449ACCE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7549F9-7CE3-494B-8876-611A8E05DC8E}"/>
              </a:ext>
            </a:extLst>
          </p:cNvPr>
          <p:cNvSpPr>
            <a:spLocks noGrp="1"/>
          </p:cNvSpPr>
          <p:nvPr>
            <p:ph type="sldNum" sz="quarter" idx="12"/>
          </p:nvPr>
        </p:nvSpPr>
        <p:spPr/>
        <p:txBody>
          <a:bodyPr/>
          <a:lstStyle/>
          <a:p>
            <a:fld id="{C733BBA1-C3A5-544F-A37C-DC155C341E59}" type="slidenum">
              <a:rPr lang="en-US" smtClean="0"/>
              <a:t>‹#›</a:t>
            </a:fld>
            <a:endParaRPr lang="en-US"/>
          </a:p>
        </p:txBody>
      </p:sp>
    </p:spTree>
    <p:extLst>
      <p:ext uri="{BB962C8B-B14F-4D97-AF65-F5344CB8AC3E}">
        <p14:creationId xmlns:p14="http://schemas.microsoft.com/office/powerpoint/2010/main" val="3908645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27A69-A989-9542-A63A-05BA6D8D5EB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6330BA5-521A-3649-80F0-F6FFAF4F1DD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155991E-B298-BC49-AF60-B527002173E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762825A-9E37-C744-87E4-EC1018D4E9BB}"/>
              </a:ext>
            </a:extLst>
          </p:cNvPr>
          <p:cNvSpPr>
            <a:spLocks noGrp="1"/>
          </p:cNvSpPr>
          <p:nvPr>
            <p:ph type="dt" sz="half" idx="10"/>
          </p:nvPr>
        </p:nvSpPr>
        <p:spPr/>
        <p:txBody>
          <a:bodyPr/>
          <a:lstStyle/>
          <a:p>
            <a:fld id="{D28A8339-4C6C-4544-B952-1A63C9548A29}" type="datetime1">
              <a:rPr lang="en-GB" smtClean="0"/>
              <a:t>15/10/2022</a:t>
            </a:fld>
            <a:endParaRPr lang="en-US"/>
          </a:p>
        </p:txBody>
      </p:sp>
      <p:sp>
        <p:nvSpPr>
          <p:cNvPr id="6" name="Footer Placeholder 5">
            <a:extLst>
              <a:ext uri="{FF2B5EF4-FFF2-40B4-BE49-F238E27FC236}">
                <a16:creationId xmlns:a16="http://schemas.microsoft.com/office/drawing/2014/main" id="{236C8660-B05C-DD41-B241-5C03164A44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C29EE1-F2E1-A544-A59A-287D5BE3FE11}"/>
              </a:ext>
            </a:extLst>
          </p:cNvPr>
          <p:cNvSpPr>
            <a:spLocks noGrp="1"/>
          </p:cNvSpPr>
          <p:nvPr>
            <p:ph type="sldNum" sz="quarter" idx="12"/>
          </p:nvPr>
        </p:nvSpPr>
        <p:spPr/>
        <p:txBody>
          <a:bodyPr/>
          <a:lstStyle/>
          <a:p>
            <a:fld id="{C733BBA1-C3A5-544F-A37C-DC155C341E59}" type="slidenum">
              <a:rPr lang="en-US" smtClean="0"/>
              <a:t>‹#›</a:t>
            </a:fld>
            <a:endParaRPr lang="en-US"/>
          </a:p>
        </p:txBody>
      </p:sp>
    </p:spTree>
    <p:extLst>
      <p:ext uri="{BB962C8B-B14F-4D97-AF65-F5344CB8AC3E}">
        <p14:creationId xmlns:p14="http://schemas.microsoft.com/office/powerpoint/2010/main" val="790722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4E204-95FB-0B4D-8EB4-98EB2B1D5F8D}"/>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191F583-EE28-BC49-B2EA-9DB4963C24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2A3FA7D-D777-3447-86B9-B0A1526E4AE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C0588D1-6448-F74D-B288-E04A5E2DF8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0E34E04-084A-4545-8D64-8917F8E9592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2A90A42-D7C1-CD41-81C7-48995C02A5EB}"/>
              </a:ext>
            </a:extLst>
          </p:cNvPr>
          <p:cNvSpPr>
            <a:spLocks noGrp="1"/>
          </p:cNvSpPr>
          <p:nvPr>
            <p:ph type="dt" sz="half" idx="10"/>
          </p:nvPr>
        </p:nvSpPr>
        <p:spPr/>
        <p:txBody>
          <a:bodyPr/>
          <a:lstStyle/>
          <a:p>
            <a:fld id="{CA3A8E2C-B847-4248-BB1F-418FEE2ECAE0}" type="datetime1">
              <a:rPr lang="en-GB" smtClean="0"/>
              <a:t>15/10/2022</a:t>
            </a:fld>
            <a:endParaRPr lang="en-US"/>
          </a:p>
        </p:txBody>
      </p:sp>
      <p:sp>
        <p:nvSpPr>
          <p:cNvPr id="8" name="Footer Placeholder 7">
            <a:extLst>
              <a:ext uri="{FF2B5EF4-FFF2-40B4-BE49-F238E27FC236}">
                <a16:creationId xmlns:a16="http://schemas.microsoft.com/office/drawing/2014/main" id="{6363BFF5-542B-1F4E-8B47-048AF754625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DEAE386-DC64-1549-808D-A665905D9CD7}"/>
              </a:ext>
            </a:extLst>
          </p:cNvPr>
          <p:cNvSpPr>
            <a:spLocks noGrp="1"/>
          </p:cNvSpPr>
          <p:nvPr>
            <p:ph type="sldNum" sz="quarter" idx="12"/>
          </p:nvPr>
        </p:nvSpPr>
        <p:spPr/>
        <p:txBody>
          <a:bodyPr/>
          <a:lstStyle/>
          <a:p>
            <a:fld id="{C733BBA1-C3A5-544F-A37C-DC155C341E59}" type="slidenum">
              <a:rPr lang="en-US" smtClean="0"/>
              <a:t>‹#›</a:t>
            </a:fld>
            <a:endParaRPr lang="en-US"/>
          </a:p>
        </p:txBody>
      </p:sp>
    </p:spTree>
    <p:extLst>
      <p:ext uri="{BB962C8B-B14F-4D97-AF65-F5344CB8AC3E}">
        <p14:creationId xmlns:p14="http://schemas.microsoft.com/office/powerpoint/2010/main" val="2868908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CFE21-642F-0448-A4C2-FD453DBC66C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4E48AFC-B5E1-EB46-8F11-86CE9AC7FFC1}"/>
              </a:ext>
            </a:extLst>
          </p:cNvPr>
          <p:cNvSpPr>
            <a:spLocks noGrp="1"/>
          </p:cNvSpPr>
          <p:nvPr>
            <p:ph type="dt" sz="half" idx="10"/>
          </p:nvPr>
        </p:nvSpPr>
        <p:spPr/>
        <p:txBody>
          <a:bodyPr/>
          <a:lstStyle/>
          <a:p>
            <a:fld id="{C35BD2A9-26EE-9B4A-A51E-0F6F9D410D50}" type="datetime1">
              <a:rPr lang="en-GB" smtClean="0"/>
              <a:t>15/10/2022</a:t>
            </a:fld>
            <a:endParaRPr lang="en-US"/>
          </a:p>
        </p:txBody>
      </p:sp>
      <p:sp>
        <p:nvSpPr>
          <p:cNvPr id="4" name="Footer Placeholder 3">
            <a:extLst>
              <a:ext uri="{FF2B5EF4-FFF2-40B4-BE49-F238E27FC236}">
                <a16:creationId xmlns:a16="http://schemas.microsoft.com/office/drawing/2014/main" id="{EE6F4745-B7DB-C24C-A575-FFC7C9DD20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5AB4C5-8F35-744F-9859-CB97F571E415}"/>
              </a:ext>
            </a:extLst>
          </p:cNvPr>
          <p:cNvSpPr>
            <a:spLocks noGrp="1"/>
          </p:cNvSpPr>
          <p:nvPr>
            <p:ph type="sldNum" sz="quarter" idx="12"/>
          </p:nvPr>
        </p:nvSpPr>
        <p:spPr/>
        <p:txBody>
          <a:bodyPr/>
          <a:lstStyle/>
          <a:p>
            <a:fld id="{C733BBA1-C3A5-544F-A37C-DC155C341E59}" type="slidenum">
              <a:rPr lang="en-US" smtClean="0"/>
              <a:t>‹#›</a:t>
            </a:fld>
            <a:endParaRPr lang="en-US"/>
          </a:p>
        </p:txBody>
      </p:sp>
    </p:spTree>
    <p:extLst>
      <p:ext uri="{BB962C8B-B14F-4D97-AF65-F5344CB8AC3E}">
        <p14:creationId xmlns:p14="http://schemas.microsoft.com/office/powerpoint/2010/main" val="3866325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A6990D-ABC2-5A4B-848F-D676350B3D22}"/>
              </a:ext>
            </a:extLst>
          </p:cNvPr>
          <p:cNvSpPr>
            <a:spLocks noGrp="1"/>
          </p:cNvSpPr>
          <p:nvPr>
            <p:ph type="dt" sz="half" idx="10"/>
          </p:nvPr>
        </p:nvSpPr>
        <p:spPr/>
        <p:txBody>
          <a:bodyPr/>
          <a:lstStyle/>
          <a:p>
            <a:fld id="{1870E178-9AFF-374B-8A51-C1EC98DA62C6}" type="datetime1">
              <a:rPr lang="en-GB" smtClean="0"/>
              <a:t>15/10/2022</a:t>
            </a:fld>
            <a:endParaRPr lang="en-US"/>
          </a:p>
        </p:txBody>
      </p:sp>
      <p:sp>
        <p:nvSpPr>
          <p:cNvPr id="3" name="Footer Placeholder 2">
            <a:extLst>
              <a:ext uri="{FF2B5EF4-FFF2-40B4-BE49-F238E27FC236}">
                <a16:creationId xmlns:a16="http://schemas.microsoft.com/office/drawing/2014/main" id="{BF059A17-9775-B84F-A0E5-FEAEC9456E7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E1CACE4-11F5-9140-9F29-9CD9910A8E21}"/>
              </a:ext>
            </a:extLst>
          </p:cNvPr>
          <p:cNvSpPr>
            <a:spLocks noGrp="1"/>
          </p:cNvSpPr>
          <p:nvPr>
            <p:ph type="sldNum" sz="quarter" idx="12"/>
          </p:nvPr>
        </p:nvSpPr>
        <p:spPr/>
        <p:txBody>
          <a:bodyPr/>
          <a:lstStyle/>
          <a:p>
            <a:fld id="{C733BBA1-C3A5-544F-A37C-DC155C341E59}" type="slidenum">
              <a:rPr lang="en-US" smtClean="0"/>
              <a:t>‹#›</a:t>
            </a:fld>
            <a:endParaRPr lang="en-US"/>
          </a:p>
        </p:txBody>
      </p:sp>
    </p:spTree>
    <p:extLst>
      <p:ext uri="{BB962C8B-B14F-4D97-AF65-F5344CB8AC3E}">
        <p14:creationId xmlns:p14="http://schemas.microsoft.com/office/powerpoint/2010/main" val="2048991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62339-D994-AF46-AF60-6014CA3BE57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846AE4A-2DCA-BF4C-906D-C2410B257E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3F82C15-26AE-6E48-BF01-94E692447D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199E6D8-6262-AF43-9CD3-53916FC9AD4E}"/>
              </a:ext>
            </a:extLst>
          </p:cNvPr>
          <p:cNvSpPr>
            <a:spLocks noGrp="1"/>
          </p:cNvSpPr>
          <p:nvPr>
            <p:ph type="dt" sz="half" idx="10"/>
          </p:nvPr>
        </p:nvSpPr>
        <p:spPr/>
        <p:txBody>
          <a:bodyPr/>
          <a:lstStyle/>
          <a:p>
            <a:fld id="{62FA1742-8932-AD43-8760-D532037A98EB}" type="datetime1">
              <a:rPr lang="en-GB" smtClean="0"/>
              <a:t>15/10/2022</a:t>
            </a:fld>
            <a:endParaRPr lang="en-US"/>
          </a:p>
        </p:txBody>
      </p:sp>
      <p:sp>
        <p:nvSpPr>
          <p:cNvPr id="6" name="Footer Placeholder 5">
            <a:extLst>
              <a:ext uri="{FF2B5EF4-FFF2-40B4-BE49-F238E27FC236}">
                <a16:creationId xmlns:a16="http://schemas.microsoft.com/office/drawing/2014/main" id="{0A0E859D-DADD-DF4A-A2ED-00E04893C9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02ABE5-07EB-A14D-879D-E5907F07BD9E}"/>
              </a:ext>
            </a:extLst>
          </p:cNvPr>
          <p:cNvSpPr>
            <a:spLocks noGrp="1"/>
          </p:cNvSpPr>
          <p:nvPr>
            <p:ph type="sldNum" sz="quarter" idx="12"/>
          </p:nvPr>
        </p:nvSpPr>
        <p:spPr/>
        <p:txBody>
          <a:bodyPr/>
          <a:lstStyle/>
          <a:p>
            <a:fld id="{C733BBA1-C3A5-544F-A37C-DC155C341E59}" type="slidenum">
              <a:rPr lang="en-US" smtClean="0"/>
              <a:t>‹#›</a:t>
            </a:fld>
            <a:endParaRPr lang="en-US"/>
          </a:p>
        </p:txBody>
      </p:sp>
    </p:spTree>
    <p:extLst>
      <p:ext uri="{BB962C8B-B14F-4D97-AF65-F5344CB8AC3E}">
        <p14:creationId xmlns:p14="http://schemas.microsoft.com/office/powerpoint/2010/main" val="705813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D4D76-6428-DC47-8E99-20ECF42A8DD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B486B40-9B5A-4E4E-A9E5-13C64EF40C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7796C68-5926-1E47-BCD3-6EC9ECB9C5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EED8F31-180A-154F-9E1D-0FCF906FF02B}"/>
              </a:ext>
            </a:extLst>
          </p:cNvPr>
          <p:cNvSpPr>
            <a:spLocks noGrp="1"/>
          </p:cNvSpPr>
          <p:nvPr>
            <p:ph type="dt" sz="half" idx="10"/>
          </p:nvPr>
        </p:nvSpPr>
        <p:spPr/>
        <p:txBody>
          <a:bodyPr/>
          <a:lstStyle/>
          <a:p>
            <a:fld id="{82ED166C-0D3E-BF47-984E-5865FEE87DEC}" type="datetime1">
              <a:rPr lang="en-GB" smtClean="0"/>
              <a:t>15/10/2022</a:t>
            </a:fld>
            <a:endParaRPr lang="en-US"/>
          </a:p>
        </p:txBody>
      </p:sp>
      <p:sp>
        <p:nvSpPr>
          <p:cNvPr id="6" name="Footer Placeholder 5">
            <a:extLst>
              <a:ext uri="{FF2B5EF4-FFF2-40B4-BE49-F238E27FC236}">
                <a16:creationId xmlns:a16="http://schemas.microsoft.com/office/drawing/2014/main" id="{23B43D1C-D62B-BA4F-8D02-777B3FF06F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E91F6E-7545-1E4E-BA28-66C345ABFBB9}"/>
              </a:ext>
            </a:extLst>
          </p:cNvPr>
          <p:cNvSpPr>
            <a:spLocks noGrp="1"/>
          </p:cNvSpPr>
          <p:nvPr>
            <p:ph type="sldNum" sz="quarter" idx="12"/>
          </p:nvPr>
        </p:nvSpPr>
        <p:spPr/>
        <p:txBody>
          <a:bodyPr/>
          <a:lstStyle/>
          <a:p>
            <a:fld id="{C733BBA1-C3A5-544F-A37C-DC155C341E59}" type="slidenum">
              <a:rPr lang="en-US" smtClean="0"/>
              <a:t>‹#›</a:t>
            </a:fld>
            <a:endParaRPr lang="en-US"/>
          </a:p>
        </p:txBody>
      </p:sp>
    </p:spTree>
    <p:extLst>
      <p:ext uri="{BB962C8B-B14F-4D97-AF65-F5344CB8AC3E}">
        <p14:creationId xmlns:p14="http://schemas.microsoft.com/office/powerpoint/2010/main" val="2519706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EFF85C-7694-AF44-81FD-6B81F61B74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CBD5E35-8067-7446-BD15-6C09C14F2E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0D85020-7D9E-B247-A77F-FDE5A57288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78F247-2200-5E44-BC0C-E890629C1D09}" type="datetime1">
              <a:rPr lang="en-GB" smtClean="0"/>
              <a:t>15/10/2022</a:t>
            </a:fld>
            <a:endParaRPr lang="en-US"/>
          </a:p>
        </p:txBody>
      </p:sp>
      <p:sp>
        <p:nvSpPr>
          <p:cNvPr id="5" name="Footer Placeholder 4">
            <a:extLst>
              <a:ext uri="{FF2B5EF4-FFF2-40B4-BE49-F238E27FC236}">
                <a16:creationId xmlns:a16="http://schemas.microsoft.com/office/drawing/2014/main" id="{E02475BB-0F46-0340-85D1-152E9486BB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4750FE9-D9E3-8E46-B5DE-0437F497B3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33BBA1-C3A5-544F-A37C-DC155C341E59}" type="slidenum">
              <a:rPr lang="en-US" smtClean="0"/>
              <a:t>‹#›</a:t>
            </a:fld>
            <a:endParaRPr lang="en-US"/>
          </a:p>
        </p:txBody>
      </p:sp>
    </p:spTree>
    <p:extLst>
      <p:ext uri="{BB962C8B-B14F-4D97-AF65-F5344CB8AC3E}">
        <p14:creationId xmlns:p14="http://schemas.microsoft.com/office/powerpoint/2010/main" val="977274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nhs.uk/conditions/menopause/" TargetMode="Externa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hyperlink" Target="https://www.imsociety.org/"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hyperlink" Target="mailto:strategic.comms@nhs.net" TargetMode="External"/><Relationship Id="rId4" Type="http://schemas.openxmlformats.org/officeDocument/2006/relationships/hyperlink" Target="https://www.nhs.uk/conditions/menopaus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hyperlink" Target="https://www.peoplemanagement.co.uk/article/1743988/how-to-manage-the-menopause-at-work#_ga=2.219704985.1441129511.1665416387-1903525105.1661415087" TargetMode="External"/><Relationship Id="rId7" Type="http://schemas.openxmlformats.org/officeDocument/2006/relationships/image" Target="../media/image8.jpe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hyperlink" Target="https://digital.nhs.uk/data-and-information/publications/statistical/nhs-workforce-statistics" TargetMode="External"/><Relationship Id="rId4" Type="http://schemas.openxmlformats.org/officeDocument/2006/relationships/hyperlink" Target="https://www.gov.uk/government/publications/menopause-transition-effects-on-womens-economic-participation"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nhs.uk/conditions/menopause/" TargetMode="External"/><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hyperlink" Target="https://www.selfcareforum.org/wp-content/uploads/2022/05/22-Menopause-factsheet.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hyperlink" Target="https://www.england.nhs.uk/supporting-our-nhs-people/support-now/having-safe-and-effective-wellbeing-conversations/" TargetMode="External"/><Relationship Id="rId13" Type="http://schemas.openxmlformats.org/officeDocument/2006/relationships/hyperlink" Target="https://www.cipd.co.uk/podcasts/menopause?utm_source=mc&amp;utm_medium=email&amp;utm_content=cipdupdate_19052021.F1L3_Podcast_Menopause&amp;utm_campaign=cipd_update&amp;utm_term=3117864" TargetMode="External"/><Relationship Id="rId3" Type="http://schemas.openxmlformats.org/officeDocument/2006/relationships/hyperlink" Target="https://www.england.nhs.uk/looking-after-our-people/supporting-people-in-early-and-late-career/#late-support" TargetMode="External"/><Relationship Id="rId7" Type="http://schemas.openxmlformats.org/officeDocument/2006/relationships/hyperlink" Target="https://www.england.nhs.uk/supporting-our-nhs-people/support-now/wellbeing-apps/unmind/" TargetMode="External"/><Relationship Id="rId12" Type="http://schemas.openxmlformats.org/officeDocument/2006/relationships/hyperlink" Target="https://www.cipd.co.uk/Images/menopause-facts-poster_tcm18-55551.pdf"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hyperlink" Target="https://my.esr.nhs.uk/dashboard/web/esrweb/browse-content/-/document_library/7FXjBv5vbrZX/view_file/1079292912?_com_liferay_document_library_web_portlet_DLPortlet_INSTANCE_7FXjBv5vbrZX_redirect=https://my.esr.nhs.uk/dashboard/web/esrweb/browse-content/-/document_library/7FXjBv5vbrZX/view/656514156%3F_com_liferay_document_library_web_portlet_DLPortlet_INSTANCE_7FXjBv5vbrZX_redirect%3Dhttps%253A%252F%252Fmy.esr.nhs.uk%252Fdashboard%252Fweb%252Fesrweb%252Fbrowse-content%252F-%252Fdocument_library%252F7FXjBv5vbrZX%252Fview%252F656514153%253F_com_liferay_document_library_web_portlet_DLPortlet_INSTANCE_7FXjBv5vbrZX_redirect%253Dhttps%25253A%25252F%25252Fmy.esr.nhs.uk%25252Fdashboard%25252Fweb%25252Fesrweb%25252Fbrowse-content%25253Fp_p_id%25253Dcom_liferay_document_library_web_portlet_DLPortlet_INSTANCE_7FXjBv5vbrZX%252526p_p_lifecycle%25253D0%252526p_p_state%25253Dnormal%252526p_p_mode%25253Dview" TargetMode="External"/><Relationship Id="rId11" Type="http://schemas.openxmlformats.org/officeDocument/2006/relationships/hyperlink" Target="https://www.cipd.co.uk/knowledge/culture/well-being/menopause/printable-resources" TargetMode="External"/><Relationship Id="rId5" Type="http://schemas.openxmlformats.org/officeDocument/2006/relationships/hyperlink" Target="https://www.selfcareforum.org/wp-content/uploads/2022/05/22-Menopause-factsheet.pdf" TargetMode="External"/><Relationship Id="rId15" Type="http://schemas.openxmlformats.org/officeDocument/2006/relationships/hyperlink" Target="https://www.cipd.co.uk/knowledge/culture/well-being/menopause/people-professionals-guidance" TargetMode="External"/><Relationship Id="rId10" Type="http://schemas.openxmlformats.org/officeDocument/2006/relationships/hyperlink" Target="https://www.nhsemployers.org/articles/menopause-and-workplace" TargetMode="External"/><Relationship Id="rId4" Type="http://schemas.openxmlformats.org/officeDocument/2006/relationships/hyperlink" Target="https://www.england.nhs.uk/looking-after-our-people/supporting-people-in-early-and-late-career/" TargetMode="External"/><Relationship Id="rId9" Type="http://schemas.openxmlformats.org/officeDocument/2006/relationships/hyperlink" Target="https://www.nhsemployers.org/retention-and-staff-experience/health-and-wellbeing/taking-a-targeted-approach/taking-a-targeted-approach/menopause-in-the-workplace" TargetMode="External"/><Relationship Id="rId14" Type="http://schemas.openxmlformats.org/officeDocument/2006/relationships/hyperlink" Target="https://www.cipd.co.uk/knowledge/culture/well-being/menopause/people-manager-guidance"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JPG"/><Relationship Id="rId7"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hyperlink" Target="https://www.cipd.co.uk/about/media/press/menopause-at-work#gref"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hyperlink" Target="https://www.selfcareforum.org/wp-content/uploads/2022/05/22-Menopause-factsheet.pdf" TargetMode="External"/><Relationship Id="rId4" Type="http://schemas.openxmlformats.org/officeDocument/2006/relationships/hyperlink" Target="https://www.nhs.uk/conditions/menopaus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descr="A picture containing text&#10;&#10;Description automatically generated">
            <a:extLst>
              <a:ext uri="{FF2B5EF4-FFF2-40B4-BE49-F238E27FC236}">
                <a16:creationId xmlns:a16="http://schemas.microsoft.com/office/drawing/2014/main" id="{34FD5F05-F608-46C0-9336-5E993DC5F275}"/>
              </a:ext>
            </a:extLst>
          </p:cNvPr>
          <p:cNvPicPr>
            <a:picLocks noChangeAspect="1"/>
          </p:cNvPicPr>
          <p:nvPr/>
        </p:nvPicPr>
        <p:blipFill rotWithShape="1">
          <a:blip r:embed="rId2"/>
          <a:srcRect l="9845" t="11528" r="25171" b="10011"/>
          <a:stretch/>
        </p:blipFill>
        <p:spPr>
          <a:xfrm>
            <a:off x="7299147" y="1445635"/>
            <a:ext cx="4481634" cy="4512105"/>
          </a:xfrm>
          <a:prstGeom prst="rect">
            <a:avLst/>
          </a:prstGeom>
        </p:spPr>
      </p:pic>
      <p:pic>
        <p:nvPicPr>
          <p:cNvPr id="34" name="Picture 33" descr="A picture containing drawing&#10;&#10;Description automatically generated">
            <a:extLst>
              <a:ext uri="{FF2B5EF4-FFF2-40B4-BE49-F238E27FC236}">
                <a16:creationId xmlns:a16="http://schemas.microsoft.com/office/drawing/2014/main" id="{2327BAA0-987E-C547-9403-EF286C09511B}"/>
              </a:ext>
            </a:extLst>
          </p:cNvPr>
          <p:cNvPicPr>
            <a:picLocks noChangeAspect="1"/>
          </p:cNvPicPr>
          <p:nvPr/>
        </p:nvPicPr>
        <p:blipFill rotWithShape="1">
          <a:blip r:embed="rId3"/>
          <a:srcRect l="6010" t="8883" r="5470" b="10197"/>
          <a:stretch/>
        </p:blipFill>
        <p:spPr>
          <a:xfrm>
            <a:off x="9937108" y="288758"/>
            <a:ext cx="1950092" cy="898358"/>
          </a:xfrm>
          <a:prstGeom prst="rect">
            <a:avLst/>
          </a:prstGeom>
        </p:spPr>
      </p:pic>
      <p:sp>
        <p:nvSpPr>
          <p:cNvPr id="35" name="TextBox 34">
            <a:extLst>
              <a:ext uri="{FF2B5EF4-FFF2-40B4-BE49-F238E27FC236}">
                <a16:creationId xmlns:a16="http://schemas.microsoft.com/office/drawing/2014/main" id="{1CF84402-09F7-3149-946A-AED2C93D60E1}"/>
              </a:ext>
            </a:extLst>
          </p:cNvPr>
          <p:cNvSpPr txBox="1"/>
          <p:nvPr/>
        </p:nvSpPr>
        <p:spPr>
          <a:xfrm>
            <a:off x="367519" y="2368739"/>
            <a:ext cx="6931628" cy="2516073"/>
          </a:xfrm>
          <a:prstGeom prst="rect">
            <a:avLst/>
          </a:prstGeom>
          <a:noFill/>
        </p:spPr>
        <p:txBody>
          <a:bodyPr wrap="square" lIns="91440" tIns="45720" rIns="91440" bIns="45720" rtlCol="0" anchor="t">
            <a:spAutoFit/>
          </a:bodyPr>
          <a:lstStyle/>
          <a:p>
            <a:pPr algn="ctr">
              <a:lnSpc>
                <a:spcPts val="6280"/>
              </a:lnSpc>
            </a:pPr>
            <a:r>
              <a:rPr lang="en-US" sz="6600" b="1" dirty="0">
                <a:solidFill>
                  <a:srgbClr val="005EB8"/>
                </a:solidFill>
                <a:latin typeface="Arial"/>
                <a:cs typeface="Arial"/>
              </a:rPr>
              <a:t>World Menopause Day comms toolkit</a:t>
            </a:r>
          </a:p>
        </p:txBody>
      </p:sp>
      <p:pic>
        <p:nvPicPr>
          <p:cNvPr id="42" name="Picture 41" descr="A picture containing drawing&#10;&#10;Description automatically generated">
            <a:extLst>
              <a:ext uri="{FF2B5EF4-FFF2-40B4-BE49-F238E27FC236}">
                <a16:creationId xmlns:a16="http://schemas.microsoft.com/office/drawing/2014/main" id="{8C36CA3A-6BD3-964D-93BB-D02A9C96F85E}"/>
              </a:ext>
            </a:extLst>
          </p:cNvPr>
          <p:cNvPicPr>
            <a:picLocks noChangeAspect="1"/>
          </p:cNvPicPr>
          <p:nvPr/>
        </p:nvPicPr>
        <p:blipFill rotWithShape="1">
          <a:blip r:embed="rId3"/>
          <a:srcRect l="6010" t="8883" r="5470" b="10197"/>
          <a:stretch/>
        </p:blipFill>
        <p:spPr>
          <a:xfrm>
            <a:off x="9937108" y="288758"/>
            <a:ext cx="1950092" cy="898358"/>
          </a:xfrm>
          <a:prstGeom prst="rect">
            <a:avLst/>
          </a:prstGeom>
        </p:spPr>
      </p:pic>
    </p:spTree>
    <p:extLst>
      <p:ext uri="{BB962C8B-B14F-4D97-AF65-F5344CB8AC3E}">
        <p14:creationId xmlns:p14="http://schemas.microsoft.com/office/powerpoint/2010/main" val="772125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DE885FC2-DE0D-1444-8F30-851D7676A124}"/>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EAC2B0A7-A308-AB4E-AD4D-CE7684588906}"/>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sp>
        <p:nvSpPr>
          <p:cNvPr id="18" name="TextBox 17">
            <a:extLst>
              <a:ext uri="{FF2B5EF4-FFF2-40B4-BE49-F238E27FC236}">
                <a16:creationId xmlns:a16="http://schemas.microsoft.com/office/drawing/2014/main" id="{C0EC897C-5867-46EF-B17B-3DF11D455DBA}"/>
              </a:ext>
            </a:extLst>
          </p:cNvPr>
          <p:cNvSpPr txBox="1"/>
          <p:nvPr/>
        </p:nvSpPr>
        <p:spPr>
          <a:xfrm>
            <a:off x="503843" y="288822"/>
            <a:ext cx="9630058" cy="900246"/>
          </a:xfrm>
          <a:prstGeom prst="rect">
            <a:avLst/>
          </a:prstGeom>
          <a:noFill/>
        </p:spPr>
        <p:txBody>
          <a:bodyPr wrap="square" rtlCol="0">
            <a:spAutoFit/>
          </a:bodyPr>
          <a:lstStyle/>
          <a:p>
            <a:pPr>
              <a:lnSpc>
                <a:spcPts val="6280"/>
              </a:lnSpc>
            </a:pPr>
            <a:r>
              <a:rPr lang="en-US" sz="5400" b="1" dirty="0">
                <a:solidFill>
                  <a:srgbClr val="005EB8"/>
                </a:solidFill>
                <a:latin typeface="Arial" panose="020B0604020202020204" pitchFamily="34" charset="0"/>
                <a:cs typeface="Arial" panose="020B0604020202020204" pitchFamily="34" charset="0"/>
              </a:rPr>
              <a:t>Example short copy</a:t>
            </a:r>
          </a:p>
        </p:txBody>
      </p:sp>
      <p:sp>
        <p:nvSpPr>
          <p:cNvPr id="5" name="TextBox 4">
            <a:extLst>
              <a:ext uri="{FF2B5EF4-FFF2-40B4-BE49-F238E27FC236}">
                <a16:creationId xmlns:a16="http://schemas.microsoft.com/office/drawing/2014/main" id="{1E99DD91-D2BF-4CAE-B370-B2B8D64F63A7}"/>
              </a:ext>
            </a:extLst>
          </p:cNvPr>
          <p:cNvSpPr txBox="1"/>
          <p:nvPr/>
        </p:nvSpPr>
        <p:spPr>
          <a:xfrm>
            <a:off x="589569" y="1432217"/>
            <a:ext cx="11297631" cy="4879926"/>
          </a:xfrm>
          <a:prstGeom prst="rect">
            <a:avLst/>
          </a:prstGeom>
          <a:noFill/>
        </p:spPr>
        <p:txBody>
          <a:bodyPr wrap="square" rtlCol="0">
            <a:spAutoFit/>
          </a:bodyPr>
          <a:lstStyle/>
          <a:p>
            <a:pPr>
              <a:lnSpc>
                <a:spcPct val="150000"/>
              </a:lnSpc>
            </a:pPr>
            <a:r>
              <a:rPr lang="en-US" sz="2100" dirty="0">
                <a:latin typeface="Arial" panose="020B0604020202020204" pitchFamily="34" charset="0"/>
                <a:cs typeface="Arial" panose="020B0604020202020204" pitchFamily="34" charset="0"/>
              </a:rPr>
              <a:t>Today is World Menopause Day, and this year’s theme is cognition and mood. Three quarters of women going through the menopause will experience symptoms, which can include insomnia, anxiety and problems with concentration and memory. </a:t>
            </a:r>
          </a:p>
          <a:p>
            <a:pPr>
              <a:lnSpc>
                <a:spcPct val="150000"/>
              </a:lnSpc>
            </a:pPr>
            <a:endParaRPr lang="en-US" sz="2100" dirty="0">
              <a:latin typeface="Arial" panose="020B0604020202020204" pitchFamily="34" charset="0"/>
              <a:cs typeface="Arial" panose="020B0604020202020204" pitchFamily="34" charset="0"/>
            </a:endParaRPr>
          </a:p>
          <a:p>
            <a:pPr>
              <a:lnSpc>
                <a:spcPct val="150000"/>
              </a:lnSpc>
            </a:pPr>
            <a:r>
              <a:rPr lang="en-US" sz="2100" dirty="0">
                <a:latin typeface="Arial" panose="020B0604020202020204" pitchFamily="34" charset="0"/>
                <a:cs typeface="Arial" panose="020B0604020202020204" pitchFamily="34" charset="0"/>
              </a:rPr>
              <a:t>These symptoms can negatively impact people at work and hundreds of thousands of women have left their jobs as a result, so it is more important than ever that we continue the conversation around menopause and ensure everyone feels comfortable, confident and supported in both their personal and professional lives.</a:t>
            </a:r>
          </a:p>
          <a:p>
            <a:pPr>
              <a:lnSpc>
                <a:spcPct val="150000"/>
              </a:lnSpc>
            </a:pPr>
            <a:endParaRPr lang="en-US" sz="2100" dirty="0">
              <a:latin typeface="Arial" panose="020B0604020202020204" pitchFamily="34" charset="0"/>
              <a:cs typeface="Arial" panose="020B0604020202020204" pitchFamily="34" charset="0"/>
            </a:endParaRPr>
          </a:p>
          <a:p>
            <a:pPr>
              <a:lnSpc>
                <a:spcPct val="150000"/>
              </a:lnSpc>
            </a:pPr>
            <a:r>
              <a:rPr lang="en-US" sz="2100" dirty="0">
                <a:latin typeface="Arial" panose="020B0604020202020204" pitchFamily="34" charset="0"/>
                <a:cs typeface="Arial" panose="020B0604020202020204" pitchFamily="34" charset="0"/>
              </a:rPr>
              <a:t>To learn more about the menopause, visit </a:t>
            </a:r>
            <a:r>
              <a:rPr lang="en-US" sz="2100" dirty="0">
                <a:latin typeface="Arial" panose="020B0604020202020204" pitchFamily="34" charset="0"/>
                <a:cs typeface="Arial" panose="020B0604020202020204" pitchFamily="34" charset="0"/>
                <a:hlinkClick r:id="rId3"/>
              </a:rPr>
              <a:t>https://www.nhs.uk/conditions/menopause/</a:t>
            </a:r>
            <a:r>
              <a:rPr lang="en-US" sz="2100" dirty="0">
                <a:latin typeface="Arial" panose="020B0604020202020204" pitchFamily="34" charset="0"/>
                <a:cs typeface="Arial" panose="020B0604020202020204" pitchFamily="34" charset="0"/>
              </a:rPr>
              <a:t> </a:t>
            </a:r>
          </a:p>
        </p:txBody>
      </p:sp>
      <p:pic>
        <p:nvPicPr>
          <p:cNvPr id="6" name="Picture 5">
            <a:extLst>
              <a:ext uri="{FF2B5EF4-FFF2-40B4-BE49-F238E27FC236}">
                <a16:creationId xmlns:a16="http://schemas.microsoft.com/office/drawing/2014/main" id="{EADCBF3C-F0BF-424A-ADC9-64FCF777BEA6}"/>
              </a:ext>
            </a:extLst>
          </p:cNvPr>
          <p:cNvPicPr>
            <a:picLocks noChangeAspect="1"/>
          </p:cNvPicPr>
          <p:nvPr/>
        </p:nvPicPr>
        <p:blipFill>
          <a:blip r:embed="rId4"/>
          <a:stretch>
            <a:fillRect/>
          </a:stretch>
        </p:blipFill>
        <p:spPr>
          <a:xfrm>
            <a:off x="7466202" y="119123"/>
            <a:ext cx="2291179" cy="1143395"/>
          </a:xfrm>
          <a:prstGeom prst="rect">
            <a:avLst/>
          </a:prstGeom>
        </p:spPr>
      </p:pic>
    </p:spTree>
    <p:extLst>
      <p:ext uri="{BB962C8B-B14F-4D97-AF65-F5344CB8AC3E}">
        <p14:creationId xmlns:p14="http://schemas.microsoft.com/office/powerpoint/2010/main" val="3884317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DE885FC2-DE0D-1444-8F30-851D7676A124}"/>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EAC2B0A7-A308-AB4E-AD4D-CE7684588906}"/>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sp>
        <p:nvSpPr>
          <p:cNvPr id="18" name="TextBox 17">
            <a:extLst>
              <a:ext uri="{FF2B5EF4-FFF2-40B4-BE49-F238E27FC236}">
                <a16:creationId xmlns:a16="http://schemas.microsoft.com/office/drawing/2014/main" id="{C0EC897C-5867-46EF-B17B-3DF11D455DBA}"/>
              </a:ext>
            </a:extLst>
          </p:cNvPr>
          <p:cNvSpPr txBox="1"/>
          <p:nvPr/>
        </p:nvSpPr>
        <p:spPr>
          <a:xfrm>
            <a:off x="418116" y="390268"/>
            <a:ext cx="9433265" cy="900246"/>
          </a:xfrm>
          <a:prstGeom prst="rect">
            <a:avLst/>
          </a:prstGeom>
          <a:noFill/>
        </p:spPr>
        <p:txBody>
          <a:bodyPr wrap="square" rtlCol="0">
            <a:spAutoFit/>
          </a:bodyPr>
          <a:lstStyle/>
          <a:p>
            <a:pPr>
              <a:lnSpc>
                <a:spcPts val="6280"/>
              </a:lnSpc>
            </a:pPr>
            <a:r>
              <a:rPr lang="en-US" sz="5400" b="1" dirty="0">
                <a:solidFill>
                  <a:srgbClr val="005EB8"/>
                </a:solidFill>
                <a:latin typeface="Arial" panose="020B0604020202020204" pitchFamily="34" charset="0"/>
                <a:cs typeface="Arial" panose="020B0604020202020204" pitchFamily="34" charset="0"/>
              </a:rPr>
              <a:t>Find out more! </a:t>
            </a:r>
          </a:p>
        </p:txBody>
      </p:sp>
      <p:sp>
        <p:nvSpPr>
          <p:cNvPr id="5" name="TextBox 4">
            <a:extLst>
              <a:ext uri="{FF2B5EF4-FFF2-40B4-BE49-F238E27FC236}">
                <a16:creationId xmlns:a16="http://schemas.microsoft.com/office/drawing/2014/main" id="{82567991-3B33-4B31-89D4-A83A66C1A06C}"/>
              </a:ext>
            </a:extLst>
          </p:cNvPr>
          <p:cNvSpPr txBox="1"/>
          <p:nvPr/>
        </p:nvSpPr>
        <p:spPr>
          <a:xfrm>
            <a:off x="723410" y="1556798"/>
            <a:ext cx="10745180" cy="5009833"/>
          </a:xfrm>
          <a:prstGeom prst="rect">
            <a:avLst/>
          </a:prstGeom>
          <a:noFill/>
        </p:spPr>
        <p:txBody>
          <a:bodyPr wrap="square" rtlCol="0">
            <a:spAutoFit/>
          </a:bodyPr>
          <a:lstStyle/>
          <a:p>
            <a:pPr algn="ctr">
              <a:lnSpc>
                <a:spcPct val="150000"/>
              </a:lnSpc>
            </a:pPr>
            <a:r>
              <a:rPr lang="en-US" sz="2400" dirty="0">
                <a:latin typeface="Arial" panose="020B0604020202020204" pitchFamily="34" charset="0"/>
                <a:cs typeface="Arial" panose="020B0604020202020204" pitchFamily="34" charset="0"/>
              </a:rPr>
              <a:t>World Menopause Day was created by the International Menopause Society (IMS). Head to their website for more details and useful resources:</a:t>
            </a:r>
            <a:r>
              <a:rPr lang="en-US" sz="2400" dirty="0">
                <a:solidFill>
                  <a:srgbClr val="005EB8"/>
                </a:solidFill>
                <a:latin typeface="Arial" panose="020B0604020202020204" pitchFamily="34" charset="0"/>
                <a:cs typeface="Arial" panose="020B0604020202020204" pitchFamily="34" charset="0"/>
              </a:rPr>
              <a:t> </a:t>
            </a:r>
            <a:r>
              <a:rPr lang="en-US" sz="2400" dirty="0">
                <a:solidFill>
                  <a:srgbClr val="005EB8"/>
                </a:solidFill>
                <a:latin typeface="Arial" panose="020B0604020202020204" pitchFamily="34" charset="0"/>
                <a:cs typeface="Arial" panose="020B0604020202020204" pitchFamily="34" charset="0"/>
                <a:hlinkClick r:id="rId3"/>
              </a:rPr>
              <a:t>https://www.imsociety.org/</a:t>
            </a:r>
            <a:r>
              <a:rPr lang="en-US" sz="2400" dirty="0">
                <a:solidFill>
                  <a:srgbClr val="005EB8"/>
                </a:solidFill>
                <a:latin typeface="Arial" panose="020B0604020202020204" pitchFamily="34" charset="0"/>
                <a:cs typeface="Arial" panose="020B0604020202020204" pitchFamily="34" charset="0"/>
              </a:rPr>
              <a:t> </a:t>
            </a:r>
            <a:endParaRPr lang="en-US" sz="2000" dirty="0">
              <a:solidFill>
                <a:srgbClr val="005EB8"/>
              </a:solidFill>
              <a:latin typeface="Arial" panose="020B0604020202020204" pitchFamily="34" charset="0"/>
              <a:cs typeface="Arial" panose="020B0604020202020204" pitchFamily="34" charset="0"/>
            </a:endParaRPr>
          </a:p>
          <a:p>
            <a:pPr algn="ctr">
              <a:lnSpc>
                <a:spcPct val="150000"/>
              </a:lnSpc>
            </a:pPr>
            <a:r>
              <a:rPr lang="en-US" sz="2400" dirty="0">
                <a:latin typeface="Arial" panose="020B0604020202020204" pitchFamily="34" charset="0"/>
                <a:cs typeface="Arial" panose="020B0604020202020204" pitchFamily="34" charset="0"/>
              </a:rPr>
              <a:t>Information about the menopause is available on the NHS website, including signs and symptoms, tips on looking after yourself, and advice on when to seek further treatment or advice: </a:t>
            </a:r>
          </a:p>
          <a:p>
            <a:pPr algn="ctr">
              <a:lnSpc>
                <a:spcPct val="150000"/>
              </a:lnSpc>
            </a:pPr>
            <a:r>
              <a:rPr lang="en-US" sz="2400" dirty="0">
                <a:solidFill>
                  <a:srgbClr val="005EB8"/>
                </a:solidFill>
                <a:latin typeface="Arial" panose="020B0604020202020204" pitchFamily="34" charset="0"/>
                <a:cs typeface="Arial" panose="020B0604020202020204" pitchFamily="34" charset="0"/>
                <a:hlinkClick r:id="rId4"/>
              </a:rPr>
              <a:t>https://www.nhs.uk/conditions/menopause/</a:t>
            </a:r>
            <a:r>
              <a:rPr lang="en-US" sz="2400" dirty="0">
                <a:solidFill>
                  <a:srgbClr val="005EB8"/>
                </a:solidFill>
                <a:latin typeface="Arial" panose="020B0604020202020204" pitchFamily="34" charset="0"/>
                <a:cs typeface="Arial" panose="020B0604020202020204" pitchFamily="34" charset="0"/>
              </a:rPr>
              <a:t> </a:t>
            </a:r>
            <a:endParaRPr lang="en-US" sz="2000" dirty="0">
              <a:solidFill>
                <a:srgbClr val="005EB8"/>
              </a:solidFill>
              <a:latin typeface="Arial" panose="020B0604020202020204" pitchFamily="34" charset="0"/>
              <a:cs typeface="Arial" panose="020B0604020202020204" pitchFamily="34" charset="0"/>
            </a:endParaRPr>
          </a:p>
          <a:p>
            <a:pPr algn="ctr">
              <a:lnSpc>
                <a:spcPct val="150000"/>
              </a:lnSpc>
            </a:pPr>
            <a:r>
              <a:rPr lang="en-US" sz="2400" dirty="0">
                <a:latin typeface="Arial" panose="020B0604020202020204" pitchFamily="34" charset="0"/>
                <a:cs typeface="Arial" panose="020B0604020202020204" pitchFamily="34" charset="0"/>
              </a:rPr>
              <a:t>And for thoughts or feedback on this comms toolkit please contact </a:t>
            </a:r>
            <a:r>
              <a:rPr lang="en-US" sz="2400" u="sng" dirty="0">
                <a:latin typeface="Arial" panose="020B0604020202020204" pitchFamily="34" charset="0"/>
                <a:cs typeface="Arial" panose="020B0604020202020204" pitchFamily="34" charset="0"/>
                <a:hlinkClick r:id="rId5"/>
              </a:rPr>
              <a:t>strategic.comms@nhs.net</a:t>
            </a:r>
            <a:r>
              <a:rPr lang="en-US" sz="2400" dirty="0">
                <a:latin typeface="Arial" panose="020B0604020202020204" pitchFamily="34" charset="0"/>
                <a:cs typeface="Arial" panose="020B0604020202020204" pitchFamily="34" charset="0"/>
              </a:rPr>
              <a:t> </a:t>
            </a:r>
            <a:endParaRPr lang="en-US" sz="2400" dirty="0">
              <a:solidFill>
                <a:srgbClr val="005EB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5054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DE885FC2-DE0D-1444-8F30-851D7676A124}"/>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EAC2B0A7-A308-AB4E-AD4D-CE7684588906}"/>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sp>
        <p:nvSpPr>
          <p:cNvPr id="18" name="TextBox 17">
            <a:extLst>
              <a:ext uri="{FF2B5EF4-FFF2-40B4-BE49-F238E27FC236}">
                <a16:creationId xmlns:a16="http://schemas.microsoft.com/office/drawing/2014/main" id="{C0EC897C-5867-46EF-B17B-3DF11D455DBA}"/>
              </a:ext>
            </a:extLst>
          </p:cNvPr>
          <p:cNvSpPr txBox="1"/>
          <p:nvPr/>
        </p:nvSpPr>
        <p:spPr>
          <a:xfrm>
            <a:off x="503844" y="286870"/>
            <a:ext cx="8270286" cy="900246"/>
          </a:xfrm>
          <a:prstGeom prst="rect">
            <a:avLst/>
          </a:prstGeom>
          <a:noFill/>
        </p:spPr>
        <p:txBody>
          <a:bodyPr wrap="square" rtlCol="0">
            <a:spAutoFit/>
          </a:bodyPr>
          <a:lstStyle/>
          <a:p>
            <a:pPr>
              <a:lnSpc>
                <a:spcPts val="6280"/>
              </a:lnSpc>
            </a:pPr>
            <a:r>
              <a:rPr lang="en-US" sz="5400" b="1" dirty="0">
                <a:solidFill>
                  <a:srgbClr val="005EB8"/>
                </a:solidFill>
                <a:latin typeface="Arial" panose="020B0604020202020204" pitchFamily="34" charset="0"/>
                <a:cs typeface="Arial" panose="020B0604020202020204" pitchFamily="34" charset="0"/>
              </a:rPr>
              <a:t>What is the campaign?</a:t>
            </a:r>
          </a:p>
        </p:txBody>
      </p:sp>
      <p:sp>
        <p:nvSpPr>
          <p:cNvPr id="2" name="Rectangle 1">
            <a:extLst>
              <a:ext uri="{FF2B5EF4-FFF2-40B4-BE49-F238E27FC236}">
                <a16:creationId xmlns:a16="http://schemas.microsoft.com/office/drawing/2014/main" id="{480E73B4-144C-4273-9203-9F2B3C26C57F}"/>
              </a:ext>
            </a:extLst>
          </p:cNvPr>
          <p:cNvSpPr/>
          <p:nvPr/>
        </p:nvSpPr>
        <p:spPr>
          <a:xfrm>
            <a:off x="1582975" y="1244643"/>
            <a:ext cx="9026050" cy="5324535"/>
          </a:xfrm>
          <a:prstGeom prst="rect">
            <a:avLst/>
          </a:prstGeom>
        </p:spPr>
        <p:txBody>
          <a:bodyPr wrap="square">
            <a:spAutoFit/>
          </a:bodyPr>
          <a:lstStyle/>
          <a:p>
            <a:pPr algn="ctr"/>
            <a:r>
              <a:rPr lang="en-GB" sz="2000" b="1" dirty="0">
                <a:latin typeface="Arial" panose="020B0604020202020204" pitchFamily="34" charset="0"/>
              </a:rPr>
              <a:t>World Menopause Day </a:t>
            </a:r>
            <a:r>
              <a:rPr lang="en-GB" sz="2000" dirty="0">
                <a:latin typeface="Arial" panose="020B0604020202020204" pitchFamily="34" charset="0"/>
              </a:rPr>
              <a:t>takes place every year on Tuesday 18 October and aims to raise awareness of the menopause and the support options available for improving health and wellbeing. </a:t>
            </a:r>
          </a:p>
          <a:p>
            <a:pPr algn="ctr"/>
            <a:endParaRPr lang="en-GB" sz="2000" dirty="0">
              <a:latin typeface="Arial" panose="020B0604020202020204" pitchFamily="34" charset="0"/>
            </a:endParaRPr>
          </a:p>
          <a:p>
            <a:pPr algn="ctr"/>
            <a:r>
              <a:rPr lang="en-GB" sz="2000" dirty="0">
                <a:latin typeface="Arial" panose="020B0604020202020204" pitchFamily="34" charset="0"/>
              </a:rPr>
              <a:t>The theme for 2022 is </a:t>
            </a:r>
            <a:r>
              <a:rPr lang="en-GB" sz="2000" b="1" dirty="0">
                <a:latin typeface="Arial" panose="020B0604020202020204" pitchFamily="34" charset="0"/>
              </a:rPr>
              <a:t>cognition and mood</a:t>
            </a:r>
            <a:r>
              <a:rPr lang="en-GB" sz="2000" dirty="0">
                <a:latin typeface="Arial" panose="020B0604020202020204" pitchFamily="34" charset="0"/>
              </a:rPr>
              <a:t>.</a:t>
            </a:r>
          </a:p>
          <a:p>
            <a:pPr algn="ctr"/>
            <a:endParaRPr lang="en-GB" sz="2000" dirty="0">
              <a:latin typeface="Arial" panose="020B0604020202020204" pitchFamily="34" charset="0"/>
            </a:endParaRPr>
          </a:p>
          <a:p>
            <a:pPr algn="ctr"/>
            <a:r>
              <a:rPr lang="en-GB" sz="2000" dirty="0">
                <a:latin typeface="Arial" panose="020B0604020202020204" pitchFamily="34" charset="0"/>
              </a:rPr>
              <a:t>With more than three quarters of menopausal women having symptoms, and hundreds of thousands of people leaving their jobs as a result, at NHS England we are working hard to improve the experiences of individuals experiencing the </a:t>
            </a:r>
            <a:r>
              <a:rPr lang="en-GB" sz="2000" b="1" dirty="0">
                <a:latin typeface="Arial" panose="020B0604020202020204" pitchFamily="34" charset="0"/>
              </a:rPr>
              <a:t>menopause in the workplace</a:t>
            </a:r>
            <a:r>
              <a:rPr lang="en-GB" sz="2000" dirty="0">
                <a:latin typeface="Arial" panose="020B0604020202020204" pitchFamily="34" charset="0"/>
              </a:rPr>
              <a:t>.</a:t>
            </a:r>
          </a:p>
          <a:p>
            <a:pPr algn="ctr"/>
            <a:endParaRPr lang="en-GB" sz="2000" dirty="0">
              <a:latin typeface="Arial" panose="020B0604020202020204" pitchFamily="34" charset="0"/>
            </a:endParaRPr>
          </a:p>
          <a:p>
            <a:pPr algn="ctr"/>
            <a:r>
              <a:rPr lang="en-GB" sz="2000" dirty="0">
                <a:latin typeface="Arial" panose="020B0604020202020204" pitchFamily="34" charset="0"/>
              </a:rPr>
              <a:t>But we want everyone to start talking about the menopause.</a:t>
            </a:r>
          </a:p>
          <a:p>
            <a:pPr algn="ctr"/>
            <a:endParaRPr lang="en-GB" sz="2000" dirty="0">
              <a:latin typeface="Arial" panose="020B0604020202020204" pitchFamily="34" charset="0"/>
            </a:endParaRPr>
          </a:p>
          <a:p>
            <a:pPr algn="ctr"/>
            <a:r>
              <a:rPr lang="en-GB" sz="2000" dirty="0">
                <a:latin typeface="Arial" panose="020B0604020202020204" pitchFamily="34" charset="0"/>
              </a:rPr>
              <a:t>So whether its tweeting your support, sharing your own experiences with one or one hundred people, showcasing examples of best practice or signposting to helpful materials and resources, get involved with the conversation on 18 October and help break down the taboo. </a:t>
            </a:r>
            <a:endParaRPr lang="en-GB" dirty="0"/>
          </a:p>
        </p:txBody>
      </p:sp>
      <p:pic>
        <p:nvPicPr>
          <p:cNvPr id="5" name="Graphic 4" descr="Marketing">
            <a:extLst>
              <a:ext uri="{FF2B5EF4-FFF2-40B4-BE49-F238E27FC236}">
                <a16:creationId xmlns:a16="http://schemas.microsoft.com/office/drawing/2014/main" id="{B6246E81-CA9A-482F-B0B1-42A4827464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151111">
            <a:off x="411301" y="1890458"/>
            <a:ext cx="1993318" cy="1993318"/>
          </a:xfrm>
          <a:prstGeom prst="rect">
            <a:avLst/>
          </a:prstGeom>
        </p:spPr>
      </p:pic>
      <p:pic>
        <p:nvPicPr>
          <p:cNvPr id="7" name="Graphic 6" descr="Chat RTL">
            <a:extLst>
              <a:ext uri="{FF2B5EF4-FFF2-40B4-BE49-F238E27FC236}">
                <a16:creationId xmlns:a16="http://schemas.microsoft.com/office/drawing/2014/main" id="{AAE7DEA3-69A7-4BA0-9003-F269022CBC7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752084">
            <a:off x="10116701" y="1966293"/>
            <a:ext cx="1859176" cy="1859176"/>
          </a:xfrm>
          <a:prstGeom prst="rect">
            <a:avLst/>
          </a:prstGeom>
        </p:spPr>
      </p:pic>
    </p:spTree>
    <p:extLst>
      <p:ext uri="{BB962C8B-B14F-4D97-AF65-F5344CB8AC3E}">
        <p14:creationId xmlns:p14="http://schemas.microsoft.com/office/powerpoint/2010/main" val="3896590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DE885FC2-DE0D-1444-8F30-851D7676A124}"/>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EAC2B0A7-A308-AB4E-AD4D-CE7684588906}"/>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sp>
        <p:nvSpPr>
          <p:cNvPr id="18" name="TextBox 17">
            <a:extLst>
              <a:ext uri="{FF2B5EF4-FFF2-40B4-BE49-F238E27FC236}">
                <a16:creationId xmlns:a16="http://schemas.microsoft.com/office/drawing/2014/main" id="{C0EC897C-5867-46EF-B17B-3DF11D455DBA}"/>
              </a:ext>
            </a:extLst>
          </p:cNvPr>
          <p:cNvSpPr txBox="1"/>
          <p:nvPr/>
        </p:nvSpPr>
        <p:spPr>
          <a:xfrm>
            <a:off x="503843" y="288822"/>
            <a:ext cx="9363233" cy="923330"/>
          </a:xfrm>
          <a:prstGeom prst="rect">
            <a:avLst/>
          </a:prstGeom>
          <a:noFill/>
        </p:spPr>
        <p:txBody>
          <a:bodyPr wrap="square" rtlCol="0">
            <a:spAutoFit/>
          </a:bodyPr>
          <a:lstStyle/>
          <a:p>
            <a:r>
              <a:rPr lang="en-US" sz="5400" b="1" dirty="0">
                <a:solidFill>
                  <a:srgbClr val="005EB8"/>
                </a:solidFill>
                <a:latin typeface="Arial" panose="020B0604020202020204" pitchFamily="34" charset="0"/>
                <a:cs typeface="Arial" panose="020B0604020202020204" pitchFamily="34" charset="0"/>
              </a:rPr>
              <a:t>Audience and insights</a:t>
            </a:r>
          </a:p>
        </p:txBody>
      </p:sp>
      <p:sp>
        <p:nvSpPr>
          <p:cNvPr id="9" name="TextBox 8">
            <a:extLst>
              <a:ext uri="{FF2B5EF4-FFF2-40B4-BE49-F238E27FC236}">
                <a16:creationId xmlns:a16="http://schemas.microsoft.com/office/drawing/2014/main" id="{4AF9D709-AD54-4072-9233-9179F778DE77}"/>
              </a:ext>
            </a:extLst>
          </p:cNvPr>
          <p:cNvSpPr txBox="1"/>
          <p:nvPr/>
        </p:nvSpPr>
        <p:spPr>
          <a:xfrm>
            <a:off x="608734" y="1212152"/>
            <a:ext cx="7253222" cy="5293757"/>
          </a:xfrm>
          <a:prstGeom prst="rect">
            <a:avLst/>
          </a:prstGeom>
          <a:noFill/>
        </p:spPr>
        <p:txBody>
          <a:bodyPr wrap="square" rtlCol="0">
            <a:spAutoFit/>
          </a:bodyPr>
          <a:lstStyle/>
          <a:p>
            <a:r>
              <a:rPr lang="en-US" sz="2400" b="1" dirty="0">
                <a:solidFill>
                  <a:srgbClr val="005EB8"/>
                </a:solidFill>
                <a:latin typeface="Arial" panose="020B0604020202020204" pitchFamily="34" charset="0"/>
                <a:cs typeface="Arial" panose="020B0604020202020204" pitchFamily="34" charset="0"/>
              </a:rPr>
              <a:t>Audience(s) </a:t>
            </a:r>
            <a:endParaRPr lang="en-US" sz="2000" b="1" dirty="0">
              <a:solidFill>
                <a:srgbClr val="005EB8"/>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dirty="0">
                <a:latin typeface="Arial" panose="020B0604020202020204" pitchFamily="34" charset="0"/>
                <a:cs typeface="Arial" panose="020B0604020202020204" pitchFamily="34" charset="0"/>
              </a:rPr>
              <a:t>NHS England staff </a:t>
            </a:r>
          </a:p>
          <a:p>
            <a:pPr marL="342900" indent="-342900">
              <a:buFont typeface="Arial" panose="020B0604020202020204" pitchFamily="34" charset="0"/>
              <a:buChar char="•"/>
            </a:pPr>
            <a:r>
              <a:rPr lang="en-US" dirty="0">
                <a:latin typeface="Arial" panose="020B0604020202020204" pitchFamily="34" charset="0"/>
                <a:cs typeface="Arial" panose="020B0604020202020204" pitchFamily="34" charset="0"/>
              </a:rPr>
              <a:t>The public (especially those experiencing the menopause or supporting someone going through the menopause) </a:t>
            </a:r>
          </a:p>
          <a:p>
            <a:endParaRPr lang="en-US" sz="2000" b="1" dirty="0">
              <a:solidFill>
                <a:srgbClr val="005EB8"/>
              </a:solidFill>
              <a:latin typeface="Arial" panose="020B0604020202020204" pitchFamily="34" charset="0"/>
              <a:cs typeface="Arial" panose="020B0604020202020204" pitchFamily="34" charset="0"/>
            </a:endParaRPr>
          </a:p>
          <a:p>
            <a:r>
              <a:rPr lang="en-US" sz="2400" b="1" dirty="0">
                <a:solidFill>
                  <a:srgbClr val="005EB8"/>
                </a:solidFill>
                <a:latin typeface="Arial" panose="020B0604020202020204" pitchFamily="34" charset="0"/>
                <a:cs typeface="Arial" panose="020B0604020202020204" pitchFamily="34" charset="0"/>
              </a:rPr>
              <a:t>Key stats or insights</a:t>
            </a:r>
            <a:endParaRPr lang="en-US" sz="2000" b="1" dirty="0">
              <a:solidFill>
                <a:srgbClr val="005EB8"/>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A 2019 </a:t>
            </a:r>
            <a:r>
              <a:rPr lang="en-GB" dirty="0">
                <a:latin typeface="Arial" panose="020B0604020202020204" pitchFamily="34" charset="0"/>
                <a:cs typeface="Arial" panose="020B0604020202020204" pitchFamily="34" charset="0"/>
                <a:hlinkClick r:id="rId3"/>
              </a:rPr>
              <a:t>survey</a:t>
            </a:r>
            <a:r>
              <a:rPr lang="en-GB" dirty="0">
                <a:latin typeface="Arial" panose="020B0604020202020204" pitchFamily="34" charset="0"/>
                <a:cs typeface="Arial" panose="020B0604020202020204" pitchFamily="34" charset="0"/>
              </a:rPr>
              <a:t> conducted by BUPA and CIPD found that three in five menopausal women were negatively affected at work and that almost 900,000 women in the UK left their jobs because of menopausal symptoms.</a:t>
            </a:r>
          </a:p>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According to research for the </a:t>
            </a:r>
            <a:r>
              <a:rPr lang="en-GB" dirty="0">
                <a:latin typeface="Arial" panose="020B0604020202020204" pitchFamily="34" charset="0"/>
                <a:cs typeface="Arial" panose="020B0604020202020204" pitchFamily="34" charset="0"/>
                <a:hlinkClick r:id="rId4"/>
              </a:rPr>
              <a:t>Government Equalities Office</a:t>
            </a:r>
            <a:r>
              <a:rPr lang="en-GB" dirty="0">
                <a:latin typeface="Arial" panose="020B0604020202020204" pitchFamily="34" charset="0"/>
                <a:cs typeface="Arial" panose="020B0604020202020204" pitchFamily="34" charset="0"/>
              </a:rPr>
              <a:t>, menopausal women are the fastest growing demographic in the workplace: the biggest increases in employment rates over the last 30 years have been for women aged 60-64 (from 18% to 41%) and for women aged 55-59 (from 49% to 69%).</a:t>
            </a:r>
          </a:p>
          <a:p>
            <a:pPr marL="342900" indent="-342900">
              <a:buFont typeface="Arial" panose="020B0604020202020204" pitchFamily="34" charset="0"/>
              <a:buChar char="•"/>
            </a:pPr>
            <a:r>
              <a:rPr lang="en-GB" dirty="0">
                <a:latin typeface="Arial" panose="020B0604020202020204" pitchFamily="34" charset="0"/>
                <a:cs typeface="Arial" panose="020B0604020202020204" pitchFamily="34" charset="0"/>
              </a:rPr>
              <a:t>Data from </a:t>
            </a:r>
            <a:r>
              <a:rPr lang="en-GB" dirty="0">
                <a:latin typeface="Arial" panose="020B0604020202020204" pitchFamily="34" charset="0"/>
                <a:cs typeface="Arial" panose="020B0604020202020204" pitchFamily="34" charset="0"/>
                <a:hlinkClick r:id="rId5"/>
              </a:rPr>
              <a:t>NHS Digital </a:t>
            </a:r>
            <a:r>
              <a:rPr lang="en-GB" dirty="0">
                <a:latin typeface="Arial" panose="020B0604020202020204" pitchFamily="34" charset="0"/>
                <a:cs typeface="Arial" panose="020B0604020202020204" pitchFamily="34" charset="0"/>
              </a:rPr>
              <a:t>shows women make up 74% of the 1.3 million people in the NHS workforce and in nursing, 89% of employees are female (48.9% of whom are aged 45 and over). </a:t>
            </a:r>
            <a:endParaRPr lang="en-US" b="1" dirty="0">
              <a:solidFill>
                <a:srgbClr val="005EB8"/>
              </a:solidFill>
              <a:latin typeface="Arial" panose="020B0604020202020204" pitchFamily="34" charset="0"/>
              <a:cs typeface="Arial" panose="020B0604020202020204" pitchFamily="34" charset="0"/>
            </a:endParaRPr>
          </a:p>
        </p:txBody>
      </p:sp>
      <p:pic>
        <p:nvPicPr>
          <p:cNvPr id="7" name="Picture 2" descr="There are 3.5 million women over 50 in the workplace. 3 out of 4 women experience symptoms of the menopause.">
            <a:extLst>
              <a:ext uri="{FF2B5EF4-FFF2-40B4-BE49-F238E27FC236}">
                <a16:creationId xmlns:a16="http://schemas.microsoft.com/office/drawing/2014/main" id="{1DE08622-2BCE-474F-A351-9ACF2A064AC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10891" y="4040955"/>
            <a:ext cx="3776309" cy="21241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D8D4A337-9252-4669-9942-6CB0355E641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39970" y="1830997"/>
            <a:ext cx="4248350" cy="2124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30168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DE885FC2-DE0D-1444-8F30-851D7676A124}"/>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EAC2B0A7-A308-AB4E-AD4D-CE7684588906}"/>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sp>
        <p:nvSpPr>
          <p:cNvPr id="18" name="TextBox 17">
            <a:extLst>
              <a:ext uri="{FF2B5EF4-FFF2-40B4-BE49-F238E27FC236}">
                <a16:creationId xmlns:a16="http://schemas.microsoft.com/office/drawing/2014/main" id="{C0EC897C-5867-46EF-B17B-3DF11D455DBA}"/>
              </a:ext>
            </a:extLst>
          </p:cNvPr>
          <p:cNvSpPr txBox="1"/>
          <p:nvPr/>
        </p:nvSpPr>
        <p:spPr>
          <a:xfrm>
            <a:off x="503844" y="288822"/>
            <a:ext cx="8270286" cy="900246"/>
          </a:xfrm>
          <a:prstGeom prst="rect">
            <a:avLst/>
          </a:prstGeom>
          <a:noFill/>
        </p:spPr>
        <p:txBody>
          <a:bodyPr wrap="square" rtlCol="0">
            <a:spAutoFit/>
          </a:bodyPr>
          <a:lstStyle/>
          <a:p>
            <a:pPr>
              <a:lnSpc>
                <a:spcPts val="6280"/>
              </a:lnSpc>
            </a:pPr>
            <a:r>
              <a:rPr lang="en-US" sz="5400" b="1" dirty="0">
                <a:solidFill>
                  <a:srgbClr val="005EB8"/>
                </a:solidFill>
                <a:latin typeface="Arial" panose="020B0604020202020204" pitchFamily="34" charset="0"/>
                <a:cs typeface="Arial" panose="020B0604020202020204" pitchFamily="34" charset="0"/>
              </a:rPr>
              <a:t>Key messages</a:t>
            </a:r>
          </a:p>
        </p:txBody>
      </p:sp>
      <p:sp>
        <p:nvSpPr>
          <p:cNvPr id="7" name="TextBox 6">
            <a:extLst>
              <a:ext uri="{FF2B5EF4-FFF2-40B4-BE49-F238E27FC236}">
                <a16:creationId xmlns:a16="http://schemas.microsoft.com/office/drawing/2014/main" id="{56CFB804-4BBD-4433-AA13-7688D1652640}"/>
              </a:ext>
            </a:extLst>
          </p:cNvPr>
          <p:cNvSpPr txBox="1"/>
          <p:nvPr/>
        </p:nvSpPr>
        <p:spPr>
          <a:xfrm>
            <a:off x="503844" y="1189068"/>
            <a:ext cx="11075012" cy="5447645"/>
          </a:xfrm>
          <a:prstGeom prst="rect">
            <a:avLst/>
          </a:prstGeom>
          <a:noFill/>
        </p:spPr>
        <p:txBody>
          <a:bodyPr wrap="square" rtlCol="0">
            <a:spAutoFit/>
          </a:bodyPr>
          <a:lstStyle/>
          <a:p>
            <a:r>
              <a:rPr lang="en-US" sz="2400" b="1" dirty="0">
                <a:solidFill>
                  <a:srgbClr val="005EB8"/>
                </a:solidFill>
                <a:latin typeface="Arial" panose="020B0604020202020204" pitchFamily="34" charset="0"/>
                <a:cs typeface="Arial" panose="020B0604020202020204" pitchFamily="34" charset="0"/>
              </a:rPr>
              <a:t>Key messages </a:t>
            </a:r>
            <a:r>
              <a:rPr lang="en-US" sz="1600" b="1" i="1" dirty="0">
                <a:solidFill>
                  <a:srgbClr val="FF0000"/>
                </a:solidFill>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The menopause is a natural part of ageing that will affect all women at some point in their lives, so it is crucial that individuals feel supported both personally and in the workplace. </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Symptoms of the menopause are varied and can often be mistaken for other conditions, but most commonly include hot flushes, difficulty sleeping, poor concentration, anxiety and headaches.</a:t>
            </a:r>
          </a:p>
          <a:p>
            <a:pPr marL="342900"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 GP, nurse or pharmacist can give you advice and help with your menopause symptoms and can discuss possible treatment options available to you.</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With menopausal women the fastest growing demographic in the workplace, employers can take simple steps to help them feel more supported, such as offering flexible working patterns, providing alternative uniforms or lowering office temperatures. </a:t>
            </a:r>
          </a:p>
          <a:p>
            <a:endParaRPr lang="en-US" sz="1400" b="1" dirty="0">
              <a:solidFill>
                <a:srgbClr val="005EB8"/>
              </a:solidFill>
              <a:latin typeface="Arial" panose="020B0604020202020204" pitchFamily="34" charset="0"/>
              <a:cs typeface="Arial" panose="020B0604020202020204" pitchFamily="34" charset="0"/>
            </a:endParaRPr>
          </a:p>
          <a:p>
            <a:r>
              <a:rPr lang="en-US" sz="2400" b="1" dirty="0">
                <a:solidFill>
                  <a:srgbClr val="005EB8"/>
                </a:solidFill>
                <a:latin typeface="Arial" panose="020B0604020202020204" pitchFamily="34" charset="0"/>
                <a:cs typeface="Arial" panose="020B0604020202020204" pitchFamily="34" charset="0"/>
              </a:rPr>
              <a:t>Call to action </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Being aware of the symptoms of the menopause can be life-changing for women experiencing the transition, and can help their colleagues, friends and relatives better understand what they are going through. M</a:t>
            </a:r>
            <a:r>
              <a:rPr lang="en-GB" sz="2000" dirty="0">
                <a:latin typeface="Arial" panose="020B0604020202020204" pitchFamily="34" charset="0"/>
                <a:cs typeface="Arial" panose="020B0604020202020204" pitchFamily="34" charset="0"/>
              </a:rPr>
              <a:t>ore information about the transition is available on the </a:t>
            </a:r>
            <a:r>
              <a:rPr lang="en-GB" sz="2000" dirty="0">
                <a:latin typeface="Arial" panose="020B0604020202020204" pitchFamily="34" charset="0"/>
                <a:cs typeface="Arial" panose="020B0604020202020204" pitchFamily="34" charset="0"/>
                <a:hlinkClick r:id="rId3"/>
              </a:rPr>
              <a:t>NHS website </a:t>
            </a:r>
            <a:r>
              <a:rPr lang="en-GB" sz="2000" dirty="0">
                <a:latin typeface="Arial" panose="020B0604020202020204" pitchFamily="34" charset="0"/>
                <a:cs typeface="Arial" panose="020B0604020202020204" pitchFamily="34" charset="0"/>
              </a:rPr>
              <a:t>and tips on self-care and managing symptoms can be found </a:t>
            </a:r>
            <a:r>
              <a:rPr lang="en-GB" sz="2000" dirty="0">
                <a:latin typeface="Arial" panose="020B0604020202020204" pitchFamily="34" charset="0"/>
                <a:cs typeface="Arial" panose="020B0604020202020204" pitchFamily="34" charset="0"/>
                <a:hlinkClick r:id="rId4"/>
              </a:rPr>
              <a:t>here</a:t>
            </a:r>
            <a:r>
              <a:rPr lang="en-GB" sz="2000" dirty="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0594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DE885FC2-DE0D-1444-8F30-851D7676A124}"/>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EAC2B0A7-A308-AB4E-AD4D-CE7684588906}"/>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sp>
        <p:nvSpPr>
          <p:cNvPr id="18" name="TextBox 17">
            <a:extLst>
              <a:ext uri="{FF2B5EF4-FFF2-40B4-BE49-F238E27FC236}">
                <a16:creationId xmlns:a16="http://schemas.microsoft.com/office/drawing/2014/main" id="{C0EC897C-5867-46EF-B17B-3DF11D455DBA}"/>
              </a:ext>
            </a:extLst>
          </p:cNvPr>
          <p:cNvSpPr txBox="1"/>
          <p:nvPr/>
        </p:nvSpPr>
        <p:spPr>
          <a:xfrm>
            <a:off x="503844" y="288822"/>
            <a:ext cx="8270286" cy="900246"/>
          </a:xfrm>
          <a:prstGeom prst="rect">
            <a:avLst/>
          </a:prstGeom>
          <a:noFill/>
        </p:spPr>
        <p:txBody>
          <a:bodyPr wrap="square" rtlCol="0">
            <a:spAutoFit/>
          </a:bodyPr>
          <a:lstStyle/>
          <a:p>
            <a:pPr>
              <a:lnSpc>
                <a:spcPts val="6280"/>
              </a:lnSpc>
            </a:pPr>
            <a:r>
              <a:rPr lang="en-US" sz="5400" b="1" dirty="0">
                <a:solidFill>
                  <a:srgbClr val="005EB8"/>
                </a:solidFill>
                <a:latin typeface="Arial" panose="020B0604020202020204" pitchFamily="34" charset="0"/>
                <a:cs typeface="Arial" panose="020B0604020202020204" pitchFamily="34" charset="0"/>
              </a:rPr>
              <a:t>Top three ways to help</a:t>
            </a:r>
          </a:p>
        </p:txBody>
      </p:sp>
      <p:sp>
        <p:nvSpPr>
          <p:cNvPr id="5" name="TextBox 4">
            <a:extLst>
              <a:ext uri="{FF2B5EF4-FFF2-40B4-BE49-F238E27FC236}">
                <a16:creationId xmlns:a16="http://schemas.microsoft.com/office/drawing/2014/main" id="{6F24DAEE-54C2-4FBB-A4A5-D1B7F4385394}"/>
              </a:ext>
            </a:extLst>
          </p:cNvPr>
          <p:cNvSpPr txBox="1"/>
          <p:nvPr/>
        </p:nvSpPr>
        <p:spPr>
          <a:xfrm>
            <a:off x="503844" y="1483736"/>
            <a:ext cx="8027414" cy="4882812"/>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Mark </a:t>
            </a:r>
            <a:r>
              <a:rPr lang="en-US" sz="2000" b="1" dirty="0">
                <a:latin typeface="Arial" panose="020B0604020202020204" pitchFamily="34" charset="0"/>
                <a:cs typeface="Arial" panose="020B0604020202020204" pitchFamily="34" charset="0"/>
              </a:rPr>
              <a:t>World Menopause Day </a:t>
            </a:r>
            <a:r>
              <a:rPr lang="en-US" sz="2000" dirty="0">
                <a:latin typeface="Arial" panose="020B0604020202020204" pitchFamily="34" charset="0"/>
                <a:cs typeface="Arial" panose="020B0604020202020204" pitchFamily="34" charset="0"/>
              </a:rPr>
              <a:t>in bulletins, staff emails, on intranets and on your social media channels – reshare our national content or create your own. The official hashtag is #WorldMenopauseDay2022</a:t>
            </a:r>
          </a:p>
          <a:p>
            <a:pPr>
              <a:lnSpc>
                <a:spcPct val="150000"/>
              </a:lnSpc>
            </a:pPr>
            <a:endParaRPr lang="en-US" sz="1200" dirty="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Highlight examples of </a:t>
            </a:r>
            <a:r>
              <a:rPr lang="en-US" sz="2000" b="1" dirty="0">
                <a:latin typeface="Arial" panose="020B0604020202020204" pitchFamily="34" charset="0"/>
                <a:cs typeface="Arial" panose="020B0604020202020204" pitchFamily="34" charset="0"/>
              </a:rPr>
              <a:t>best practice </a:t>
            </a:r>
            <a:r>
              <a:rPr lang="en-US" sz="2000" dirty="0">
                <a:latin typeface="Arial" panose="020B0604020202020204" pitchFamily="34" charset="0"/>
                <a:cs typeface="Arial" panose="020B0604020202020204" pitchFamily="34" charset="0"/>
              </a:rPr>
              <a:t>in your regions and share ideas of how other systems can support their staff </a:t>
            </a:r>
          </a:p>
          <a:p>
            <a:pPr>
              <a:lnSpc>
                <a:spcPct val="150000"/>
              </a:lnSpc>
            </a:pPr>
            <a:endParaRPr lang="en-US" sz="1200" dirty="0">
              <a:latin typeface="Arial" panose="020B0604020202020204" pitchFamily="34" charset="0"/>
              <a:cs typeface="Arial" panose="020B0604020202020204" pitchFamily="34" charset="0"/>
            </a:endParaRPr>
          </a:p>
          <a:p>
            <a:pPr marL="342900" indent="-342900">
              <a:lnSpc>
                <a:spcPct val="150000"/>
              </a:lnSpc>
              <a:buFont typeface="Arial" panose="020B0604020202020204" pitchFamily="34" charset="0"/>
              <a:buChar char="•"/>
            </a:pPr>
            <a:r>
              <a:rPr lang="en-US" sz="2000" dirty="0">
                <a:latin typeface="Arial" panose="020B0604020202020204" pitchFamily="34" charset="0"/>
                <a:cs typeface="Arial" panose="020B0604020202020204" pitchFamily="34" charset="0"/>
              </a:rPr>
              <a:t>Signpost to </a:t>
            </a:r>
            <a:r>
              <a:rPr lang="en-US" sz="2000" b="1" dirty="0">
                <a:latin typeface="Arial" panose="020B0604020202020204" pitchFamily="34" charset="0"/>
                <a:cs typeface="Arial" panose="020B0604020202020204" pitchFamily="34" charset="0"/>
              </a:rPr>
              <a:t>internal and external resources </a:t>
            </a:r>
            <a:r>
              <a:rPr lang="en-US" sz="2000" dirty="0">
                <a:latin typeface="Arial" panose="020B0604020202020204" pitchFamily="34" charset="0"/>
                <a:cs typeface="Arial" panose="020B0604020202020204" pitchFamily="34" charset="0"/>
              </a:rPr>
              <a:t>and materials that can help colleagues experiencing the menopause and those supporting them</a:t>
            </a:r>
          </a:p>
        </p:txBody>
      </p:sp>
      <p:pic>
        <p:nvPicPr>
          <p:cNvPr id="10" name="Picture 4" descr="Social Bar: Social Media Icons - 30+ Icons: NFT, Instagram, LinkedIn,  Discord, Pinterest, Snap | Shopify App Store">
            <a:extLst>
              <a:ext uri="{FF2B5EF4-FFF2-40B4-BE49-F238E27FC236}">
                <a16:creationId xmlns:a16="http://schemas.microsoft.com/office/drawing/2014/main" id="{A7157049-786B-45EB-BACF-4E33B3B02F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65768" y="1361416"/>
            <a:ext cx="2122388" cy="21223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E2E7C408-8290-4045-ABC1-589B15AAD8BD}"/>
              </a:ext>
            </a:extLst>
          </p:cNvPr>
          <p:cNvPicPr>
            <a:picLocks noChangeAspect="1"/>
          </p:cNvPicPr>
          <p:nvPr/>
        </p:nvPicPr>
        <p:blipFill>
          <a:blip r:embed="rId4"/>
          <a:stretch>
            <a:fillRect/>
          </a:stretch>
        </p:blipFill>
        <p:spPr>
          <a:xfrm>
            <a:off x="9812162" y="4493503"/>
            <a:ext cx="2199984" cy="1864045"/>
          </a:xfrm>
          <a:prstGeom prst="rect">
            <a:avLst/>
          </a:prstGeom>
        </p:spPr>
      </p:pic>
      <p:pic>
        <p:nvPicPr>
          <p:cNvPr id="12" name="Picture 11">
            <a:extLst>
              <a:ext uri="{FF2B5EF4-FFF2-40B4-BE49-F238E27FC236}">
                <a16:creationId xmlns:a16="http://schemas.microsoft.com/office/drawing/2014/main" id="{52932771-E9DB-4C6B-B312-CF34D7B5D65E}"/>
              </a:ext>
            </a:extLst>
          </p:cNvPr>
          <p:cNvPicPr>
            <a:picLocks noChangeAspect="1"/>
          </p:cNvPicPr>
          <p:nvPr/>
        </p:nvPicPr>
        <p:blipFill>
          <a:blip r:embed="rId5"/>
          <a:stretch>
            <a:fillRect/>
          </a:stretch>
        </p:blipFill>
        <p:spPr>
          <a:xfrm>
            <a:off x="8915532" y="3572863"/>
            <a:ext cx="2628493" cy="831581"/>
          </a:xfrm>
          <a:prstGeom prst="rect">
            <a:avLst/>
          </a:prstGeom>
        </p:spPr>
      </p:pic>
      <p:pic>
        <p:nvPicPr>
          <p:cNvPr id="14" name="Picture 2" descr="Menopause Workplace Pledge WOW">
            <a:extLst>
              <a:ext uri="{FF2B5EF4-FFF2-40B4-BE49-F238E27FC236}">
                <a16:creationId xmlns:a16="http://schemas.microsoft.com/office/drawing/2014/main" id="{39B57B41-CED3-4816-94A3-3D98CE119BA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25905" y="4984453"/>
            <a:ext cx="1584725" cy="1584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0879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DE885FC2-DE0D-1444-8F30-851D7676A124}"/>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EAC2B0A7-A308-AB4E-AD4D-CE7684588906}"/>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sp>
        <p:nvSpPr>
          <p:cNvPr id="18" name="TextBox 17">
            <a:extLst>
              <a:ext uri="{FF2B5EF4-FFF2-40B4-BE49-F238E27FC236}">
                <a16:creationId xmlns:a16="http://schemas.microsoft.com/office/drawing/2014/main" id="{C0EC897C-5867-46EF-B17B-3DF11D455DBA}"/>
              </a:ext>
            </a:extLst>
          </p:cNvPr>
          <p:cNvSpPr txBox="1"/>
          <p:nvPr/>
        </p:nvSpPr>
        <p:spPr>
          <a:xfrm>
            <a:off x="503844" y="288822"/>
            <a:ext cx="8270286" cy="900246"/>
          </a:xfrm>
          <a:prstGeom prst="rect">
            <a:avLst/>
          </a:prstGeom>
          <a:noFill/>
        </p:spPr>
        <p:txBody>
          <a:bodyPr wrap="square" rtlCol="0">
            <a:spAutoFit/>
          </a:bodyPr>
          <a:lstStyle/>
          <a:p>
            <a:pPr>
              <a:lnSpc>
                <a:spcPts val="6280"/>
              </a:lnSpc>
            </a:pPr>
            <a:r>
              <a:rPr lang="en-US" sz="5400" b="1" dirty="0">
                <a:solidFill>
                  <a:srgbClr val="005EB8"/>
                </a:solidFill>
                <a:latin typeface="Arial" panose="020B0604020202020204" pitchFamily="34" charset="0"/>
                <a:cs typeface="Arial" panose="020B0604020202020204" pitchFamily="34" charset="0"/>
              </a:rPr>
              <a:t>Resources to use</a:t>
            </a:r>
          </a:p>
        </p:txBody>
      </p:sp>
      <p:sp>
        <p:nvSpPr>
          <p:cNvPr id="2" name="Rectangle 1">
            <a:extLst>
              <a:ext uri="{FF2B5EF4-FFF2-40B4-BE49-F238E27FC236}">
                <a16:creationId xmlns:a16="http://schemas.microsoft.com/office/drawing/2014/main" id="{71802141-37B6-4A41-808D-1D4B5DDFEF77}"/>
              </a:ext>
            </a:extLst>
          </p:cNvPr>
          <p:cNvSpPr/>
          <p:nvPr/>
        </p:nvSpPr>
        <p:spPr>
          <a:xfrm>
            <a:off x="544153" y="1289367"/>
            <a:ext cx="11343047" cy="5016758"/>
          </a:xfrm>
          <a:prstGeom prst="rect">
            <a:avLst/>
          </a:prstGeom>
        </p:spPr>
        <p:txBody>
          <a:bodyPr wrap="square">
            <a:spAutoFit/>
          </a:bodyPr>
          <a:lstStyle/>
          <a:p>
            <a:pPr marL="285750" indent="-285750" fontAlgn="ctr">
              <a:buFont typeface="Arial" panose="020B0604020202020204" pitchFamily="34" charset="0"/>
              <a:buChar char="•"/>
            </a:pPr>
            <a:r>
              <a:rPr lang="en-GB" sz="2000" dirty="0">
                <a:latin typeface="Arial" panose="020B0604020202020204" pitchFamily="34" charset="0"/>
                <a:cs typeface="Arial" panose="020B0604020202020204" pitchFamily="34" charset="0"/>
              </a:rPr>
              <a:t>Specific </a:t>
            </a:r>
            <a:r>
              <a:rPr lang="en-GB" sz="2000" dirty="0">
                <a:latin typeface="Arial" panose="020B0604020202020204" pitchFamily="34" charset="0"/>
                <a:cs typeface="Arial" panose="020B0604020202020204" pitchFamily="34" charset="0"/>
                <a:hlinkClick r:id="rId3"/>
              </a:rPr>
              <a:t>information</a:t>
            </a:r>
            <a:r>
              <a:rPr lang="en-GB" sz="2000" dirty="0">
                <a:latin typeface="Arial" panose="020B0604020202020204" pitchFamily="34" charset="0"/>
                <a:cs typeface="Arial" panose="020B0604020202020204" pitchFamily="34" charset="0"/>
              </a:rPr>
              <a:t> on the NHS England website about supporting colleagues affected by the menopause. </a:t>
            </a:r>
          </a:p>
          <a:p>
            <a:pPr marL="285750" indent="-285750" fontAlgn="ctr">
              <a:buFont typeface="Arial" panose="020B0604020202020204" pitchFamily="34" charset="0"/>
              <a:buChar char="•"/>
            </a:pPr>
            <a:r>
              <a:rPr lang="en-GB" sz="2000" dirty="0">
                <a:latin typeface="Arial" panose="020B0604020202020204" pitchFamily="34" charset="0"/>
                <a:cs typeface="Arial" panose="020B0604020202020204" pitchFamily="34" charset="0"/>
              </a:rPr>
              <a:t>For internal staff, information on supporting people in early and late career is available </a:t>
            </a:r>
            <a:r>
              <a:rPr lang="en-GB" sz="2000" dirty="0">
                <a:latin typeface="Arial" panose="020B0604020202020204" pitchFamily="34" charset="0"/>
                <a:cs typeface="Arial" panose="020B0604020202020204" pitchFamily="34" charset="0"/>
                <a:hlinkClick r:id="rId4"/>
              </a:rPr>
              <a:t>here</a:t>
            </a:r>
            <a:r>
              <a:rPr lang="en-GB" sz="2000" dirty="0">
                <a:latin typeface="Arial" panose="020B0604020202020204" pitchFamily="34" charset="0"/>
                <a:cs typeface="Arial" panose="020B0604020202020204" pitchFamily="34" charset="0"/>
              </a:rPr>
              <a:t>, which also includes a self-care </a:t>
            </a:r>
            <a:r>
              <a:rPr lang="en-GB" sz="2000" dirty="0">
                <a:latin typeface="Arial" panose="020B0604020202020204" pitchFamily="34" charset="0"/>
                <a:cs typeface="Arial" panose="020B0604020202020204" pitchFamily="34" charset="0"/>
                <a:hlinkClick r:id="rId5"/>
              </a:rPr>
              <a:t>factsheet</a:t>
            </a:r>
            <a:r>
              <a:rPr lang="en-GB" sz="2000" dirty="0">
                <a:latin typeface="Arial" panose="020B0604020202020204" pitchFamily="34" charset="0"/>
                <a:cs typeface="Arial" panose="020B0604020202020204" pitchFamily="34" charset="0"/>
              </a:rPr>
              <a:t> developed by the NHS and the Self Care Forum, and </a:t>
            </a:r>
            <a:r>
              <a:rPr lang="en-GB" sz="2000" dirty="0">
                <a:latin typeface="Arial" panose="020B0604020202020204" pitchFamily="34" charset="0"/>
                <a:cs typeface="Arial" panose="020B0604020202020204" pitchFamily="34" charset="0"/>
                <a:hlinkClick r:id="rId6"/>
              </a:rPr>
              <a:t>guidance</a:t>
            </a:r>
            <a:r>
              <a:rPr lang="en-GB" sz="2000" dirty="0">
                <a:latin typeface="Arial" panose="020B0604020202020204" pitchFamily="34" charset="0"/>
                <a:cs typeface="Arial" panose="020B0604020202020204" pitchFamily="34" charset="0"/>
              </a:rPr>
              <a:t> on recording menopause-related sickness (available on the ESR). </a:t>
            </a:r>
          </a:p>
          <a:p>
            <a:pPr marL="285750" indent="-285750" fontAlgn="ctr">
              <a:buFont typeface="Arial" panose="020B0604020202020204" pitchFamily="34" charset="0"/>
              <a:buChar char="•"/>
            </a:pPr>
            <a:r>
              <a:rPr lang="en-GB" sz="2000" dirty="0">
                <a:latin typeface="Arial" panose="020B0604020202020204" pitchFamily="34" charset="0"/>
                <a:cs typeface="Arial" panose="020B0604020202020204" pitchFamily="34" charset="0"/>
              </a:rPr>
              <a:t>The </a:t>
            </a:r>
            <a:r>
              <a:rPr lang="en-GB" sz="2000" dirty="0">
                <a:latin typeface="Arial" panose="020B0604020202020204" pitchFamily="34" charset="0"/>
                <a:cs typeface="Arial" panose="020B0604020202020204" pitchFamily="34" charset="0"/>
                <a:hlinkClick r:id="rId7"/>
              </a:rPr>
              <a:t>Unmind</a:t>
            </a:r>
            <a:r>
              <a:rPr lang="en-GB" sz="2000" dirty="0">
                <a:latin typeface="Arial" panose="020B0604020202020204" pitchFamily="34" charset="0"/>
                <a:cs typeface="Arial" panose="020B0604020202020204" pitchFamily="34" charset="0"/>
              </a:rPr>
              <a:t> &amp; Headspace apps, which NHS staff can access for free, have dedicated menopause areas.</a:t>
            </a:r>
          </a:p>
          <a:p>
            <a:pPr marL="285750" indent="-285750" fontAlgn="ctr">
              <a:buFont typeface="Arial" panose="020B0604020202020204" pitchFamily="34" charset="0"/>
              <a:buChar char="•"/>
            </a:pPr>
            <a:r>
              <a:rPr lang="en-GB" sz="2000" dirty="0">
                <a:latin typeface="Arial" panose="020B0604020202020204" pitchFamily="34" charset="0"/>
                <a:cs typeface="Arial" panose="020B0604020202020204" pitchFamily="34" charset="0"/>
              </a:rPr>
              <a:t>The  </a:t>
            </a:r>
            <a:r>
              <a:rPr lang="en-GB" sz="2000" dirty="0">
                <a:latin typeface="Arial" panose="020B0604020202020204" pitchFamily="34" charset="0"/>
                <a:cs typeface="Arial" panose="020B0604020202020204" pitchFamily="34" charset="0"/>
                <a:hlinkClick r:id="rId8"/>
              </a:rPr>
              <a:t>Training sessions</a:t>
            </a:r>
            <a:r>
              <a:rPr lang="en-GB" sz="2000" dirty="0">
                <a:latin typeface="Arial" panose="020B0604020202020204" pitchFamily="34" charset="0"/>
                <a:cs typeface="Arial" panose="020B0604020202020204" pitchFamily="34" charset="0"/>
              </a:rPr>
              <a:t> are offered to NHS staff on how to have safe and effective wellbeing conversations.</a:t>
            </a:r>
          </a:p>
          <a:p>
            <a:pPr marL="285750" indent="-285750" fontAlgn="ctr">
              <a:buFont typeface="Arial" panose="020B0604020202020204" pitchFamily="34" charset="0"/>
              <a:buChar char="•"/>
            </a:pPr>
            <a:r>
              <a:rPr lang="en-GB" sz="2000" dirty="0">
                <a:latin typeface="Arial" panose="020B0604020202020204" pitchFamily="34" charset="0"/>
                <a:cs typeface="Arial" panose="020B0604020202020204" pitchFamily="34" charset="0"/>
              </a:rPr>
              <a:t>More information to address </a:t>
            </a:r>
            <a:r>
              <a:rPr lang="en-GB" sz="2000" dirty="0">
                <a:latin typeface="Arial" panose="020B0604020202020204" pitchFamily="34" charset="0"/>
                <a:cs typeface="Arial" panose="020B0604020202020204" pitchFamily="34" charset="0"/>
                <a:hlinkClick r:id="rId9"/>
              </a:rPr>
              <a:t>menopause and the workplace</a:t>
            </a:r>
            <a:r>
              <a:rPr lang="en-GB" sz="2000" dirty="0">
                <a:latin typeface="Arial" panose="020B0604020202020204" pitchFamily="34" charset="0"/>
                <a:cs typeface="Arial" panose="020B0604020202020204" pitchFamily="34" charset="0"/>
              </a:rPr>
              <a:t> is available on the </a:t>
            </a:r>
            <a:r>
              <a:rPr lang="en-GB" sz="2000" dirty="0">
                <a:latin typeface="Arial" panose="020B0604020202020204" pitchFamily="34" charset="0"/>
                <a:cs typeface="Arial" panose="020B0604020202020204" pitchFamily="34" charset="0"/>
                <a:hlinkClick r:id="rId10"/>
              </a:rPr>
              <a:t>NHS Employers website</a:t>
            </a:r>
            <a:r>
              <a:rPr lang="en-GB" sz="2000" dirty="0">
                <a:latin typeface="Arial" panose="020B0604020202020204" pitchFamily="34" charset="0"/>
                <a:cs typeface="Arial" panose="020B0604020202020204" pitchFamily="34" charset="0"/>
              </a:rPr>
              <a:t> including case studies which highlight improvements that can be made to the workplace environment, sharing good practice that is taking place in many organisations.</a:t>
            </a:r>
          </a:p>
          <a:p>
            <a:pPr marL="285750" indent="-285750" fontAlgn="ctr">
              <a:buFont typeface="Arial" panose="020B0604020202020204" pitchFamily="34" charset="0"/>
              <a:buChar char="•"/>
            </a:pPr>
            <a:r>
              <a:rPr lang="en-GB" sz="2000" dirty="0">
                <a:latin typeface="Arial" panose="020B0604020202020204" pitchFamily="34" charset="0"/>
                <a:cs typeface="Arial" panose="020B0604020202020204" pitchFamily="34" charset="0"/>
              </a:rPr>
              <a:t>The Chartered Institute of Personnel and Development (CIPD) has developed resources to </a:t>
            </a:r>
            <a:r>
              <a:rPr lang="en-GB" sz="2000" dirty="0">
                <a:latin typeface="Arial" panose="020B0604020202020204" pitchFamily="34" charset="0"/>
                <a:cs typeface="Arial" panose="020B0604020202020204" pitchFamily="34" charset="0"/>
                <a:hlinkClick r:id="rId11"/>
              </a:rPr>
              <a:t>download</a:t>
            </a:r>
            <a:r>
              <a:rPr lang="en-GB" sz="2000" dirty="0">
                <a:latin typeface="Arial" panose="020B0604020202020204" pitchFamily="34" charset="0"/>
                <a:cs typeface="Arial" panose="020B0604020202020204" pitchFamily="34" charset="0"/>
              </a:rPr>
              <a:t> to help you break the stigma within your team/organisation, such as </a:t>
            </a:r>
            <a:r>
              <a:rPr lang="en-GB" sz="2000" dirty="0">
                <a:latin typeface="Arial" panose="020B0604020202020204" pitchFamily="34" charset="0"/>
                <a:cs typeface="Arial" panose="020B0604020202020204" pitchFamily="34" charset="0"/>
                <a:hlinkClick r:id="rId12"/>
              </a:rPr>
              <a:t>Let’s Talk Menopause: Facts</a:t>
            </a:r>
            <a:r>
              <a:rPr lang="en-GB" sz="2000" dirty="0">
                <a:latin typeface="Arial" panose="020B0604020202020204" pitchFamily="34" charset="0"/>
                <a:cs typeface="Arial" panose="020B0604020202020204" pitchFamily="34" charset="0"/>
              </a:rPr>
              <a:t> and a podcast called </a:t>
            </a:r>
            <a:r>
              <a:rPr lang="en-GB" sz="2000" dirty="0">
                <a:latin typeface="Arial" panose="020B0604020202020204" pitchFamily="34" charset="0"/>
                <a:cs typeface="Arial" panose="020B0604020202020204" pitchFamily="34" charset="0"/>
                <a:hlinkClick r:id="rId13"/>
              </a:rPr>
              <a:t>The ultimate taboo</a:t>
            </a:r>
            <a:r>
              <a:rPr lang="en-GB" sz="2000" i="1" dirty="0">
                <a:latin typeface="Arial" panose="020B0604020202020204" pitchFamily="34" charset="0"/>
                <a:cs typeface="Arial" panose="020B0604020202020204" pitchFamily="34" charset="0"/>
              </a:rPr>
              <a:t>.</a:t>
            </a:r>
            <a:r>
              <a:rPr lang="en-GB" sz="2000" dirty="0">
                <a:latin typeface="Arial" panose="020B0604020202020204" pitchFamily="34" charset="0"/>
                <a:cs typeface="Arial" panose="020B0604020202020204" pitchFamily="34" charset="0"/>
              </a:rPr>
              <a:t> </a:t>
            </a:r>
          </a:p>
          <a:p>
            <a:pPr marL="285750" indent="-285750" fontAlgn="ctr">
              <a:buFont typeface="Arial" panose="020B0604020202020204" pitchFamily="34" charset="0"/>
              <a:buChar char="•"/>
            </a:pPr>
            <a:r>
              <a:rPr lang="en-GB" sz="2000" dirty="0">
                <a:latin typeface="Arial" panose="020B0604020202020204" pitchFamily="34" charset="0"/>
                <a:cs typeface="Arial" panose="020B0604020202020204" pitchFamily="34" charset="0"/>
              </a:rPr>
              <a:t>CIPD also provide support for </a:t>
            </a:r>
            <a:r>
              <a:rPr lang="en-GB" sz="2000" dirty="0">
                <a:latin typeface="Arial" panose="020B0604020202020204" pitchFamily="34" charset="0"/>
                <a:cs typeface="Arial" panose="020B0604020202020204" pitchFamily="34" charset="0"/>
                <a:hlinkClick r:id="rId14"/>
              </a:rPr>
              <a:t>line managers</a:t>
            </a:r>
            <a:r>
              <a:rPr lang="en-GB" sz="2000" dirty="0">
                <a:latin typeface="Arial" panose="020B0604020202020204" pitchFamily="34" charset="0"/>
                <a:cs typeface="Arial" panose="020B0604020202020204" pitchFamily="34" charset="0"/>
              </a:rPr>
              <a:t> and </a:t>
            </a:r>
            <a:r>
              <a:rPr lang="en-GB" sz="2000" dirty="0">
                <a:latin typeface="Arial" panose="020B0604020202020204" pitchFamily="34" charset="0"/>
                <a:cs typeface="Arial" panose="020B0604020202020204" pitchFamily="34" charset="0"/>
                <a:hlinkClick r:id="rId15"/>
              </a:rPr>
              <a:t>HR professionals</a:t>
            </a:r>
            <a:r>
              <a:rPr lang="en-GB"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345550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E125B9-DDEC-4830-9742-471E2CE01910}"/>
              </a:ext>
            </a:extLst>
          </p:cNvPr>
          <p:cNvPicPr>
            <a:picLocks noChangeAspect="1"/>
          </p:cNvPicPr>
          <p:nvPr/>
        </p:nvPicPr>
        <p:blipFill>
          <a:blip r:embed="rId2"/>
          <a:stretch>
            <a:fillRect/>
          </a:stretch>
        </p:blipFill>
        <p:spPr>
          <a:xfrm>
            <a:off x="3717496" y="2309030"/>
            <a:ext cx="3709629" cy="2420152"/>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DE885FC2-DE0D-1444-8F30-851D7676A124}"/>
              </a:ext>
            </a:extLst>
          </p:cNvPr>
          <p:cNvPicPr>
            <a:picLocks noChangeAspect="1"/>
          </p:cNvPicPr>
          <p:nvPr/>
        </p:nvPicPr>
        <p:blipFill rotWithShape="1">
          <a:blip r:embed="rId3"/>
          <a:srcRect l="6010" t="8883" r="5470" b="10197"/>
          <a:stretch/>
        </p:blipFill>
        <p:spPr>
          <a:xfrm>
            <a:off x="9937108" y="288758"/>
            <a:ext cx="1950092" cy="898358"/>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EAC2B0A7-A308-AB4E-AD4D-CE7684588906}"/>
              </a:ext>
            </a:extLst>
          </p:cNvPr>
          <p:cNvPicPr>
            <a:picLocks noChangeAspect="1"/>
          </p:cNvPicPr>
          <p:nvPr/>
        </p:nvPicPr>
        <p:blipFill rotWithShape="1">
          <a:blip r:embed="rId3"/>
          <a:srcRect l="6010" t="8883" r="5470" b="10197"/>
          <a:stretch/>
        </p:blipFill>
        <p:spPr>
          <a:xfrm>
            <a:off x="9937108" y="288758"/>
            <a:ext cx="1950092" cy="898358"/>
          </a:xfrm>
          <a:prstGeom prst="rect">
            <a:avLst/>
          </a:prstGeom>
        </p:spPr>
      </p:pic>
      <p:sp>
        <p:nvSpPr>
          <p:cNvPr id="18" name="TextBox 17">
            <a:extLst>
              <a:ext uri="{FF2B5EF4-FFF2-40B4-BE49-F238E27FC236}">
                <a16:creationId xmlns:a16="http://schemas.microsoft.com/office/drawing/2014/main" id="{C0EC897C-5867-46EF-B17B-3DF11D455DBA}"/>
              </a:ext>
            </a:extLst>
          </p:cNvPr>
          <p:cNvSpPr txBox="1"/>
          <p:nvPr/>
        </p:nvSpPr>
        <p:spPr>
          <a:xfrm>
            <a:off x="503843" y="288822"/>
            <a:ext cx="9537779" cy="900246"/>
          </a:xfrm>
          <a:prstGeom prst="rect">
            <a:avLst/>
          </a:prstGeom>
          <a:noFill/>
        </p:spPr>
        <p:txBody>
          <a:bodyPr wrap="square" rtlCol="0">
            <a:spAutoFit/>
          </a:bodyPr>
          <a:lstStyle/>
          <a:p>
            <a:pPr>
              <a:lnSpc>
                <a:spcPts val="6280"/>
              </a:lnSpc>
            </a:pPr>
            <a:r>
              <a:rPr lang="en-US" sz="5400" b="1" dirty="0">
                <a:solidFill>
                  <a:srgbClr val="005EB8"/>
                </a:solidFill>
                <a:latin typeface="Arial" panose="020B0604020202020204" pitchFamily="34" charset="0"/>
                <a:cs typeface="Arial" panose="020B0604020202020204" pitchFamily="34" charset="0"/>
              </a:rPr>
              <a:t>Example social media posts</a:t>
            </a:r>
          </a:p>
        </p:txBody>
      </p:sp>
      <p:sp>
        <p:nvSpPr>
          <p:cNvPr id="11" name="TextBox 10">
            <a:extLst>
              <a:ext uri="{FF2B5EF4-FFF2-40B4-BE49-F238E27FC236}">
                <a16:creationId xmlns:a16="http://schemas.microsoft.com/office/drawing/2014/main" id="{521818CD-62C0-47C6-AA61-375F5DD47A06}"/>
              </a:ext>
            </a:extLst>
          </p:cNvPr>
          <p:cNvSpPr txBox="1"/>
          <p:nvPr/>
        </p:nvSpPr>
        <p:spPr>
          <a:xfrm>
            <a:off x="503843" y="1050079"/>
            <a:ext cx="5525481" cy="815160"/>
          </a:xfrm>
          <a:prstGeom prst="rect">
            <a:avLst/>
          </a:prstGeom>
          <a:noFill/>
        </p:spPr>
        <p:txBody>
          <a:bodyPr wrap="square" rtlCol="0">
            <a:spAutoFit/>
          </a:bodyPr>
          <a:lstStyle/>
          <a:p>
            <a:pPr>
              <a:lnSpc>
                <a:spcPts val="6280"/>
              </a:lnSpc>
            </a:pPr>
            <a:r>
              <a:rPr lang="en-US" sz="3200" b="1" dirty="0">
                <a:solidFill>
                  <a:srgbClr val="005EB8"/>
                </a:solidFill>
                <a:latin typeface="Arial" panose="020B0604020202020204" pitchFamily="34" charset="0"/>
                <a:cs typeface="Arial" panose="020B0604020202020204" pitchFamily="34" charset="0"/>
              </a:rPr>
              <a:t>Example posts for Twitter</a:t>
            </a:r>
          </a:p>
        </p:txBody>
      </p:sp>
      <p:pic>
        <p:nvPicPr>
          <p:cNvPr id="2" name="Picture 1">
            <a:extLst>
              <a:ext uri="{FF2B5EF4-FFF2-40B4-BE49-F238E27FC236}">
                <a16:creationId xmlns:a16="http://schemas.microsoft.com/office/drawing/2014/main" id="{589AAFB3-B529-492E-8F94-490B05634DD2}"/>
              </a:ext>
            </a:extLst>
          </p:cNvPr>
          <p:cNvPicPr>
            <a:picLocks noChangeAspect="1"/>
          </p:cNvPicPr>
          <p:nvPr/>
        </p:nvPicPr>
        <p:blipFill>
          <a:blip r:embed="rId4"/>
          <a:stretch>
            <a:fillRect/>
          </a:stretch>
        </p:blipFill>
        <p:spPr>
          <a:xfrm>
            <a:off x="303166" y="1928670"/>
            <a:ext cx="3414330" cy="3180872"/>
          </a:xfrm>
          <a:prstGeom prst="rect">
            <a:avLst/>
          </a:prstGeom>
        </p:spPr>
      </p:pic>
      <p:pic>
        <p:nvPicPr>
          <p:cNvPr id="14" name="Picture 13">
            <a:extLst>
              <a:ext uri="{FF2B5EF4-FFF2-40B4-BE49-F238E27FC236}">
                <a16:creationId xmlns:a16="http://schemas.microsoft.com/office/drawing/2014/main" id="{A6155FF6-0B29-4F74-A4D0-106FE0373DC0}"/>
              </a:ext>
            </a:extLst>
          </p:cNvPr>
          <p:cNvPicPr>
            <a:picLocks noChangeAspect="1"/>
          </p:cNvPicPr>
          <p:nvPr/>
        </p:nvPicPr>
        <p:blipFill rotWithShape="1">
          <a:blip r:embed="rId5">
            <a:alphaModFix amt="30000"/>
          </a:blip>
          <a:srcRect l="3896" r="3896"/>
          <a:stretch/>
        </p:blipFill>
        <p:spPr>
          <a:xfrm>
            <a:off x="5758514" y="1282873"/>
            <a:ext cx="1567313" cy="1567313"/>
          </a:xfrm>
          <a:prstGeom prst="rect">
            <a:avLst/>
          </a:prstGeom>
        </p:spPr>
      </p:pic>
      <p:pic>
        <p:nvPicPr>
          <p:cNvPr id="4" name="Picture 3">
            <a:extLst>
              <a:ext uri="{FF2B5EF4-FFF2-40B4-BE49-F238E27FC236}">
                <a16:creationId xmlns:a16="http://schemas.microsoft.com/office/drawing/2014/main" id="{E50F2023-5090-4442-843E-755DF86ADA25}"/>
              </a:ext>
            </a:extLst>
          </p:cNvPr>
          <p:cNvPicPr>
            <a:picLocks noChangeAspect="1"/>
          </p:cNvPicPr>
          <p:nvPr/>
        </p:nvPicPr>
        <p:blipFill>
          <a:blip r:embed="rId6"/>
          <a:stretch>
            <a:fillRect/>
          </a:stretch>
        </p:blipFill>
        <p:spPr>
          <a:xfrm>
            <a:off x="7425931" y="1356670"/>
            <a:ext cx="3414699" cy="2463918"/>
          </a:xfrm>
          <a:prstGeom prst="rect">
            <a:avLst/>
          </a:prstGeom>
        </p:spPr>
      </p:pic>
      <p:pic>
        <p:nvPicPr>
          <p:cNvPr id="5" name="Picture 4">
            <a:extLst>
              <a:ext uri="{FF2B5EF4-FFF2-40B4-BE49-F238E27FC236}">
                <a16:creationId xmlns:a16="http://schemas.microsoft.com/office/drawing/2014/main" id="{55628D03-8477-4243-8335-0A3499C914CD}"/>
              </a:ext>
            </a:extLst>
          </p:cNvPr>
          <p:cNvPicPr>
            <a:picLocks noChangeAspect="1"/>
          </p:cNvPicPr>
          <p:nvPr/>
        </p:nvPicPr>
        <p:blipFill>
          <a:blip r:embed="rId7"/>
          <a:stretch>
            <a:fillRect/>
          </a:stretch>
        </p:blipFill>
        <p:spPr>
          <a:xfrm>
            <a:off x="6029324" y="4065977"/>
            <a:ext cx="2794408" cy="2633101"/>
          </a:xfrm>
          <a:prstGeom prst="rect">
            <a:avLst/>
          </a:prstGeom>
        </p:spPr>
      </p:pic>
      <p:pic>
        <p:nvPicPr>
          <p:cNvPr id="9" name="Picture 8">
            <a:extLst>
              <a:ext uri="{FF2B5EF4-FFF2-40B4-BE49-F238E27FC236}">
                <a16:creationId xmlns:a16="http://schemas.microsoft.com/office/drawing/2014/main" id="{2B8E8F81-47E6-4DC3-B29B-D006B911B03C}"/>
              </a:ext>
            </a:extLst>
          </p:cNvPr>
          <p:cNvPicPr>
            <a:picLocks noChangeAspect="1"/>
          </p:cNvPicPr>
          <p:nvPr/>
        </p:nvPicPr>
        <p:blipFill>
          <a:blip r:embed="rId8"/>
          <a:stretch>
            <a:fillRect/>
          </a:stretch>
        </p:blipFill>
        <p:spPr>
          <a:xfrm>
            <a:off x="8923836" y="3677034"/>
            <a:ext cx="2700471" cy="2807374"/>
          </a:xfrm>
          <a:prstGeom prst="rect">
            <a:avLst/>
          </a:prstGeom>
        </p:spPr>
      </p:pic>
      <p:pic>
        <p:nvPicPr>
          <p:cNvPr id="16" name="Picture 15">
            <a:extLst>
              <a:ext uri="{FF2B5EF4-FFF2-40B4-BE49-F238E27FC236}">
                <a16:creationId xmlns:a16="http://schemas.microsoft.com/office/drawing/2014/main" id="{F98C02EA-BDF8-4714-B92D-E200E6A00A10}"/>
              </a:ext>
            </a:extLst>
          </p:cNvPr>
          <p:cNvPicPr>
            <a:picLocks noChangeAspect="1"/>
          </p:cNvPicPr>
          <p:nvPr/>
        </p:nvPicPr>
        <p:blipFill>
          <a:blip r:embed="rId9"/>
          <a:stretch>
            <a:fillRect/>
          </a:stretch>
        </p:blipFill>
        <p:spPr>
          <a:xfrm>
            <a:off x="1584747" y="5080721"/>
            <a:ext cx="4335570" cy="1179747"/>
          </a:xfrm>
          <a:prstGeom prst="rect">
            <a:avLst/>
          </a:prstGeom>
        </p:spPr>
      </p:pic>
    </p:spTree>
    <p:extLst>
      <p:ext uri="{BB962C8B-B14F-4D97-AF65-F5344CB8AC3E}">
        <p14:creationId xmlns:p14="http://schemas.microsoft.com/office/powerpoint/2010/main" val="1762637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DE885FC2-DE0D-1444-8F30-851D7676A124}"/>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EAC2B0A7-A308-AB4E-AD4D-CE7684588906}"/>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sp>
        <p:nvSpPr>
          <p:cNvPr id="11" name="TextBox 10">
            <a:extLst>
              <a:ext uri="{FF2B5EF4-FFF2-40B4-BE49-F238E27FC236}">
                <a16:creationId xmlns:a16="http://schemas.microsoft.com/office/drawing/2014/main" id="{521818CD-62C0-47C6-AA61-375F5DD47A06}"/>
              </a:ext>
            </a:extLst>
          </p:cNvPr>
          <p:cNvSpPr txBox="1"/>
          <p:nvPr/>
        </p:nvSpPr>
        <p:spPr>
          <a:xfrm>
            <a:off x="503844" y="417384"/>
            <a:ext cx="6811356" cy="802143"/>
          </a:xfrm>
          <a:prstGeom prst="rect">
            <a:avLst/>
          </a:prstGeom>
          <a:noFill/>
        </p:spPr>
        <p:txBody>
          <a:bodyPr wrap="square" rtlCol="0">
            <a:spAutoFit/>
          </a:bodyPr>
          <a:lstStyle/>
          <a:p>
            <a:pPr>
              <a:lnSpc>
                <a:spcPts val="6280"/>
              </a:lnSpc>
            </a:pPr>
            <a:r>
              <a:rPr lang="en-US" sz="3200" b="1" dirty="0">
                <a:solidFill>
                  <a:srgbClr val="005EB8"/>
                </a:solidFill>
                <a:latin typeface="Arial" panose="020B0604020202020204" pitchFamily="34" charset="0"/>
                <a:cs typeface="Arial" panose="020B0604020202020204" pitchFamily="34" charset="0"/>
              </a:rPr>
              <a:t>Example post for LinkedIn </a:t>
            </a:r>
          </a:p>
        </p:txBody>
      </p:sp>
      <p:pic>
        <p:nvPicPr>
          <p:cNvPr id="2" name="Picture 1">
            <a:extLst>
              <a:ext uri="{FF2B5EF4-FFF2-40B4-BE49-F238E27FC236}">
                <a16:creationId xmlns:a16="http://schemas.microsoft.com/office/drawing/2014/main" id="{C6AB806E-7C77-4B17-912D-B4C8345DC3C9}"/>
              </a:ext>
            </a:extLst>
          </p:cNvPr>
          <p:cNvPicPr>
            <a:picLocks noChangeAspect="1"/>
          </p:cNvPicPr>
          <p:nvPr/>
        </p:nvPicPr>
        <p:blipFill>
          <a:blip r:embed="rId3"/>
          <a:stretch>
            <a:fillRect/>
          </a:stretch>
        </p:blipFill>
        <p:spPr>
          <a:xfrm>
            <a:off x="2543054" y="1390312"/>
            <a:ext cx="4220393" cy="4536315"/>
          </a:xfrm>
          <a:prstGeom prst="rect">
            <a:avLst/>
          </a:prstGeom>
        </p:spPr>
      </p:pic>
      <p:pic>
        <p:nvPicPr>
          <p:cNvPr id="3" name="Picture 2">
            <a:extLst>
              <a:ext uri="{FF2B5EF4-FFF2-40B4-BE49-F238E27FC236}">
                <a16:creationId xmlns:a16="http://schemas.microsoft.com/office/drawing/2014/main" id="{02EC7B21-EBBD-4E01-8E00-E62799F5C94D}"/>
              </a:ext>
            </a:extLst>
          </p:cNvPr>
          <p:cNvPicPr>
            <a:picLocks noChangeAspect="1"/>
          </p:cNvPicPr>
          <p:nvPr/>
        </p:nvPicPr>
        <p:blipFill>
          <a:blip r:embed="rId4"/>
          <a:stretch>
            <a:fillRect/>
          </a:stretch>
        </p:blipFill>
        <p:spPr>
          <a:xfrm>
            <a:off x="6943696" y="1615020"/>
            <a:ext cx="4568464" cy="4918570"/>
          </a:xfrm>
          <a:prstGeom prst="rect">
            <a:avLst/>
          </a:prstGeom>
        </p:spPr>
      </p:pic>
      <p:pic>
        <p:nvPicPr>
          <p:cNvPr id="1026" name="Picture 2">
            <a:extLst>
              <a:ext uri="{FF2B5EF4-FFF2-40B4-BE49-F238E27FC236}">
                <a16:creationId xmlns:a16="http://schemas.microsoft.com/office/drawing/2014/main" id="{107528D3-D076-4F2A-99A1-BFC8EC43CF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9255" y="1187116"/>
            <a:ext cx="1733550" cy="173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0414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DE885FC2-DE0D-1444-8F30-851D7676A124}"/>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EAC2B0A7-A308-AB4E-AD4D-CE7684588906}"/>
              </a:ext>
            </a:extLst>
          </p:cNvPr>
          <p:cNvPicPr>
            <a:picLocks noChangeAspect="1"/>
          </p:cNvPicPr>
          <p:nvPr/>
        </p:nvPicPr>
        <p:blipFill rotWithShape="1">
          <a:blip r:embed="rId2"/>
          <a:srcRect l="6010" t="8883" r="5470" b="10197"/>
          <a:stretch/>
        </p:blipFill>
        <p:spPr>
          <a:xfrm>
            <a:off x="9937108" y="288758"/>
            <a:ext cx="1950092" cy="898358"/>
          </a:xfrm>
          <a:prstGeom prst="rect">
            <a:avLst/>
          </a:prstGeom>
        </p:spPr>
      </p:pic>
      <p:sp>
        <p:nvSpPr>
          <p:cNvPr id="18" name="TextBox 17">
            <a:extLst>
              <a:ext uri="{FF2B5EF4-FFF2-40B4-BE49-F238E27FC236}">
                <a16:creationId xmlns:a16="http://schemas.microsoft.com/office/drawing/2014/main" id="{C0EC897C-5867-46EF-B17B-3DF11D455DBA}"/>
              </a:ext>
            </a:extLst>
          </p:cNvPr>
          <p:cNvSpPr txBox="1"/>
          <p:nvPr/>
        </p:nvSpPr>
        <p:spPr>
          <a:xfrm>
            <a:off x="503843" y="368498"/>
            <a:ext cx="9433265" cy="900246"/>
          </a:xfrm>
          <a:prstGeom prst="rect">
            <a:avLst/>
          </a:prstGeom>
          <a:noFill/>
        </p:spPr>
        <p:txBody>
          <a:bodyPr wrap="square" rtlCol="0">
            <a:spAutoFit/>
          </a:bodyPr>
          <a:lstStyle/>
          <a:p>
            <a:pPr>
              <a:lnSpc>
                <a:spcPts val="6280"/>
              </a:lnSpc>
            </a:pPr>
            <a:r>
              <a:rPr lang="en-US" sz="5400" b="1" dirty="0">
                <a:solidFill>
                  <a:srgbClr val="005EB8"/>
                </a:solidFill>
                <a:latin typeface="Arial" panose="020B0604020202020204" pitchFamily="34" charset="0"/>
                <a:cs typeface="Arial" panose="020B0604020202020204" pitchFamily="34" charset="0"/>
              </a:rPr>
              <a:t>Example long copy</a:t>
            </a:r>
          </a:p>
        </p:txBody>
      </p:sp>
      <p:sp>
        <p:nvSpPr>
          <p:cNvPr id="5" name="TextBox 4">
            <a:extLst>
              <a:ext uri="{FF2B5EF4-FFF2-40B4-BE49-F238E27FC236}">
                <a16:creationId xmlns:a16="http://schemas.microsoft.com/office/drawing/2014/main" id="{5C20DC15-65BB-48FB-A5D5-6FC02E3B0B71}"/>
              </a:ext>
            </a:extLst>
          </p:cNvPr>
          <p:cNvSpPr txBox="1"/>
          <p:nvPr/>
        </p:nvSpPr>
        <p:spPr>
          <a:xfrm>
            <a:off x="571094" y="1431824"/>
            <a:ext cx="11215438" cy="5078313"/>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Today is World Menopause Day, and people across the globe are coming together to raise awareness of this natural transition that millions experience - but which remains shrouded in taboo.</a:t>
            </a:r>
          </a:p>
          <a:p>
            <a:r>
              <a:rPr lang="en-GB"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The menopause usually occurs between the ages of 45 and 55 and symptoms can last up to ten years, including everything from fatigue and hot flushes to anxiety, insomnia and problems with concentration and memory. </a:t>
            </a:r>
          </a:p>
          <a:p>
            <a:r>
              <a:rPr lang="en-GB"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For around a quarter of women, these symptoms can be severe, and have a huge impact on their day-to-day life. </a:t>
            </a:r>
            <a:r>
              <a:rPr lang="en-GB" dirty="0">
                <a:latin typeface="Arial" panose="020B0604020202020204" pitchFamily="34" charset="0"/>
                <a:cs typeface="Arial" panose="020B0604020202020204" pitchFamily="34" charset="0"/>
              </a:rPr>
              <a:t>And it's not just an individual's problem either. The </a:t>
            </a:r>
            <a:r>
              <a:rPr lang="en-US" dirty="0">
                <a:latin typeface="Arial" panose="020B0604020202020204" pitchFamily="34" charset="0"/>
                <a:cs typeface="Arial" panose="020B0604020202020204" pitchFamily="34" charset="0"/>
              </a:rPr>
              <a:t>menopause can impact an organisation as a whole, with many women quitting their jobs, reducing their hours or passing up promotions because of their symptoms and the lack of support in their workplace.</a:t>
            </a:r>
            <a:endParaRPr lang="en-GB"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In fact, research shows that </a:t>
            </a:r>
            <a:r>
              <a:rPr lang="en-US" dirty="0">
                <a:latin typeface="Arial" panose="020B0604020202020204" pitchFamily="34" charset="0"/>
                <a:cs typeface="Arial" panose="020B0604020202020204" pitchFamily="34" charset="0"/>
                <a:hlinkClick r:id="rId3"/>
              </a:rPr>
              <a:t>59% of women in the UK</a:t>
            </a:r>
            <a:r>
              <a:rPr lang="en-US" dirty="0">
                <a:latin typeface="Arial" panose="020B0604020202020204" pitchFamily="34" charset="0"/>
                <a:cs typeface="Arial" panose="020B0604020202020204" pitchFamily="34" charset="0"/>
              </a:rPr>
              <a:t> say the menopause has negatively impact them at work, and almost one million people have quit their jobs altogether.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For more information about the symptoms of the menopause and about available treatment options including hormone replacement therapy (HRT), head to the </a:t>
            </a:r>
            <a:r>
              <a:rPr lang="en-US" dirty="0">
                <a:latin typeface="Arial" panose="020B0604020202020204" pitchFamily="34" charset="0"/>
                <a:cs typeface="Arial" panose="020B0604020202020204" pitchFamily="34" charset="0"/>
                <a:hlinkClick r:id="rId4"/>
              </a:rPr>
              <a:t>NHS website</a:t>
            </a:r>
            <a:r>
              <a:rPr lang="en-US" dirty="0">
                <a:latin typeface="Arial" panose="020B0604020202020204" pitchFamily="34" charset="0"/>
                <a:cs typeface="Arial" panose="020B0604020202020204" pitchFamily="34" charset="0"/>
              </a:rPr>
              <a:t>, and check out this </a:t>
            </a:r>
            <a:r>
              <a:rPr lang="en-US" dirty="0">
                <a:latin typeface="Arial" panose="020B0604020202020204" pitchFamily="34" charset="0"/>
                <a:cs typeface="Arial" panose="020B0604020202020204" pitchFamily="34" charset="0"/>
                <a:hlinkClick r:id="rId5"/>
              </a:rPr>
              <a:t>self-care factsheet</a:t>
            </a:r>
            <a:r>
              <a:rPr lang="en-US" dirty="0">
                <a:latin typeface="Arial" panose="020B0604020202020204" pitchFamily="34" charset="0"/>
                <a:cs typeface="Arial" panose="020B0604020202020204" pitchFamily="34" charset="0"/>
              </a:rPr>
              <a:t> for tips on how you can look after yourself while going through the transition.</a:t>
            </a:r>
          </a:p>
        </p:txBody>
      </p:sp>
      <p:pic>
        <p:nvPicPr>
          <p:cNvPr id="3" name="Picture 2">
            <a:extLst>
              <a:ext uri="{FF2B5EF4-FFF2-40B4-BE49-F238E27FC236}">
                <a16:creationId xmlns:a16="http://schemas.microsoft.com/office/drawing/2014/main" id="{9DCEF2C1-1979-464C-8BD2-A6A85FFCEC9C}"/>
              </a:ext>
            </a:extLst>
          </p:cNvPr>
          <p:cNvPicPr>
            <a:picLocks noChangeAspect="1"/>
          </p:cNvPicPr>
          <p:nvPr/>
        </p:nvPicPr>
        <p:blipFill>
          <a:blip r:embed="rId6"/>
          <a:stretch>
            <a:fillRect/>
          </a:stretch>
        </p:blipFill>
        <p:spPr>
          <a:xfrm>
            <a:off x="7315200" y="30973"/>
            <a:ext cx="2484414" cy="1239827"/>
          </a:xfrm>
          <a:prstGeom prst="rect">
            <a:avLst/>
          </a:prstGeom>
        </p:spPr>
      </p:pic>
    </p:spTree>
    <p:extLst>
      <p:ext uri="{BB962C8B-B14F-4D97-AF65-F5344CB8AC3E}">
        <p14:creationId xmlns:p14="http://schemas.microsoft.com/office/powerpoint/2010/main" val="22057655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ccaf3ac-2de9-44d4-aa31-54302fceb5f7" xsi:nil="true"/>
    <lcf76f155ced4ddcb4097134ff3c332f xmlns="c04a05b0-b5dd-407d-9aec-7b903f7b628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23267B80491144BBC2F5FB910FA53ED" ma:contentTypeVersion="16" ma:contentTypeDescription="Create a new document." ma:contentTypeScope="" ma:versionID="17dca5268f5ad53c940ff6b4c05d964c">
  <xsd:schema xmlns:xsd="http://www.w3.org/2001/XMLSchema" xmlns:xs="http://www.w3.org/2001/XMLSchema" xmlns:p="http://schemas.microsoft.com/office/2006/metadata/properties" xmlns:ns2="c04a05b0-b5dd-407d-9aec-7b903f7b628f" xmlns:ns3="f701f9b7-db48-47d9-8c7b-b43882fe4997" xmlns:ns4="cccaf3ac-2de9-44d4-aa31-54302fceb5f7" targetNamespace="http://schemas.microsoft.com/office/2006/metadata/properties" ma:root="true" ma:fieldsID="06f81b5092bdc3ba946c2ad3bd6e24a4" ns2:_="" ns3:_="" ns4:_="">
    <xsd:import namespace="c04a05b0-b5dd-407d-9aec-7b903f7b628f"/>
    <xsd:import namespace="f701f9b7-db48-47d9-8c7b-b43882fe4997"/>
    <xsd:import namespace="cccaf3ac-2de9-44d4-aa31-54302fceb5f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Location"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4a05b0-b5dd-407d-9aec-7b903f7b62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43b0bdb-28a8-4814-9fb9-624c17c095fc"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701f9b7-db48-47d9-8c7b-b43882fe499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ccaf3ac-2de9-44d4-aa31-54302fceb5f7"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b8466697-beb9-4025-ad25-6fd642317010}" ma:internalName="TaxCatchAll" ma:showField="CatchAllData" ma:web="f701f9b7-db48-47d9-8c7b-b43882fe49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447C2E-BD9F-44E5-AC92-6473AC24C5DE}">
  <ds:schemaRefs>
    <ds:schemaRef ds:uri="http://purl.org/dc/terms/"/>
    <ds:schemaRef ds:uri="c04a05b0-b5dd-407d-9aec-7b903f7b628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cccaf3ac-2de9-44d4-aa31-54302fceb5f7"/>
    <ds:schemaRef ds:uri="f701f9b7-db48-47d9-8c7b-b43882fe4997"/>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7FA89E0A-D4AE-4B22-945E-7C6ACEDDA58A}">
  <ds:schemaRefs>
    <ds:schemaRef ds:uri="http://schemas.microsoft.com/sharepoint/v3/contenttype/forms"/>
  </ds:schemaRefs>
</ds:datastoreItem>
</file>

<file path=customXml/itemProps3.xml><?xml version="1.0" encoding="utf-8"?>
<ds:datastoreItem xmlns:ds="http://schemas.openxmlformats.org/officeDocument/2006/customXml" ds:itemID="{F3A5B92C-C65D-4544-9481-3D9FF681E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4a05b0-b5dd-407d-9aec-7b903f7b628f"/>
    <ds:schemaRef ds:uri="f701f9b7-db48-47d9-8c7b-b43882fe4997"/>
    <ds:schemaRef ds:uri="cccaf3ac-2de9-44d4-aa31-54302fceb5f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7659</TotalTime>
  <Words>1250</Words>
  <Application>Microsoft Macintosh PowerPoint</Application>
  <PresentationFormat>Widescreen</PresentationFormat>
  <Paragraphs>67</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BROTHWOOD, Emma (NHS ENGLAND &amp; NHS IMPROVEMENT - X24)</dc:creator>
  <cp:lastModifiedBy>Andrew Gilbey</cp:lastModifiedBy>
  <cp:revision>380</cp:revision>
  <cp:lastPrinted>2020-09-18T09:35:49Z</cp:lastPrinted>
  <dcterms:created xsi:type="dcterms:W3CDTF">2020-07-21T10:50:26Z</dcterms:created>
  <dcterms:modified xsi:type="dcterms:W3CDTF">2022-10-15T13:47:42Z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0x010100E23267B80491144BBC2F5FB910FA53ED</vt:lpwstr>
  </property>
  <property fmtid="{D5CDD505-2E9C-101B-9397-08002B2CF9AE}" pid="3" name="MediaServiceImageTags">
    <vt:lpwstr/>
  </property>
</Properties>
</file>