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9"/>
  </p:notesMasterIdLst>
  <p:handoutMasterIdLst>
    <p:handoutMasterId r:id="rId60"/>
  </p:handoutMasterIdLst>
  <p:sldIdLst>
    <p:sldId id="338" r:id="rId5"/>
    <p:sldId id="273" r:id="rId6"/>
    <p:sldId id="274" r:id="rId7"/>
    <p:sldId id="275" r:id="rId8"/>
    <p:sldId id="337" r:id="rId9"/>
    <p:sldId id="277" r:id="rId10"/>
    <p:sldId id="278" r:id="rId11"/>
    <p:sldId id="279" r:id="rId12"/>
    <p:sldId id="281" r:id="rId13"/>
    <p:sldId id="282" r:id="rId14"/>
    <p:sldId id="283" r:id="rId15"/>
    <p:sldId id="284" r:id="rId16"/>
    <p:sldId id="285" r:id="rId17"/>
    <p:sldId id="288" r:id="rId18"/>
    <p:sldId id="289" r:id="rId19"/>
    <p:sldId id="365" r:id="rId20"/>
    <p:sldId id="290" r:id="rId21"/>
    <p:sldId id="291" r:id="rId22"/>
    <p:sldId id="292" r:id="rId23"/>
    <p:sldId id="804" r:id="rId24"/>
    <p:sldId id="805" r:id="rId25"/>
    <p:sldId id="295" r:id="rId26"/>
    <p:sldId id="294" r:id="rId27"/>
    <p:sldId id="296" r:id="rId28"/>
    <p:sldId id="297" r:id="rId29"/>
    <p:sldId id="298" r:id="rId30"/>
    <p:sldId id="299" r:id="rId31"/>
    <p:sldId id="797" r:id="rId32"/>
    <p:sldId id="335" r:id="rId33"/>
    <p:sldId id="366" r:id="rId34"/>
    <p:sldId id="302" r:id="rId35"/>
    <p:sldId id="300" r:id="rId36"/>
    <p:sldId id="303" r:id="rId37"/>
    <p:sldId id="304" r:id="rId38"/>
    <p:sldId id="336" r:id="rId39"/>
    <p:sldId id="305" r:id="rId40"/>
    <p:sldId id="307" r:id="rId41"/>
    <p:sldId id="798" r:id="rId42"/>
    <p:sldId id="308" r:id="rId43"/>
    <p:sldId id="801" r:id="rId44"/>
    <p:sldId id="799" r:id="rId45"/>
    <p:sldId id="802" r:id="rId46"/>
    <p:sldId id="309" r:id="rId47"/>
    <p:sldId id="316" r:id="rId48"/>
    <p:sldId id="310" r:id="rId49"/>
    <p:sldId id="311" r:id="rId50"/>
    <p:sldId id="320" r:id="rId51"/>
    <p:sldId id="312" r:id="rId52"/>
    <p:sldId id="809" r:id="rId53"/>
    <p:sldId id="332" r:id="rId54"/>
    <p:sldId id="331" r:id="rId55"/>
    <p:sldId id="333" r:id="rId56"/>
    <p:sldId id="807" r:id="rId57"/>
    <p:sldId id="80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969"/>
    <a:srgbClr val="3D325D"/>
    <a:srgbClr val="5E5A93"/>
    <a:srgbClr val="5E5AC5"/>
    <a:srgbClr val="151543"/>
    <a:srgbClr val="242350"/>
    <a:srgbClr val="94793C"/>
    <a:srgbClr val="897037"/>
    <a:srgbClr val="C4A55E"/>
    <a:srgbClr val="4B4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8EAF5-78B7-4E56-81D5-D739EA25DF60}" v="6" dt="2025-09-01T15:19:55.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94660"/>
  </p:normalViewPr>
  <p:slideViewPr>
    <p:cSldViewPr snapToGrid="0">
      <p:cViewPr varScale="1">
        <p:scale>
          <a:sx n="128" d="100"/>
          <a:sy n="128" d="100"/>
        </p:scale>
        <p:origin x="568" y="184"/>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Header 1">
            <a:extLst>
              <a:ext uri="{FF2B5EF4-FFF2-40B4-BE49-F238E27FC236}">
                <a16:creationId xmlns:a16="http://schemas.microsoft.com/office/drawing/2014/main" id="{740C2D9C-1983-4EA1-BFEB-B4241E9D36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Tampungan Tanggal 2">
            <a:extLst>
              <a:ext uri="{FF2B5EF4-FFF2-40B4-BE49-F238E27FC236}">
                <a16:creationId xmlns:a16="http://schemas.microsoft.com/office/drawing/2014/main" id="{F45654A3-678C-4E1F-92A2-847A9C0A85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AC7CEB-9DF6-46AA-82C4-5FEF62C579C4}" type="datetimeFigureOut">
              <a:rPr lang="en-ID" smtClean="0"/>
              <a:t>04/09/25</a:t>
            </a:fld>
            <a:endParaRPr lang="en-ID"/>
          </a:p>
        </p:txBody>
      </p:sp>
      <p:sp>
        <p:nvSpPr>
          <p:cNvPr id="4" name="Tampungan Kaki 3">
            <a:extLst>
              <a:ext uri="{FF2B5EF4-FFF2-40B4-BE49-F238E27FC236}">
                <a16:creationId xmlns:a16="http://schemas.microsoft.com/office/drawing/2014/main" id="{A59E2FBA-466C-4AB0-A33D-CEE310C744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Tampungan Nomor Slide 4">
            <a:extLst>
              <a:ext uri="{FF2B5EF4-FFF2-40B4-BE49-F238E27FC236}">
                <a16:creationId xmlns:a16="http://schemas.microsoft.com/office/drawing/2014/main" id="{C486E939-5944-4A84-A5C0-AB5B5CAB99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287685-5D0C-4F25-A5E8-C6F813EC0DA5}" type="slidenum">
              <a:rPr lang="en-ID" smtClean="0"/>
              <a:t>‹#›</a:t>
            </a:fld>
            <a:endParaRPr lang="en-ID"/>
          </a:p>
        </p:txBody>
      </p:sp>
    </p:spTree>
    <p:extLst>
      <p:ext uri="{BB962C8B-B14F-4D97-AF65-F5344CB8AC3E}">
        <p14:creationId xmlns:p14="http://schemas.microsoft.com/office/powerpoint/2010/main" val="194933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37F45-6CB4-4E70-9B02-63A9345B3CDB}" type="datetimeFigureOut">
              <a:rPr lang="en-CA" smtClean="0"/>
              <a:t>2025-09-04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3663D-D792-40F1-85BD-B726830D8B19}" type="slidenum">
              <a:rPr lang="en-CA" smtClean="0"/>
              <a:t>‹#›</a:t>
            </a:fld>
            <a:endParaRPr lang="en-CA"/>
          </a:p>
        </p:txBody>
      </p:sp>
    </p:spTree>
    <p:extLst>
      <p:ext uri="{BB962C8B-B14F-4D97-AF65-F5344CB8AC3E}">
        <p14:creationId xmlns:p14="http://schemas.microsoft.com/office/powerpoint/2010/main" val="283617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6_Slide Judul">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5" name="Persegi Panjang 15">
            <a:extLst>
              <a:ext uri="{FF2B5EF4-FFF2-40B4-BE49-F238E27FC236}">
                <a16:creationId xmlns:a16="http://schemas.microsoft.com/office/drawing/2014/main" id="{BCF0C458-E8E3-4773-AEC1-3FBFB4F7ACAE}"/>
              </a:ext>
            </a:extLst>
          </p:cNvPr>
          <p:cNvSpPr/>
          <p:nvPr userDrawn="1"/>
        </p:nvSpPr>
        <p:spPr>
          <a:xfrm>
            <a:off x="6981372" y="-396377"/>
            <a:ext cx="5218868" cy="7254376"/>
          </a:xfrm>
          <a:custGeom>
            <a:avLst/>
            <a:gdLst>
              <a:gd name="connsiteX0" fmla="*/ 0 w 4528456"/>
              <a:gd name="connsiteY0" fmla="*/ 0 h 6858000"/>
              <a:gd name="connsiteX1" fmla="*/ 4528456 w 4528456"/>
              <a:gd name="connsiteY1" fmla="*/ 0 h 6858000"/>
              <a:gd name="connsiteX2" fmla="*/ 4528456 w 4528456"/>
              <a:gd name="connsiteY2" fmla="*/ 6858000 h 6858000"/>
              <a:gd name="connsiteX3" fmla="*/ 0 w 4528456"/>
              <a:gd name="connsiteY3" fmla="*/ 6858000 h 6858000"/>
              <a:gd name="connsiteX4" fmla="*/ 0 w 4528456"/>
              <a:gd name="connsiteY4" fmla="*/ 0 h 6858000"/>
              <a:gd name="connsiteX0" fmla="*/ 2670628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2670628 w 4528456"/>
              <a:gd name="connsiteY4" fmla="*/ 0 h 6887029"/>
              <a:gd name="connsiteX0" fmla="*/ 2670628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2670628 w 4528456"/>
              <a:gd name="connsiteY4" fmla="*/ 0 h 6887029"/>
              <a:gd name="connsiteX0" fmla="*/ 3367314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3367314 w 4528456"/>
              <a:gd name="connsiteY4" fmla="*/ 0 h 6887029"/>
              <a:gd name="connsiteX0" fmla="*/ 3367314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3367314 w 4528456"/>
              <a:gd name="connsiteY4" fmla="*/ 0 h 6887029"/>
              <a:gd name="connsiteX0" fmla="*/ 4049485 w 5210627"/>
              <a:gd name="connsiteY0" fmla="*/ 0 h 6887029"/>
              <a:gd name="connsiteX1" fmla="*/ 5210627 w 5210627"/>
              <a:gd name="connsiteY1" fmla="*/ 29029 h 6887029"/>
              <a:gd name="connsiteX2" fmla="*/ 5210627 w 5210627"/>
              <a:gd name="connsiteY2" fmla="*/ 6887029 h 6887029"/>
              <a:gd name="connsiteX3" fmla="*/ 0 w 5210627"/>
              <a:gd name="connsiteY3" fmla="*/ 6872514 h 6887029"/>
              <a:gd name="connsiteX4" fmla="*/ 4049485 w 5210627"/>
              <a:gd name="connsiteY4" fmla="*/ 0 h 6887029"/>
              <a:gd name="connsiteX0" fmla="*/ 4049485 w 5210627"/>
              <a:gd name="connsiteY0" fmla="*/ 0 h 6887029"/>
              <a:gd name="connsiteX1" fmla="*/ 5210627 w 5210627"/>
              <a:gd name="connsiteY1" fmla="*/ 29029 h 6887029"/>
              <a:gd name="connsiteX2" fmla="*/ 5210627 w 5210627"/>
              <a:gd name="connsiteY2" fmla="*/ 6887029 h 6887029"/>
              <a:gd name="connsiteX3" fmla="*/ 0 w 5210627"/>
              <a:gd name="connsiteY3" fmla="*/ 6872514 h 6887029"/>
              <a:gd name="connsiteX4" fmla="*/ 4049485 w 5210627"/>
              <a:gd name="connsiteY4" fmla="*/ 0 h 6887029"/>
              <a:gd name="connsiteX0" fmla="*/ 4049485 w 5210627"/>
              <a:gd name="connsiteY0" fmla="*/ 229132 h 7116161"/>
              <a:gd name="connsiteX1" fmla="*/ 5210627 w 5210627"/>
              <a:gd name="connsiteY1" fmla="*/ 258161 h 7116161"/>
              <a:gd name="connsiteX2" fmla="*/ 5210627 w 5210627"/>
              <a:gd name="connsiteY2" fmla="*/ 7116161 h 7116161"/>
              <a:gd name="connsiteX3" fmla="*/ 0 w 5210627"/>
              <a:gd name="connsiteY3" fmla="*/ 7101646 h 7116161"/>
              <a:gd name="connsiteX4" fmla="*/ 4049485 w 5210627"/>
              <a:gd name="connsiteY4" fmla="*/ 229132 h 7116161"/>
              <a:gd name="connsiteX0" fmla="*/ 4049485 w 5218868"/>
              <a:gd name="connsiteY0" fmla="*/ 367347 h 7254376"/>
              <a:gd name="connsiteX1" fmla="*/ 5210627 w 5218868"/>
              <a:gd name="connsiteY1" fmla="*/ 396376 h 7254376"/>
              <a:gd name="connsiteX2" fmla="*/ 5210627 w 5218868"/>
              <a:gd name="connsiteY2" fmla="*/ 7254376 h 7254376"/>
              <a:gd name="connsiteX3" fmla="*/ 0 w 5218868"/>
              <a:gd name="connsiteY3" fmla="*/ 7239861 h 7254376"/>
              <a:gd name="connsiteX4" fmla="*/ 4049485 w 5218868"/>
              <a:gd name="connsiteY4" fmla="*/ 367347 h 725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868" h="7254376">
                <a:moveTo>
                  <a:pt x="4049485" y="367347"/>
                </a:moveTo>
                <a:cubicBezTo>
                  <a:pt x="4813903" y="-160006"/>
                  <a:pt x="5288037" y="-92272"/>
                  <a:pt x="5210627" y="396376"/>
                </a:cubicBezTo>
                <a:lnTo>
                  <a:pt x="5210627" y="7254376"/>
                </a:lnTo>
                <a:lnTo>
                  <a:pt x="0" y="7239861"/>
                </a:lnTo>
                <a:cubicBezTo>
                  <a:pt x="1688494" y="4987728"/>
                  <a:pt x="-309638" y="1850222"/>
                  <a:pt x="4049485" y="367347"/>
                </a:cubicBezTo>
                <a:close/>
              </a:path>
            </a:pathLst>
          </a:custGeom>
          <a:solidFill>
            <a:srgbClr val="C4A5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353540" y="909936"/>
            <a:ext cx="7777126" cy="5038127"/>
          </a:xfrm>
          <a:prstGeom prst="rect">
            <a:avLst/>
          </a:prstGeom>
        </p:spPr>
      </p:pic>
      <p:pic>
        <p:nvPicPr>
          <p:cNvPr id="15" name="Picture 1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207127" y="5688788"/>
            <a:ext cx="1746623" cy="863215"/>
          </a:xfrm>
          <a:prstGeom prst="rect">
            <a:avLst/>
          </a:prstGeom>
        </p:spPr>
      </p:pic>
      <p:pic>
        <p:nvPicPr>
          <p:cNvPr id="8" name="Picture 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6291" y="174171"/>
            <a:ext cx="4601027" cy="4601027"/>
          </a:xfrm>
          <a:prstGeom prst="rect">
            <a:avLst/>
          </a:prstGeom>
          <a:effectLst>
            <a:outerShdw blurRad="101600" dist="76200" dir="7800000" algn="ctr" rotWithShape="0">
              <a:srgbClr val="000000">
                <a:alpha val="27000"/>
              </a:srgbClr>
            </a:outerShdw>
          </a:effectLst>
        </p:spPr>
      </p:pic>
      <p:grpSp>
        <p:nvGrpSpPr>
          <p:cNvPr id="2" name="Group 1"/>
          <p:cNvGrpSpPr/>
          <p:nvPr userDrawn="1"/>
        </p:nvGrpSpPr>
        <p:grpSpPr>
          <a:xfrm>
            <a:off x="388778" y="1370557"/>
            <a:ext cx="6844228" cy="564766"/>
            <a:chOff x="388778" y="1370557"/>
            <a:chExt cx="6844228" cy="564766"/>
          </a:xfrm>
        </p:grpSpPr>
        <p:pic>
          <p:nvPicPr>
            <p:cNvPr id="9" name="Picture 8"/>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629273" y="1370557"/>
              <a:ext cx="1603733" cy="564766"/>
            </a:xfrm>
            <a:prstGeom prst="rect">
              <a:avLst/>
            </a:prstGeom>
          </p:spPr>
        </p:pic>
        <p:pic>
          <p:nvPicPr>
            <p:cNvPr id="10" name="Picture 9"/>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88778" y="1381342"/>
              <a:ext cx="2411572" cy="525798"/>
            </a:xfrm>
            <a:prstGeom prst="rect">
              <a:avLst/>
            </a:prstGeom>
          </p:spPr>
        </p:pic>
        <p:pic>
          <p:nvPicPr>
            <p:cNvPr id="11" name="Picture 10"/>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600191" y="1384274"/>
              <a:ext cx="1500447" cy="542661"/>
            </a:xfrm>
            <a:prstGeom prst="rect">
              <a:avLst/>
            </a:prstGeom>
          </p:spPr>
        </p:pic>
      </p:grpSp>
      <p:sp>
        <p:nvSpPr>
          <p:cNvPr id="7" name="Picture Placeholder 6"/>
          <p:cNvSpPr>
            <a:spLocks noGrp="1"/>
          </p:cNvSpPr>
          <p:nvPr>
            <p:ph type="pic" sz="quarter" idx="10"/>
          </p:nvPr>
        </p:nvSpPr>
        <p:spPr>
          <a:xfrm>
            <a:off x="6481163" y="3772376"/>
            <a:ext cx="2725964" cy="2725965"/>
          </a:xfrm>
          <a:prstGeom prst="ellipse">
            <a:avLst/>
          </a:prstGeom>
          <a:pattFill prst="pct5">
            <a:fgClr>
              <a:schemeClr val="accent1"/>
            </a:fgClr>
            <a:bgClr>
              <a:schemeClr val="bg1"/>
            </a:bgClr>
          </a:pattFill>
          <a:ln w="31750">
            <a:solidFill>
              <a:srgbClr val="C4A55E"/>
            </a:solidFill>
          </a:ln>
          <a:effectLst>
            <a:outerShdw blurRad="152400" dist="76200" dir="8040000" algn="ctr" rotWithShape="0">
              <a:srgbClr val="000000">
                <a:alpha val="25000"/>
              </a:srgbClr>
            </a:outerShdw>
          </a:effectLst>
        </p:spPr>
        <p:txBody>
          <a:bodyPr/>
          <a:lstStyle/>
          <a:p>
            <a:endParaRPr lang="en-GB"/>
          </a:p>
        </p:txBody>
      </p:sp>
    </p:spTree>
    <p:extLst>
      <p:ext uri="{BB962C8B-B14F-4D97-AF65-F5344CB8AC3E}">
        <p14:creationId xmlns:p14="http://schemas.microsoft.com/office/powerpoint/2010/main" val="1072615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Slide Judul">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Tree>
    <p:extLst>
      <p:ext uri="{BB962C8B-B14F-4D97-AF65-F5344CB8AC3E}">
        <p14:creationId xmlns:p14="http://schemas.microsoft.com/office/powerpoint/2010/main" val="384599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Slide Judul">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Tree>
    <p:extLst>
      <p:ext uri="{BB962C8B-B14F-4D97-AF65-F5344CB8AC3E}">
        <p14:creationId xmlns:p14="http://schemas.microsoft.com/office/powerpoint/2010/main" val="4033556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Slide Judul">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7" name="Tampungan Gambar 2">
            <a:extLst>
              <a:ext uri="{FF2B5EF4-FFF2-40B4-BE49-F238E27FC236}">
                <a16:creationId xmlns:a16="http://schemas.microsoft.com/office/drawing/2014/main" id="{815A5CD3-58CC-4115-B810-0A6D078A4A31}"/>
              </a:ext>
            </a:extLst>
          </p:cNvPr>
          <p:cNvSpPr>
            <a:spLocks noGrp="1"/>
          </p:cNvSpPr>
          <p:nvPr>
            <p:ph type="pic" sz="quarter" idx="12"/>
          </p:nvPr>
        </p:nvSpPr>
        <p:spPr>
          <a:xfrm>
            <a:off x="6172200" y="799071"/>
            <a:ext cx="5296928" cy="2230393"/>
          </a:xfrm>
          <a:pattFill prst="pct5">
            <a:fgClr>
              <a:schemeClr val="accent1"/>
            </a:fgClr>
            <a:bgClr>
              <a:schemeClr val="bg1"/>
            </a:bgClr>
          </a:pattFill>
          <a:ln w="31750">
            <a:solidFill>
              <a:srgbClr val="C4A55E"/>
            </a:solidFill>
          </a:ln>
          <a:effectLst>
            <a:outerShdw blurRad="152400" dist="76200" dir="7920000" algn="ctr" rotWithShape="0">
              <a:srgbClr val="000000">
                <a:alpha val="27000"/>
              </a:srgbClr>
            </a:outerShdw>
          </a:effectLst>
        </p:spPr>
      </p:sp>
      <p:sp>
        <p:nvSpPr>
          <p:cNvPr id="8" name="Tampungan Gambar 5">
            <a:extLst>
              <a:ext uri="{FF2B5EF4-FFF2-40B4-BE49-F238E27FC236}">
                <a16:creationId xmlns:a16="http://schemas.microsoft.com/office/drawing/2014/main" id="{18D81420-BE84-4DEC-B64F-3A3D0C3DB669}"/>
              </a:ext>
            </a:extLst>
          </p:cNvPr>
          <p:cNvSpPr>
            <a:spLocks noGrp="1"/>
          </p:cNvSpPr>
          <p:nvPr>
            <p:ph type="pic" sz="quarter" idx="13"/>
          </p:nvPr>
        </p:nvSpPr>
        <p:spPr>
          <a:xfrm>
            <a:off x="6172200" y="3828535"/>
            <a:ext cx="5296928" cy="2230393"/>
          </a:xfrm>
          <a:pattFill prst="pct5">
            <a:fgClr>
              <a:schemeClr val="accent1"/>
            </a:fgClr>
            <a:bgClr>
              <a:schemeClr val="bg1"/>
            </a:bgClr>
          </a:pattFill>
          <a:ln w="31750">
            <a:solidFill>
              <a:srgbClr val="C4A55E"/>
            </a:solidFill>
          </a:ln>
          <a:effectLst>
            <a:outerShdw blurRad="152400" dist="76200" dir="7920000" algn="ctr" rotWithShape="0">
              <a:srgbClr val="000000">
                <a:alpha val="27000"/>
              </a:srgbClr>
            </a:outerShdw>
          </a:effectLst>
        </p:spPr>
      </p:sp>
    </p:spTree>
    <p:extLst>
      <p:ext uri="{BB962C8B-B14F-4D97-AF65-F5344CB8AC3E}">
        <p14:creationId xmlns:p14="http://schemas.microsoft.com/office/powerpoint/2010/main" val="399028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Slide Judul">
    <p:spTree>
      <p:nvGrpSpPr>
        <p:cNvPr id="1" name=""/>
        <p:cNvGrpSpPr/>
        <p:nvPr/>
      </p:nvGrpSpPr>
      <p:grpSpPr>
        <a:xfrm>
          <a:off x="0" y="0"/>
          <a:ext cx="0" cy="0"/>
          <a:chOff x="0" y="0"/>
          <a:chExt cx="0" cy="0"/>
        </a:xfrm>
      </p:grpSpPr>
      <p:sp>
        <p:nvSpPr>
          <p:cNvPr id="26" name="Persegi Panjang 25">
            <a:extLst>
              <a:ext uri="{FF2B5EF4-FFF2-40B4-BE49-F238E27FC236}">
                <a16:creationId xmlns:a16="http://schemas.microsoft.com/office/drawing/2014/main" id="{0D619842-A33C-43E6-B31E-EAAE199FBEC7}"/>
              </a:ext>
            </a:extLst>
          </p:cNvPr>
          <p:cNvSpPr/>
          <p:nvPr userDrawn="1"/>
        </p:nvSpPr>
        <p:spPr>
          <a:xfrm>
            <a:off x="-1" y="0"/>
            <a:ext cx="12191999" cy="3429000"/>
          </a:xfrm>
          <a:prstGeom prst="rect">
            <a:avLst/>
          </a:prstGeom>
          <a:solidFill>
            <a:srgbClr val="C4A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ampungan Gambar 7">
            <a:extLst>
              <a:ext uri="{FF2B5EF4-FFF2-40B4-BE49-F238E27FC236}">
                <a16:creationId xmlns:a16="http://schemas.microsoft.com/office/drawing/2014/main" id="{95280E8F-0A60-4DDE-9D3F-D2DCF3ED1128}"/>
              </a:ext>
            </a:extLst>
          </p:cNvPr>
          <p:cNvSpPr>
            <a:spLocks noGrp="1"/>
          </p:cNvSpPr>
          <p:nvPr>
            <p:ph type="pic" sz="quarter" idx="10"/>
          </p:nvPr>
        </p:nvSpPr>
        <p:spPr>
          <a:xfrm>
            <a:off x="709609" y="709610"/>
            <a:ext cx="10772782" cy="2719389"/>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grpSp>
        <p:nvGrpSpPr>
          <p:cNvPr id="5" name="Grup 4">
            <a:extLst>
              <a:ext uri="{FF2B5EF4-FFF2-40B4-BE49-F238E27FC236}">
                <a16:creationId xmlns:a16="http://schemas.microsoft.com/office/drawing/2014/main" id="{62F391CA-9A1B-4367-9E44-859869F17A96}"/>
              </a:ext>
            </a:extLst>
          </p:cNvPr>
          <p:cNvGrpSpPr/>
          <p:nvPr userDrawn="1"/>
        </p:nvGrpSpPr>
        <p:grpSpPr>
          <a:xfrm>
            <a:off x="709609" y="4777972"/>
            <a:ext cx="1200150" cy="1320800"/>
            <a:chOff x="2806700" y="1244600"/>
            <a:chExt cx="1200150" cy="1320800"/>
          </a:xfrm>
          <a:solidFill>
            <a:srgbClr val="C4A55E"/>
          </a:solidFill>
        </p:grpSpPr>
        <p:sp>
          <p:nvSpPr>
            <p:cNvPr id="6" name="Oval 5">
              <a:extLst>
                <a:ext uri="{FF2B5EF4-FFF2-40B4-BE49-F238E27FC236}">
                  <a16:creationId xmlns:a16="http://schemas.microsoft.com/office/drawing/2014/main" id="{9D0EB152-9CB4-41C0-810C-8D7049AFE59E}"/>
                </a:ext>
              </a:extLst>
            </p:cNvPr>
            <p:cNvSpPr/>
            <p:nvPr userDrawn="1"/>
          </p:nvSpPr>
          <p:spPr>
            <a:xfrm>
              <a:off x="2806700" y="12446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5B45730E-8CCA-48C6-AC4E-461A9413C742}"/>
                </a:ext>
              </a:extLst>
            </p:cNvPr>
            <p:cNvSpPr/>
            <p:nvPr userDrawn="1"/>
          </p:nvSpPr>
          <p:spPr>
            <a:xfrm>
              <a:off x="3155950" y="12446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C6AAA889-23A7-46E7-B71A-D4B8D0AE92A3}"/>
                </a:ext>
              </a:extLst>
            </p:cNvPr>
            <p:cNvSpPr/>
            <p:nvPr userDrawn="1"/>
          </p:nvSpPr>
          <p:spPr>
            <a:xfrm>
              <a:off x="3505200" y="12446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Oval 8">
              <a:extLst>
                <a:ext uri="{FF2B5EF4-FFF2-40B4-BE49-F238E27FC236}">
                  <a16:creationId xmlns:a16="http://schemas.microsoft.com/office/drawing/2014/main" id="{C5639F71-1E1C-41C8-9D01-05E29F049536}"/>
                </a:ext>
              </a:extLst>
            </p:cNvPr>
            <p:cNvSpPr/>
            <p:nvPr userDrawn="1"/>
          </p:nvSpPr>
          <p:spPr>
            <a:xfrm>
              <a:off x="3854450" y="12446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Oval 9">
              <a:extLst>
                <a:ext uri="{FF2B5EF4-FFF2-40B4-BE49-F238E27FC236}">
                  <a16:creationId xmlns:a16="http://schemas.microsoft.com/office/drawing/2014/main" id="{B2A38700-8233-4A37-8EF4-61806E1C55B9}"/>
                </a:ext>
              </a:extLst>
            </p:cNvPr>
            <p:cNvSpPr/>
            <p:nvPr userDrawn="1"/>
          </p:nvSpPr>
          <p:spPr>
            <a:xfrm>
              <a:off x="2806700" y="15367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14014DE0-1C6D-4BA0-BB91-0E5A601F1265}"/>
                </a:ext>
              </a:extLst>
            </p:cNvPr>
            <p:cNvSpPr/>
            <p:nvPr userDrawn="1"/>
          </p:nvSpPr>
          <p:spPr>
            <a:xfrm>
              <a:off x="3155950" y="15367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Oval 11">
              <a:extLst>
                <a:ext uri="{FF2B5EF4-FFF2-40B4-BE49-F238E27FC236}">
                  <a16:creationId xmlns:a16="http://schemas.microsoft.com/office/drawing/2014/main" id="{F8B8408C-930C-4A40-B788-923D2237599F}"/>
                </a:ext>
              </a:extLst>
            </p:cNvPr>
            <p:cNvSpPr/>
            <p:nvPr userDrawn="1"/>
          </p:nvSpPr>
          <p:spPr>
            <a:xfrm>
              <a:off x="3505200" y="15367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2250C30A-516C-4877-B623-A9445C1A5CAC}"/>
                </a:ext>
              </a:extLst>
            </p:cNvPr>
            <p:cNvSpPr/>
            <p:nvPr userDrawn="1"/>
          </p:nvSpPr>
          <p:spPr>
            <a:xfrm>
              <a:off x="3854450" y="15367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Oval 13">
              <a:extLst>
                <a:ext uri="{FF2B5EF4-FFF2-40B4-BE49-F238E27FC236}">
                  <a16:creationId xmlns:a16="http://schemas.microsoft.com/office/drawing/2014/main" id="{6468ECD5-53C4-40B9-AD1A-E48C7355A329}"/>
                </a:ext>
              </a:extLst>
            </p:cNvPr>
            <p:cNvSpPr/>
            <p:nvPr userDrawn="1"/>
          </p:nvSpPr>
          <p:spPr>
            <a:xfrm>
              <a:off x="2806700" y="18288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E231DC6D-B779-49A9-A958-2E3F16DAAE31}"/>
                </a:ext>
              </a:extLst>
            </p:cNvPr>
            <p:cNvSpPr/>
            <p:nvPr userDrawn="1"/>
          </p:nvSpPr>
          <p:spPr>
            <a:xfrm>
              <a:off x="3155950" y="18288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7D9E10AB-4995-40B5-8C32-461AAC8DF2C2}"/>
                </a:ext>
              </a:extLst>
            </p:cNvPr>
            <p:cNvSpPr/>
            <p:nvPr userDrawn="1"/>
          </p:nvSpPr>
          <p:spPr>
            <a:xfrm>
              <a:off x="3505200" y="18288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848DD467-8D45-4C13-8ADD-57D9F6FBE541}"/>
                </a:ext>
              </a:extLst>
            </p:cNvPr>
            <p:cNvSpPr/>
            <p:nvPr userDrawn="1"/>
          </p:nvSpPr>
          <p:spPr>
            <a:xfrm>
              <a:off x="3854450" y="18288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3A578D59-D863-4039-8AA9-9B82C20EA70B}"/>
                </a:ext>
              </a:extLst>
            </p:cNvPr>
            <p:cNvSpPr/>
            <p:nvPr userDrawn="1"/>
          </p:nvSpPr>
          <p:spPr>
            <a:xfrm>
              <a:off x="2806700" y="21209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CC532FB8-6FC5-4681-B17E-ACDEC0633757}"/>
                </a:ext>
              </a:extLst>
            </p:cNvPr>
            <p:cNvSpPr/>
            <p:nvPr userDrawn="1"/>
          </p:nvSpPr>
          <p:spPr>
            <a:xfrm>
              <a:off x="3155950" y="21209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Oval 19">
              <a:extLst>
                <a:ext uri="{FF2B5EF4-FFF2-40B4-BE49-F238E27FC236}">
                  <a16:creationId xmlns:a16="http://schemas.microsoft.com/office/drawing/2014/main" id="{1F535081-18E2-490E-875C-2E3AA6049AB0}"/>
                </a:ext>
              </a:extLst>
            </p:cNvPr>
            <p:cNvSpPr/>
            <p:nvPr userDrawn="1"/>
          </p:nvSpPr>
          <p:spPr>
            <a:xfrm>
              <a:off x="3505200" y="21209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Oval 20">
              <a:extLst>
                <a:ext uri="{FF2B5EF4-FFF2-40B4-BE49-F238E27FC236}">
                  <a16:creationId xmlns:a16="http://schemas.microsoft.com/office/drawing/2014/main" id="{780B4C30-D600-4B0D-9450-8F4F3F6D6DAD}"/>
                </a:ext>
              </a:extLst>
            </p:cNvPr>
            <p:cNvSpPr/>
            <p:nvPr userDrawn="1"/>
          </p:nvSpPr>
          <p:spPr>
            <a:xfrm>
              <a:off x="3854450" y="21209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Oval 21">
              <a:extLst>
                <a:ext uri="{FF2B5EF4-FFF2-40B4-BE49-F238E27FC236}">
                  <a16:creationId xmlns:a16="http://schemas.microsoft.com/office/drawing/2014/main" id="{A0EC6E76-AE65-4C71-BE59-5D207E687879}"/>
                </a:ext>
              </a:extLst>
            </p:cNvPr>
            <p:cNvSpPr/>
            <p:nvPr userDrawn="1"/>
          </p:nvSpPr>
          <p:spPr>
            <a:xfrm>
              <a:off x="2806700" y="24130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Oval 22">
              <a:extLst>
                <a:ext uri="{FF2B5EF4-FFF2-40B4-BE49-F238E27FC236}">
                  <a16:creationId xmlns:a16="http://schemas.microsoft.com/office/drawing/2014/main" id="{10981850-6E84-4997-9B39-77C1DA31F8BD}"/>
                </a:ext>
              </a:extLst>
            </p:cNvPr>
            <p:cNvSpPr/>
            <p:nvPr userDrawn="1"/>
          </p:nvSpPr>
          <p:spPr>
            <a:xfrm>
              <a:off x="3155950" y="24130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Oval 23">
              <a:extLst>
                <a:ext uri="{FF2B5EF4-FFF2-40B4-BE49-F238E27FC236}">
                  <a16:creationId xmlns:a16="http://schemas.microsoft.com/office/drawing/2014/main" id="{20D29A5B-1AC5-44F5-BC1C-150312AB057E}"/>
                </a:ext>
              </a:extLst>
            </p:cNvPr>
            <p:cNvSpPr/>
            <p:nvPr userDrawn="1"/>
          </p:nvSpPr>
          <p:spPr>
            <a:xfrm>
              <a:off x="3505200" y="24130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Oval 24">
              <a:extLst>
                <a:ext uri="{FF2B5EF4-FFF2-40B4-BE49-F238E27FC236}">
                  <a16:creationId xmlns:a16="http://schemas.microsoft.com/office/drawing/2014/main" id="{D6A1CCAF-6E01-4836-BC0A-104C7BF969B9}"/>
                </a:ext>
              </a:extLst>
            </p:cNvPr>
            <p:cNvSpPr/>
            <p:nvPr userDrawn="1"/>
          </p:nvSpPr>
          <p:spPr>
            <a:xfrm>
              <a:off x="3854450" y="24130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Tree>
    <p:extLst>
      <p:ext uri="{BB962C8B-B14F-4D97-AF65-F5344CB8AC3E}">
        <p14:creationId xmlns:p14="http://schemas.microsoft.com/office/powerpoint/2010/main" val="860196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Slide Judul">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013FC73F-5216-418A-BC15-064D7EB4A26F}"/>
              </a:ext>
            </a:extLst>
          </p:cNvPr>
          <p:cNvSpPr>
            <a:spLocks noGrp="1"/>
          </p:cNvSpPr>
          <p:nvPr>
            <p:ph type="pic" sz="quarter" idx="11"/>
          </p:nvPr>
        </p:nvSpPr>
        <p:spPr>
          <a:xfrm>
            <a:off x="0" y="0"/>
            <a:ext cx="3048000" cy="3429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
        <p:nvSpPr>
          <p:cNvPr id="4" name="Tampungan Gambar 7">
            <a:extLst>
              <a:ext uri="{FF2B5EF4-FFF2-40B4-BE49-F238E27FC236}">
                <a16:creationId xmlns:a16="http://schemas.microsoft.com/office/drawing/2014/main" id="{B2757B51-E427-45E3-A864-03275A0D7FE8}"/>
              </a:ext>
            </a:extLst>
          </p:cNvPr>
          <p:cNvSpPr>
            <a:spLocks noGrp="1"/>
          </p:cNvSpPr>
          <p:nvPr>
            <p:ph type="pic" sz="quarter" idx="12"/>
          </p:nvPr>
        </p:nvSpPr>
        <p:spPr>
          <a:xfrm>
            <a:off x="3048000" y="3429000"/>
            <a:ext cx="3048000" cy="3429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
        <p:nvSpPr>
          <p:cNvPr id="5" name="Tampungan Gambar 7">
            <a:extLst>
              <a:ext uri="{FF2B5EF4-FFF2-40B4-BE49-F238E27FC236}">
                <a16:creationId xmlns:a16="http://schemas.microsoft.com/office/drawing/2014/main" id="{E234F355-51CF-4949-842F-8A72CADCD3C6}"/>
              </a:ext>
            </a:extLst>
          </p:cNvPr>
          <p:cNvSpPr>
            <a:spLocks noGrp="1"/>
          </p:cNvSpPr>
          <p:nvPr>
            <p:ph type="pic" sz="quarter" idx="13"/>
          </p:nvPr>
        </p:nvSpPr>
        <p:spPr>
          <a:xfrm>
            <a:off x="6096000" y="0"/>
            <a:ext cx="3048000" cy="3429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
        <p:nvSpPr>
          <p:cNvPr id="6" name="Tampungan Gambar 7">
            <a:extLst>
              <a:ext uri="{FF2B5EF4-FFF2-40B4-BE49-F238E27FC236}">
                <a16:creationId xmlns:a16="http://schemas.microsoft.com/office/drawing/2014/main" id="{FBA873CE-4709-4599-B9D6-FD01921953E5}"/>
              </a:ext>
            </a:extLst>
          </p:cNvPr>
          <p:cNvSpPr>
            <a:spLocks noGrp="1"/>
          </p:cNvSpPr>
          <p:nvPr>
            <p:ph type="pic" sz="quarter" idx="14"/>
          </p:nvPr>
        </p:nvSpPr>
        <p:spPr>
          <a:xfrm>
            <a:off x="9144000" y="3429000"/>
            <a:ext cx="3048000" cy="3429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91721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Slide Judul">
    <p:spTree>
      <p:nvGrpSpPr>
        <p:cNvPr id="1" name=""/>
        <p:cNvGrpSpPr/>
        <p:nvPr/>
      </p:nvGrpSpPr>
      <p:grpSpPr>
        <a:xfrm>
          <a:off x="0" y="0"/>
          <a:ext cx="0" cy="0"/>
          <a:chOff x="0" y="0"/>
          <a:chExt cx="0" cy="0"/>
        </a:xfrm>
      </p:grpSpPr>
      <p:sp>
        <p:nvSpPr>
          <p:cNvPr id="4" name="Tampungan Gambar 7">
            <a:extLst>
              <a:ext uri="{FF2B5EF4-FFF2-40B4-BE49-F238E27FC236}">
                <a16:creationId xmlns:a16="http://schemas.microsoft.com/office/drawing/2014/main" id="{24970408-B4E0-4B01-9416-EFB40EF16CD3}"/>
              </a:ext>
            </a:extLst>
          </p:cNvPr>
          <p:cNvSpPr>
            <a:spLocks noGrp="1"/>
          </p:cNvSpPr>
          <p:nvPr>
            <p:ph type="pic" sz="quarter" idx="13"/>
          </p:nvPr>
        </p:nvSpPr>
        <p:spPr>
          <a:xfrm>
            <a:off x="8348856" y="-1"/>
            <a:ext cx="3843144" cy="6857999"/>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7639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Slide Judul">
    <p:spTree>
      <p:nvGrpSpPr>
        <p:cNvPr id="1" name=""/>
        <p:cNvGrpSpPr/>
        <p:nvPr/>
      </p:nvGrpSpPr>
      <p:grpSpPr>
        <a:xfrm>
          <a:off x="0" y="0"/>
          <a:ext cx="0" cy="0"/>
          <a:chOff x="0" y="0"/>
          <a:chExt cx="0" cy="0"/>
        </a:xfrm>
      </p:grpSpPr>
      <p:sp>
        <p:nvSpPr>
          <p:cNvPr id="10" name="Tampungan Gambar 7">
            <a:extLst>
              <a:ext uri="{FF2B5EF4-FFF2-40B4-BE49-F238E27FC236}">
                <a16:creationId xmlns:a16="http://schemas.microsoft.com/office/drawing/2014/main" id="{F6460A3B-4B90-4917-B19E-08F3D2ABD237}"/>
              </a:ext>
            </a:extLst>
          </p:cNvPr>
          <p:cNvSpPr>
            <a:spLocks noGrp="1"/>
          </p:cNvSpPr>
          <p:nvPr>
            <p:ph type="pic" sz="quarter" idx="13"/>
          </p:nvPr>
        </p:nvSpPr>
        <p:spPr>
          <a:xfrm>
            <a:off x="1163844" y="1163845"/>
            <a:ext cx="3276023" cy="4530307"/>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06424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lide Judul">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14754447-E225-4F76-848C-E9C80FCE1FE5}"/>
              </a:ext>
            </a:extLst>
          </p:cNvPr>
          <p:cNvSpPr>
            <a:spLocks noGrp="1"/>
          </p:cNvSpPr>
          <p:nvPr>
            <p:ph type="pic" sz="quarter" idx="10"/>
          </p:nvPr>
        </p:nvSpPr>
        <p:spPr>
          <a:xfrm>
            <a:off x="0" y="0"/>
            <a:ext cx="12192000" cy="6858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87261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Slide Judul">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A5772CE7-F9D7-48BC-A9DF-8E183EEDA61C}"/>
              </a:ext>
            </a:extLst>
          </p:cNvPr>
          <p:cNvSpPr>
            <a:spLocks noGrp="1"/>
          </p:cNvSpPr>
          <p:nvPr>
            <p:ph type="pic" sz="quarter" idx="13"/>
          </p:nvPr>
        </p:nvSpPr>
        <p:spPr>
          <a:xfrm>
            <a:off x="1509506" y="2212785"/>
            <a:ext cx="2584700" cy="3574296"/>
          </a:xfrm>
          <a:pattFill prst="pct20">
            <a:fgClr>
              <a:schemeClr val="accent1">
                <a:lumMod val="50000"/>
              </a:schemeClr>
            </a:fgClr>
            <a:bgClr>
              <a:schemeClr val="bg1"/>
            </a:bgClr>
          </a:pattFill>
          <a:effectLst>
            <a:outerShdw blurRad="50800" dist="50800" dir="2220000" algn="ctr" rotWithShape="0">
              <a:srgbClr val="000000">
                <a:alpha val="19000"/>
              </a:srgbClr>
            </a:outerShdw>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3" name="Tampungan Gambar 7">
            <a:extLst>
              <a:ext uri="{FF2B5EF4-FFF2-40B4-BE49-F238E27FC236}">
                <a16:creationId xmlns:a16="http://schemas.microsoft.com/office/drawing/2014/main" id="{AB038815-0647-4AC7-BCDE-419662102114}"/>
              </a:ext>
            </a:extLst>
          </p:cNvPr>
          <p:cNvSpPr>
            <a:spLocks noGrp="1"/>
          </p:cNvSpPr>
          <p:nvPr>
            <p:ph type="pic" sz="quarter" idx="14"/>
          </p:nvPr>
        </p:nvSpPr>
        <p:spPr>
          <a:xfrm>
            <a:off x="4803650" y="2212785"/>
            <a:ext cx="2584700" cy="3574296"/>
          </a:xfrm>
          <a:pattFill prst="pct20">
            <a:fgClr>
              <a:schemeClr val="accent1">
                <a:lumMod val="50000"/>
              </a:schemeClr>
            </a:fgClr>
            <a:bgClr>
              <a:schemeClr val="bg1"/>
            </a:bgClr>
          </a:pattFill>
          <a:effectLst>
            <a:outerShdw blurRad="50800" dist="50800" dir="2220000" algn="ctr" rotWithShape="0">
              <a:srgbClr val="000000">
                <a:alpha val="19000"/>
              </a:srgbClr>
            </a:outerShdw>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4" name="Tampungan Gambar 7">
            <a:extLst>
              <a:ext uri="{FF2B5EF4-FFF2-40B4-BE49-F238E27FC236}">
                <a16:creationId xmlns:a16="http://schemas.microsoft.com/office/drawing/2014/main" id="{019F5376-D2D2-4BC8-BDD1-03AED1B5FBB3}"/>
              </a:ext>
            </a:extLst>
          </p:cNvPr>
          <p:cNvSpPr>
            <a:spLocks noGrp="1"/>
          </p:cNvSpPr>
          <p:nvPr>
            <p:ph type="pic" sz="quarter" idx="15"/>
          </p:nvPr>
        </p:nvSpPr>
        <p:spPr>
          <a:xfrm>
            <a:off x="8097794" y="2212785"/>
            <a:ext cx="2584700" cy="3574296"/>
          </a:xfrm>
          <a:pattFill prst="pct20">
            <a:fgClr>
              <a:schemeClr val="accent1">
                <a:lumMod val="50000"/>
              </a:schemeClr>
            </a:fgClr>
            <a:bgClr>
              <a:schemeClr val="bg1"/>
            </a:bgClr>
          </a:pattFill>
          <a:effectLst>
            <a:outerShdw blurRad="50800" dist="50800" dir="2220000" algn="ctr" rotWithShape="0">
              <a:srgbClr val="000000">
                <a:alpha val="19000"/>
              </a:srgbClr>
            </a:outerShdw>
          </a:effectLst>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342436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Slide Judul">
    <p:spTree>
      <p:nvGrpSpPr>
        <p:cNvPr id="1" name=""/>
        <p:cNvGrpSpPr/>
        <p:nvPr/>
      </p:nvGrpSpPr>
      <p:grpSpPr>
        <a:xfrm>
          <a:off x="0" y="0"/>
          <a:ext cx="0" cy="0"/>
          <a:chOff x="0" y="0"/>
          <a:chExt cx="0" cy="0"/>
        </a:xfrm>
      </p:grpSpPr>
      <p:sp>
        <p:nvSpPr>
          <p:cNvPr id="6" name="Persegi Panjang 5">
            <a:extLst>
              <a:ext uri="{FF2B5EF4-FFF2-40B4-BE49-F238E27FC236}">
                <a16:creationId xmlns:a16="http://schemas.microsoft.com/office/drawing/2014/main" id="{95EB20C6-2233-4D0F-899F-0B1BFCCC9780}"/>
              </a:ext>
            </a:extLst>
          </p:cNvPr>
          <p:cNvSpPr/>
          <p:nvPr userDrawn="1"/>
        </p:nvSpPr>
        <p:spPr>
          <a:xfrm rot="5400000">
            <a:off x="7258050" y="1924050"/>
            <a:ext cx="6858002" cy="300990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ampungan Gambar 7">
            <a:extLst>
              <a:ext uri="{FF2B5EF4-FFF2-40B4-BE49-F238E27FC236}">
                <a16:creationId xmlns:a16="http://schemas.microsoft.com/office/drawing/2014/main" id="{F3E4CAA3-1941-48AC-A4D4-78888C8AF15F}"/>
              </a:ext>
            </a:extLst>
          </p:cNvPr>
          <p:cNvSpPr>
            <a:spLocks noGrp="1"/>
          </p:cNvSpPr>
          <p:nvPr>
            <p:ph type="pic" sz="quarter" idx="13"/>
          </p:nvPr>
        </p:nvSpPr>
        <p:spPr>
          <a:xfrm>
            <a:off x="7800975" y="1000125"/>
            <a:ext cx="3390901" cy="4857750"/>
          </a:xfrm>
          <a:pattFill prst="pct20">
            <a:fgClr>
              <a:schemeClr val="accent1">
                <a:lumMod val="50000"/>
              </a:schemeClr>
            </a:fgClr>
            <a:bgClr>
              <a:schemeClr val="bg1"/>
            </a:bgClr>
          </a:pattFill>
          <a:effectLst>
            <a:outerShdw blurRad="50800" dist="50800" dir="2220000" algn="ctr" rotWithShape="0">
              <a:srgbClr val="000000">
                <a:alpha val="19000"/>
              </a:srgbClr>
            </a:outerShdw>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8" name="Tampungan Gambar 7">
            <a:extLst>
              <a:ext uri="{FF2B5EF4-FFF2-40B4-BE49-F238E27FC236}">
                <a16:creationId xmlns:a16="http://schemas.microsoft.com/office/drawing/2014/main" id="{BAD97953-927A-4ED4-BDCD-FBEAB7651FA9}"/>
              </a:ext>
            </a:extLst>
          </p:cNvPr>
          <p:cNvSpPr>
            <a:spLocks noGrp="1"/>
          </p:cNvSpPr>
          <p:nvPr>
            <p:ph type="pic" sz="quarter" idx="14"/>
          </p:nvPr>
        </p:nvSpPr>
        <p:spPr>
          <a:xfrm>
            <a:off x="4391026" y="1000125"/>
            <a:ext cx="3019426" cy="2233611"/>
          </a:xfrm>
          <a:pattFill prst="pct20">
            <a:fgClr>
              <a:schemeClr val="accent1">
                <a:lumMod val="50000"/>
              </a:schemeClr>
            </a:fgClr>
            <a:bgClr>
              <a:schemeClr val="bg1"/>
            </a:bgClr>
          </a:pattFill>
          <a:effectLst>
            <a:outerShdw blurRad="50800" dist="50800" dir="2220000" algn="ctr" rotWithShape="0">
              <a:srgbClr val="000000">
                <a:alpha val="19000"/>
              </a:srgbClr>
            </a:outerShdw>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10" name="Tampungan Gambar 7">
            <a:extLst>
              <a:ext uri="{FF2B5EF4-FFF2-40B4-BE49-F238E27FC236}">
                <a16:creationId xmlns:a16="http://schemas.microsoft.com/office/drawing/2014/main" id="{4F17A380-E75D-40B8-BFB6-BB599C2E11F0}"/>
              </a:ext>
            </a:extLst>
          </p:cNvPr>
          <p:cNvSpPr>
            <a:spLocks noGrp="1"/>
          </p:cNvSpPr>
          <p:nvPr>
            <p:ph type="pic" sz="quarter" idx="15"/>
          </p:nvPr>
        </p:nvSpPr>
        <p:spPr>
          <a:xfrm>
            <a:off x="4391026" y="3624263"/>
            <a:ext cx="3019426" cy="2233612"/>
          </a:xfrm>
          <a:pattFill prst="pct20">
            <a:fgClr>
              <a:schemeClr val="accent1">
                <a:lumMod val="50000"/>
              </a:schemeClr>
            </a:fgClr>
            <a:bgClr>
              <a:schemeClr val="bg1"/>
            </a:bgClr>
          </a:pattFill>
          <a:effectLst>
            <a:outerShdw blurRad="50800" dist="50800" dir="2220000" algn="ctr" rotWithShape="0">
              <a:srgbClr val="000000">
                <a:alpha val="19000"/>
              </a:srgbClr>
            </a:outerShdw>
          </a:effectLst>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903679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Slide Judul">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5" name="Persegi Panjang 15">
            <a:extLst>
              <a:ext uri="{FF2B5EF4-FFF2-40B4-BE49-F238E27FC236}">
                <a16:creationId xmlns:a16="http://schemas.microsoft.com/office/drawing/2014/main" id="{BCF0C458-E8E3-4773-AEC1-3FBFB4F7ACAE}"/>
              </a:ext>
            </a:extLst>
          </p:cNvPr>
          <p:cNvSpPr/>
          <p:nvPr userDrawn="1"/>
        </p:nvSpPr>
        <p:spPr>
          <a:xfrm>
            <a:off x="6981372" y="-396377"/>
            <a:ext cx="5218868" cy="7254376"/>
          </a:xfrm>
          <a:custGeom>
            <a:avLst/>
            <a:gdLst>
              <a:gd name="connsiteX0" fmla="*/ 0 w 4528456"/>
              <a:gd name="connsiteY0" fmla="*/ 0 h 6858000"/>
              <a:gd name="connsiteX1" fmla="*/ 4528456 w 4528456"/>
              <a:gd name="connsiteY1" fmla="*/ 0 h 6858000"/>
              <a:gd name="connsiteX2" fmla="*/ 4528456 w 4528456"/>
              <a:gd name="connsiteY2" fmla="*/ 6858000 h 6858000"/>
              <a:gd name="connsiteX3" fmla="*/ 0 w 4528456"/>
              <a:gd name="connsiteY3" fmla="*/ 6858000 h 6858000"/>
              <a:gd name="connsiteX4" fmla="*/ 0 w 4528456"/>
              <a:gd name="connsiteY4" fmla="*/ 0 h 6858000"/>
              <a:gd name="connsiteX0" fmla="*/ 2670628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2670628 w 4528456"/>
              <a:gd name="connsiteY4" fmla="*/ 0 h 6887029"/>
              <a:gd name="connsiteX0" fmla="*/ 2670628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2670628 w 4528456"/>
              <a:gd name="connsiteY4" fmla="*/ 0 h 6887029"/>
              <a:gd name="connsiteX0" fmla="*/ 3367314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3367314 w 4528456"/>
              <a:gd name="connsiteY4" fmla="*/ 0 h 6887029"/>
              <a:gd name="connsiteX0" fmla="*/ 3367314 w 4528456"/>
              <a:gd name="connsiteY0" fmla="*/ 0 h 6887029"/>
              <a:gd name="connsiteX1" fmla="*/ 4528456 w 4528456"/>
              <a:gd name="connsiteY1" fmla="*/ 29029 h 6887029"/>
              <a:gd name="connsiteX2" fmla="*/ 4528456 w 4528456"/>
              <a:gd name="connsiteY2" fmla="*/ 6887029 h 6887029"/>
              <a:gd name="connsiteX3" fmla="*/ 0 w 4528456"/>
              <a:gd name="connsiteY3" fmla="*/ 6887029 h 6887029"/>
              <a:gd name="connsiteX4" fmla="*/ 3367314 w 4528456"/>
              <a:gd name="connsiteY4" fmla="*/ 0 h 6887029"/>
              <a:gd name="connsiteX0" fmla="*/ 4049485 w 5210627"/>
              <a:gd name="connsiteY0" fmla="*/ 0 h 6887029"/>
              <a:gd name="connsiteX1" fmla="*/ 5210627 w 5210627"/>
              <a:gd name="connsiteY1" fmla="*/ 29029 h 6887029"/>
              <a:gd name="connsiteX2" fmla="*/ 5210627 w 5210627"/>
              <a:gd name="connsiteY2" fmla="*/ 6887029 h 6887029"/>
              <a:gd name="connsiteX3" fmla="*/ 0 w 5210627"/>
              <a:gd name="connsiteY3" fmla="*/ 6872514 h 6887029"/>
              <a:gd name="connsiteX4" fmla="*/ 4049485 w 5210627"/>
              <a:gd name="connsiteY4" fmla="*/ 0 h 6887029"/>
              <a:gd name="connsiteX0" fmla="*/ 4049485 w 5210627"/>
              <a:gd name="connsiteY0" fmla="*/ 0 h 6887029"/>
              <a:gd name="connsiteX1" fmla="*/ 5210627 w 5210627"/>
              <a:gd name="connsiteY1" fmla="*/ 29029 h 6887029"/>
              <a:gd name="connsiteX2" fmla="*/ 5210627 w 5210627"/>
              <a:gd name="connsiteY2" fmla="*/ 6887029 h 6887029"/>
              <a:gd name="connsiteX3" fmla="*/ 0 w 5210627"/>
              <a:gd name="connsiteY3" fmla="*/ 6872514 h 6887029"/>
              <a:gd name="connsiteX4" fmla="*/ 4049485 w 5210627"/>
              <a:gd name="connsiteY4" fmla="*/ 0 h 6887029"/>
              <a:gd name="connsiteX0" fmla="*/ 4049485 w 5210627"/>
              <a:gd name="connsiteY0" fmla="*/ 229132 h 7116161"/>
              <a:gd name="connsiteX1" fmla="*/ 5210627 w 5210627"/>
              <a:gd name="connsiteY1" fmla="*/ 258161 h 7116161"/>
              <a:gd name="connsiteX2" fmla="*/ 5210627 w 5210627"/>
              <a:gd name="connsiteY2" fmla="*/ 7116161 h 7116161"/>
              <a:gd name="connsiteX3" fmla="*/ 0 w 5210627"/>
              <a:gd name="connsiteY3" fmla="*/ 7101646 h 7116161"/>
              <a:gd name="connsiteX4" fmla="*/ 4049485 w 5210627"/>
              <a:gd name="connsiteY4" fmla="*/ 229132 h 7116161"/>
              <a:gd name="connsiteX0" fmla="*/ 4049485 w 5218868"/>
              <a:gd name="connsiteY0" fmla="*/ 367347 h 7254376"/>
              <a:gd name="connsiteX1" fmla="*/ 5210627 w 5218868"/>
              <a:gd name="connsiteY1" fmla="*/ 396376 h 7254376"/>
              <a:gd name="connsiteX2" fmla="*/ 5210627 w 5218868"/>
              <a:gd name="connsiteY2" fmla="*/ 7254376 h 7254376"/>
              <a:gd name="connsiteX3" fmla="*/ 0 w 5218868"/>
              <a:gd name="connsiteY3" fmla="*/ 7239861 h 7254376"/>
              <a:gd name="connsiteX4" fmla="*/ 4049485 w 5218868"/>
              <a:gd name="connsiteY4" fmla="*/ 367347 h 725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8868" h="7254376">
                <a:moveTo>
                  <a:pt x="4049485" y="367347"/>
                </a:moveTo>
                <a:cubicBezTo>
                  <a:pt x="4813903" y="-160006"/>
                  <a:pt x="5288037" y="-92272"/>
                  <a:pt x="5210627" y="396376"/>
                </a:cubicBezTo>
                <a:lnTo>
                  <a:pt x="5210627" y="7254376"/>
                </a:lnTo>
                <a:lnTo>
                  <a:pt x="0" y="7239861"/>
                </a:lnTo>
                <a:cubicBezTo>
                  <a:pt x="1688494" y="4987728"/>
                  <a:pt x="-309638" y="1850222"/>
                  <a:pt x="4049485" y="367347"/>
                </a:cubicBezTo>
                <a:close/>
              </a:path>
            </a:pathLst>
          </a:custGeom>
          <a:gradFill flip="none" rotWithShape="1">
            <a:gsLst>
              <a:gs pos="0">
                <a:srgbClr val="242350">
                  <a:shade val="30000"/>
                  <a:satMod val="115000"/>
                </a:srgbClr>
              </a:gs>
              <a:gs pos="100000">
                <a:srgbClr val="2B296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353540" y="909936"/>
            <a:ext cx="7777126" cy="5038127"/>
          </a:xfrm>
          <a:prstGeom prst="rect">
            <a:avLst/>
          </a:prstGeom>
        </p:spPr>
      </p:pic>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6291" y="174171"/>
            <a:ext cx="4601027" cy="4601027"/>
          </a:xfrm>
          <a:prstGeom prst="rect">
            <a:avLst/>
          </a:prstGeom>
          <a:effectLst>
            <a:outerShdw blurRad="101600" dist="76200" dir="7800000" algn="ctr" rotWithShape="0">
              <a:srgbClr val="000000">
                <a:alpha val="27000"/>
              </a:srgbClr>
            </a:outerShdw>
          </a:effectLst>
        </p:spPr>
      </p:pic>
      <p:sp>
        <p:nvSpPr>
          <p:cNvPr id="7" name="Picture Placeholder 6"/>
          <p:cNvSpPr>
            <a:spLocks noGrp="1"/>
          </p:cNvSpPr>
          <p:nvPr>
            <p:ph type="pic" sz="quarter" idx="10"/>
          </p:nvPr>
        </p:nvSpPr>
        <p:spPr>
          <a:xfrm>
            <a:off x="6481163" y="3772376"/>
            <a:ext cx="2725964" cy="2725965"/>
          </a:xfrm>
          <a:prstGeom prst="ellipse">
            <a:avLst/>
          </a:prstGeom>
          <a:pattFill prst="pct5">
            <a:fgClr>
              <a:schemeClr val="accent1"/>
            </a:fgClr>
            <a:bgClr>
              <a:schemeClr val="bg1"/>
            </a:bgClr>
          </a:pattFill>
          <a:ln w="31750">
            <a:solidFill>
              <a:srgbClr val="C4A55E"/>
            </a:solidFill>
          </a:ln>
          <a:effectLst>
            <a:outerShdw blurRad="152400" dist="76200" dir="8040000" algn="ctr" rotWithShape="0">
              <a:srgbClr val="000000">
                <a:alpha val="25000"/>
              </a:srgbClr>
            </a:outerShdw>
          </a:effectLst>
        </p:spPr>
        <p:txBody>
          <a:bodyPr/>
          <a:lstStyle/>
          <a:p>
            <a:endParaRPr lang="en-GB"/>
          </a:p>
        </p:txBody>
      </p:sp>
      <p:grpSp>
        <p:nvGrpSpPr>
          <p:cNvPr id="13" name="Group 12"/>
          <p:cNvGrpSpPr/>
          <p:nvPr userDrawn="1"/>
        </p:nvGrpSpPr>
        <p:grpSpPr>
          <a:xfrm>
            <a:off x="388778" y="1370557"/>
            <a:ext cx="6844228" cy="564766"/>
            <a:chOff x="388778" y="1370557"/>
            <a:chExt cx="6844228" cy="564766"/>
          </a:xfrm>
        </p:grpSpPr>
        <p:pic>
          <p:nvPicPr>
            <p:cNvPr id="14" name="Picture 1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629273" y="1370557"/>
              <a:ext cx="1603733" cy="564766"/>
            </a:xfrm>
            <a:prstGeom prst="rect">
              <a:avLst/>
            </a:prstGeom>
          </p:spPr>
        </p:pic>
        <p:pic>
          <p:nvPicPr>
            <p:cNvPr id="15" name="Picture 1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88778" y="1381342"/>
              <a:ext cx="2411572" cy="525798"/>
            </a:xfrm>
            <a:prstGeom prst="rect">
              <a:avLst/>
            </a:prstGeom>
          </p:spPr>
        </p:pic>
        <p:pic>
          <p:nvPicPr>
            <p:cNvPr id="16" name="Picture 1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3600191" y="1384274"/>
              <a:ext cx="1500447" cy="542661"/>
            </a:xfrm>
            <a:prstGeom prst="rect">
              <a:avLst/>
            </a:prstGeom>
          </p:spPr>
        </p:pic>
      </p:grpSp>
      <p:pic>
        <p:nvPicPr>
          <p:cNvPr id="18" name="Picture 17"/>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207127" y="5687464"/>
            <a:ext cx="1746623" cy="863377"/>
          </a:xfrm>
          <a:prstGeom prst="rect">
            <a:avLst/>
          </a:prstGeom>
        </p:spPr>
      </p:pic>
    </p:spTree>
    <p:extLst>
      <p:ext uri="{BB962C8B-B14F-4D97-AF65-F5344CB8AC3E}">
        <p14:creationId xmlns:p14="http://schemas.microsoft.com/office/powerpoint/2010/main" val="3372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Slide Judul">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C115CAC2-F875-445B-B814-B75F40BEB875}"/>
              </a:ext>
            </a:extLst>
          </p:cNvPr>
          <p:cNvSpPr>
            <a:spLocks noGrp="1"/>
          </p:cNvSpPr>
          <p:nvPr>
            <p:ph type="pic" sz="quarter" idx="13"/>
          </p:nvPr>
        </p:nvSpPr>
        <p:spPr>
          <a:xfrm>
            <a:off x="0" y="0"/>
            <a:ext cx="3355848" cy="3429000"/>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3" name="Tampungan Gambar 7">
            <a:extLst>
              <a:ext uri="{FF2B5EF4-FFF2-40B4-BE49-F238E27FC236}">
                <a16:creationId xmlns:a16="http://schemas.microsoft.com/office/drawing/2014/main" id="{4BE99920-71CD-416F-97E8-A8CA8521FC0B}"/>
              </a:ext>
            </a:extLst>
          </p:cNvPr>
          <p:cNvSpPr>
            <a:spLocks noGrp="1"/>
          </p:cNvSpPr>
          <p:nvPr>
            <p:ph type="pic" sz="quarter" idx="14"/>
          </p:nvPr>
        </p:nvSpPr>
        <p:spPr>
          <a:xfrm>
            <a:off x="3355848" y="3429000"/>
            <a:ext cx="3355848" cy="3429000"/>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4" name="Tampungan Gambar 7">
            <a:extLst>
              <a:ext uri="{FF2B5EF4-FFF2-40B4-BE49-F238E27FC236}">
                <a16:creationId xmlns:a16="http://schemas.microsoft.com/office/drawing/2014/main" id="{8FFEE028-5960-4702-A887-FE6280545F75}"/>
              </a:ext>
            </a:extLst>
          </p:cNvPr>
          <p:cNvSpPr>
            <a:spLocks noGrp="1"/>
          </p:cNvSpPr>
          <p:nvPr>
            <p:ph type="pic" sz="quarter" idx="15"/>
          </p:nvPr>
        </p:nvSpPr>
        <p:spPr>
          <a:xfrm>
            <a:off x="3355848" y="0"/>
            <a:ext cx="3355848" cy="3429000"/>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5" name="Tampungan Gambar 7">
            <a:extLst>
              <a:ext uri="{FF2B5EF4-FFF2-40B4-BE49-F238E27FC236}">
                <a16:creationId xmlns:a16="http://schemas.microsoft.com/office/drawing/2014/main" id="{0308EE60-63EF-4A67-BDCF-64123BE362E1}"/>
              </a:ext>
            </a:extLst>
          </p:cNvPr>
          <p:cNvSpPr>
            <a:spLocks noGrp="1"/>
          </p:cNvSpPr>
          <p:nvPr>
            <p:ph type="pic" sz="quarter" idx="16"/>
          </p:nvPr>
        </p:nvSpPr>
        <p:spPr>
          <a:xfrm>
            <a:off x="0" y="3429000"/>
            <a:ext cx="3355848" cy="3429000"/>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6" name="Tampungan Gambar 7">
            <a:extLst>
              <a:ext uri="{FF2B5EF4-FFF2-40B4-BE49-F238E27FC236}">
                <a16:creationId xmlns:a16="http://schemas.microsoft.com/office/drawing/2014/main" id="{D1DB614E-A361-4350-8EE3-CCE8E4CD1BB8}"/>
              </a:ext>
            </a:extLst>
          </p:cNvPr>
          <p:cNvSpPr>
            <a:spLocks noGrp="1"/>
          </p:cNvSpPr>
          <p:nvPr>
            <p:ph type="pic" sz="quarter" idx="17"/>
          </p:nvPr>
        </p:nvSpPr>
        <p:spPr>
          <a:xfrm>
            <a:off x="6711696" y="3429000"/>
            <a:ext cx="5480304" cy="3429000"/>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66590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Slide Judul">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9DC14000-F1EB-4647-A4D1-ABE59C928748}"/>
              </a:ext>
            </a:extLst>
          </p:cNvPr>
          <p:cNvSpPr>
            <a:spLocks noGrp="1"/>
          </p:cNvSpPr>
          <p:nvPr>
            <p:ph type="pic" sz="quarter" idx="14"/>
          </p:nvPr>
        </p:nvSpPr>
        <p:spPr>
          <a:xfrm>
            <a:off x="4736756" y="1152525"/>
            <a:ext cx="1861750" cy="2094468"/>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5" name="Tampungan Gambar 7">
            <a:extLst>
              <a:ext uri="{FF2B5EF4-FFF2-40B4-BE49-F238E27FC236}">
                <a16:creationId xmlns:a16="http://schemas.microsoft.com/office/drawing/2014/main" id="{BBAFDB0E-C16C-43B3-8791-604986E933AA}"/>
              </a:ext>
            </a:extLst>
          </p:cNvPr>
          <p:cNvSpPr>
            <a:spLocks noGrp="1"/>
          </p:cNvSpPr>
          <p:nvPr>
            <p:ph type="pic" sz="quarter" idx="15"/>
          </p:nvPr>
        </p:nvSpPr>
        <p:spPr>
          <a:xfrm>
            <a:off x="7026876" y="1152525"/>
            <a:ext cx="1861750" cy="2094468"/>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6" name="Tampungan Gambar 7">
            <a:extLst>
              <a:ext uri="{FF2B5EF4-FFF2-40B4-BE49-F238E27FC236}">
                <a16:creationId xmlns:a16="http://schemas.microsoft.com/office/drawing/2014/main" id="{664012D6-F082-4492-8B52-3F2C56A9E714}"/>
              </a:ext>
            </a:extLst>
          </p:cNvPr>
          <p:cNvSpPr>
            <a:spLocks noGrp="1"/>
          </p:cNvSpPr>
          <p:nvPr>
            <p:ph type="pic" sz="quarter" idx="16"/>
          </p:nvPr>
        </p:nvSpPr>
        <p:spPr>
          <a:xfrm>
            <a:off x="9316996" y="1152525"/>
            <a:ext cx="1861750" cy="2094468"/>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7" name="Tampungan Gambar 7">
            <a:extLst>
              <a:ext uri="{FF2B5EF4-FFF2-40B4-BE49-F238E27FC236}">
                <a16:creationId xmlns:a16="http://schemas.microsoft.com/office/drawing/2014/main" id="{42DE55A9-6186-4829-82C5-53EF002C8905}"/>
              </a:ext>
            </a:extLst>
          </p:cNvPr>
          <p:cNvSpPr>
            <a:spLocks noGrp="1"/>
          </p:cNvSpPr>
          <p:nvPr>
            <p:ph type="pic" sz="quarter" idx="17"/>
          </p:nvPr>
        </p:nvSpPr>
        <p:spPr>
          <a:xfrm>
            <a:off x="4736756" y="3611007"/>
            <a:ext cx="1861750" cy="2094468"/>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8" name="Tampungan Gambar 7">
            <a:extLst>
              <a:ext uri="{FF2B5EF4-FFF2-40B4-BE49-F238E27FC236}">
                <a16:creationId xmlns:a16="http://schemas.microsoft.com/office/drawing/2014/main" id="{E1DCAA47-5836-4BD8-A8B5-7F4DCCC6A11C}"/>
              </a:ext>
            </a:extLst>
          </p:cNvPr>
          <p:cNvSpPr>
            <a:spLocks noGrp="1"/>
          </p:cNvSpPr>
          <p:nvPr>
            <p:ph type="pic" sz="quarter" idx="18"/>
          </p:nvPr>
        </p:nvSpPr>
        <p:spPr>
          <a:xfrm>
            <a:off x="7026876" y="3611007"/>
            <a:ext cx="1861750" cy="2094468"/>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9" name="Tampungan Gambar 7">
            <a:extLst>
              <a:ext uri="{FF2B5EF4-FFF2-40B4-BE49-F238E27FC236}">
                <a16:creationId xmlns:a16="http://schemas.microsoft.com/office/drawing/2014/main" id="{824259AA-E916-4463-B020-580C7E797320}"/>
              </a:ext>
            </a:extLst>
          </p:cNvPr>
          <p:cNvSpPr>
            <a:spLocks noGrp="1"/>
          </p:cNvSpPr>
          <p:nvPr>
            <p:ph type="pic" sz="quarter" idx="19"/>
          </p:nvPr>
        </p:nvSpPr>
        <p:spPr>
          <a:xfrm>
            <a:off x="9316996" y="3611007"/>
            <a:ext cx="1861750" cy="2094468"/>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979130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Slide Judul">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78D86D0F-E747-4A5E-A3B4-0C974F308BBF}"/>
              </a:ext>
            </a:extLst>
          </p:cNvPr>
          <p:cNvSpPr>
            <a:spLocks noGrp="1"/>
          </p:cNvSpPr>
          <p:nvPr>
            <p:ph type="pic" sz="quarter" idx="14"/>
          </p:nvPr>
        </p:nvSpPr>
        <p:spPr>
          <a:xfrm>
            <a:off x="1047750" y="1047750"/>
            <a:ext cx="4750144" cy="4762500"/>
          </a:xfrm>
          <a:pattFill prst="pct20">
            <a:fgClr>
              <a:schemeClr val="accent1">
                <a:lumMod val="50000"/>
              </a:schemeClr>
            </a:fgClr>
            <a:bgClr>
              <a:schemeClr val="bg1"/>
            </a:bgClr>
          </a:pattFill>
          <a:effectLst/>
        </p:spPr>
        <p:txBody>
          <a:bodyPr/>
          <a:lstStyle>
            <a:lvl1pPr>
              <a:defRPr>
                <a:latin typeface="Arial" panose="020B0604020202020204" pitchFamily="34" charset="0"/>
                <a:cs typeface="Arial" panose="020B0604020202020204" pitchFamily="34" charset="0"/>
              </a:defRPr>
            </a:lvl1pPr>
          </a:lstStyle>
          <a:p>
            <a:endParaRPr lang="en-ID"/>
          </a:p>
        </p:txBody>
      </p:sp>
      <p:sp>
        <p:nvSpPr>
          <p:cNvPr id="6" name="Tampungan Gambar 7">
            <a:extLst>
              <a:ext uri="{FF2B5EF4-FFF2-40B4-BE49-F238E27FC236}">
                <a16:creationId xmlns:a16="http://schemas.microsoft.com/office/drawing/2014/main" id="{E97E2111-AAA5-4912-A5AB-2A46B7A5DEAD}"/>
              </a:ext>
            </a:extLst>
          </p:cNvPr>
          <p:cNvSpPr>
            <a:spLocks noGrp="1"/>
          </p:cNvSpPr>
          <p:nvPr>
            <p:ph type="pic" sz="quarter" idx="15"/>
          </p:nvPr>
        </p:nvSpPr>
        <p:spPr>
          <a:xfrm>
            <a:off x="6845645" y="3952879"/>
            <a:ext cx="1852551" cy="1857370"/>
          </a:xfrm>
          <a:pattFill prst="pct20">
            <a:fgClr>
              <a:schemeClr val="accent1">
                <a:lumMod val="50000"/>
              </a:schemeClr>
            </a:fgClr>
            <a:bgClr>
              <a:schemeClr val="bg1"/>
            </a:bgClr>
          </a:pattFill>
          <a:effectLst/>
        </p:spPr>
        <p:txBody>
          <a:bodyPr>
            <a:normAutofit/>
          </a:bodyPr>
          <a:lstStyle>
            <a:lvl1pPr>
              <a:defRPr sz="1100">
                <a:latin typeface="Arial" panose="020B0604020202020204" pitchFamily="34" charset="0"/>
                <a:cs typeface="Arial" panose="020B0604020202020204" pitchFamily="34" charset="0"/>
              </a:defRPr>
            </a:lvl1pPr>
          </a:lstStyle>
          <a:p>
            <a:endParaRPr lang="en-ID"/>
          </a:p>
        </p:txBody>
      </p:sp>
      <p:sp>
        <p:nvSpPr>
          <p:cNvPr id="8" name="Tampungan Gambar 7">
            <a:extLst>
              <a:ext uri="{FF2B5EF4-FFF2-40B4-BE49-F238E27FC236}">
                <a16:creationId xmlns:a16="http://schemas.microsoft.com/office/drawing/2014/main" id="{3BB48DCE-1B6D-4D9D-9548-C372EB4C8187}"/>
              </a:ext>
            </a:extLst>
          </p:cNvPr>
          <p:cNvSpPr>
            <a:spLocks noGrp="1"/>
          </p:cNvSpPr>
          <p:nvPr>
            <p:ph type="pic" sz="quarter" idx="16"/>
          </p:nvPr>
        </p:nvSpPr>
        <p:spPr>
          <a:xfrm>
            <a:off x="9518822" y="3952879"/>
            <a:ext cx="1852551" cy="1857370"/>
          </a:xfrm>
          <a:pattFill prst="pct20">
            <a:fgClr>
              <a:schemeClr val="accent1">
                <a:lumMod val="50000"/>
              </a:schemeClr>
            </a:fgClr>
            <a:bgClr>
              <a:schemeClr val="bg1"/>
            </a:bgClr>
          </a:pattFill>
          <a:effectLst/>
        </p:spPr>
        <p:txBody>
          <a:bodyPr>
            <a:normAutofit/>
          </a:bodyPr>
          <a:lstStyle>
            <a:lvl1pPr>
              <a:defRPr sz="11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405135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lide Judul">
    <p:spTree>
      <p:nvGrpSpPr>
        <p:cNvPr id="1" name=""/>
        <p:cNvGrpSpPr/>
        <p:nvPr/>
      </p:nvGrpSpPr>
      <p:grpSpPr>
        <a:xfrm>
          <a:off x="0" y="0"/>
          <a:ext cx="0" cy="0"/>
          <a:chOff x="0" y="0"/>
          <a:chExt cx="0" cy="0"/>
        </a:xfrm>
      </p:grpSpPr>
      <p:sp>
        <p:nvSpPr>
          <p:cNvPr id="2" name="Tampungan Gambar 7">
            <a:extLst>
              <a:ext uri="{FF2B5EF4-FFF2-40B4-BE49-F238E27FC236}">
                <a16:creationId xmlns:a16="http://schemas.microsoft.com/office/drawing/2014/main" id="{5DCF003B-6145-4DAE-909A-4614400C95AD}"/>
              </a:ext>
            </a:extLst>
          </p:cNvPr>
          <p:cNvSpPr>
            <a:spLocks noGrp="1"/>
          </p:cNvSpPr>
          <p:nvPr>
            <p:ph type="pic" sz="quarter" idx="10"/>
          </p:nvPr>
        </p:nvSpPr>
        <p:spPr>
          <a:xfrm>
            <a:off x="0" y="0"/>
            <a:ext cx="8153400" cy="4638675"/>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823114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lide Judul">
    <p:spTree>
      <p:nvGrpSpPr>
        <p:cNvPr id="1" name=""/>
        <p:cNvGrpSpPr/>
        <p:nvPr/>
      </p:nvGrpSpPr>
      <p:grpSpPr>
        <a:xfrm>
          <a:off x="0" y="0"/>
          <a:ext cx="0" cy="0"/>
          <a:chOff x="0" y="0"/>
          <a:chExt cx="0" cy="0"/>
        </a:xfrm>
      </p:grpSpPr>
      <p:sp>
        <p:nvSpPr>
          <p:cNvPr id="3" name="Tampungan Gambar 7">
            <a:extLst>
              <a:ext uri="{FF2B5EF4-FFF2-40B4-BE49-F238E27FC236}">
                <a16:creationId xmlns:a16="http://schemas.microsoft.com/office/drawing/2014/main" id="{14754447-E225-4F76-848C-E9C80FCE1FE5}"/>
              </a:ext>
            </a:extLst>
          </p:cNvPr>
          <p:cNvSpPr>
            <a:spLocks noGrp="1"/>
          </p:cNvSpPr>
          <p:nvPr>
            <p:ph type="pic" sz="quarter" idx="10"/>
          </p:nvPr>
        </p:nvSpPr>
        <p:spPr>
          <a:xfrm>
            <a:off x="0" y="0"/>
            <a:ext cx="12192000" cy="6858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07530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Judul">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87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Judu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2" name="Tampungan Gambar 7">
            <a:extLst>
              <a:ext uri="{FF2B5EF4-FFF2-40B4-BE49-F238E27FC236}">
                <a16:creationId xmlns:a16="http://schemas.microsoft.com/office/drawing/2014/main" id="{24652659-0260-49F6-9256-E4373A21CCB5}"/>
              </a:ext>
            </a:extLst>
          </p:cNvPr>
          <p:cNvSpPr>
            <a:spLocks noGrp="1"/>
          </p:cNvSpPr>
          <p:nvPr>
            <p:ph type="pic" sz="quarter" idx="10"/>
          </p:nvPr>
        </p:nvSpPr>
        <p:spPr>
          <a:xfrm>
            <a:off x="1" y="0"/>
            <a:ext cx="4679092" cy="6858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94446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Slide Judul">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42" r="29154"/>
          <a:stretch/>
        </p:blipFill>
        <p:spPr>
          <a:xfrm>
            <a:off x="-1" y="0"/>
            <a:ext cx="12191999" cy="6858000"/>
          </a:xfrm>
          <a:prstGeom prst="rect">
            <a:avLst/>
          </a:prstGeom>
        </p:spPr>
      </p:pic>
      <p:sp>
        <p:nvSpPr>
          <p:cNvPr id="2" name="Tampungan Gambar 7">
            <a:extLst>
              <a:ext uri="{FF2B5EF4-FFF2-40B4-BE49-F238E27FC236}">
                <a16:creationId xmlns:a16="http://schemas.microsoft.com/office/drawing/2014/main" id="{C40D00C7-A73F-4611-B122-BE2AD1D34D61}"/>
              </a:ext>
            </a:extLst>
          </p:cNvPr>
          <p:cNvSpPr>
            <a:spLocks noGrp="1"/>
          </p:cNvSpPr>
          <p:nvPr>
            <p:ph type="pic" sz="quarter" idx="10"/>
          </p:nvPr>
        </p:nvSpPr>
        <p:spPr>
          <a:xfrm>
            <a:off x="6743701" y="0"/>
            <a:ext cx="4679092" cy="6858000"/>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80746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Slide Judul">
    <p:spTree>
      <p:nvGrpSpPr>
        <p:cNvPr id="1" name=""/>
        <p:cNvGrpSpPr/>
        <p:nvPr/>
      </p:nvGrpSpPr>
      <p:grpSpPr>
        <a:xfrm>
          <a:off x="0" y="0"/>
          <a:ext cx="0" cy="0"/>
          <a:chOff x="0" y="0"/>
          <a:chExt cx="0" cy="0"/>
        </a:xfrm>
      </p:grpSpPr>
      <p:pic>
        <p:nvPicPr>
          <p:cNvPr id="45" name="Picture 44"/>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46" name="Tampungan Gambar 2">
            <a:extLst>
              <a:ext uri="{FF2B5EF4-FFF2-40B4-BE49-F238E27FC236}">
                <a16:creationId xmlns:a16="http://schemas.microsoft.com/office/drawing/2014/main" id="{A92E6E65-CED9-4C45-AB19-776775E77082}"/>
              </a:ext>
            </a:extLst>
          </p:cNvPr>
          <p:cNvSpPr>
            <a:spLocks noGrp="1"/>
          </p:cNvSpPr>
          <p:nvPr>
            <p:ph type="pic" sz="quarter" idx="11"/>
          </p:nvPr>
        </p:nvSpPr>
        <p:spPr>
          <a:xfrm>
            <a:off x="0" y="-13723"/>
            <a:ext cx="4679092" cy="6858000"/>
          </a:xfrm>
          <a:pattFill prst="pct5">
            <a:fgClr>
              <a:schemeClr val="accent1"/>
            </a:fgClr>
            <a:bgClr>
              <a:schemeClr val="bg1"/>
            </a:bgClr>
          </a:pattFill>
          <a:ln w="31750">
            <a:solidFill>
              <a:srgbClr val="C4A55E"/>
            </a:solidFill>
          </a:ln>
        </p:spPr>
      </p:sp>
    </p:spTree>
    <p:extLst>
      <p:ext uri="{BB962C8B-B14F-4D97-AF65-F5344CB8AC3E}">
        <p14:creationId xmlns:p14="http://schemas.microsoft.com/office/powerpoint/2010/main" val="308168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Slide Judu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2" name="Tampungan Gambar 7">
            <a:extLst>
              <a:ext uri="{FF2B5EF4-FFF2-40B4-BE49-F238E27FC236}">
                <a16:creationId xmlns:a16="http://schemas.microsoft.com/office/drawing/2014/main" id="{7B22CCAB-96F3-4B26-BD7E-A62A1B08297C}"/>
              </a:ext>
            </a:extLst>
          </p:cNvPr>
          <p:cNvSpPr>
            <a:spLocks noGrp="1"/>
          </p:cNvSpPr>
          <p:nvPr>
            <p:ph type="pic" sz="quarter" idx="10"/>
          </p:nvPr>
        </p:nvSpPr>
        <p:spPr>
          <a:xfrm>
            <a:off x="5980176" y="832104"/>
            <a:ext cx="6211824" cy="3529584"/>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66598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Slide Judu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4" name="Persegi Panjang 3">
            <a:extLst>
              <a:ext uri="{FF2B5EF4-FFF2-40B4-BE49-F238E27FC236}">
                <a16:creationId xmlns:a16="http://schemas.microsoft.com/office/drawing/2014/main" id="{AC50E07C-FD00-4E09-8860-D0453DD234C8}"/>
              </a:ext>
            </a:extLst>
          </p:cNvPr>
          <p:cNvSpPr/>
          <p:nvPr userDrawn="1"/>
        </p:nvSpPr>
        <p:spPr>
          <a:xfrm rot="5400000">
            <a:off x="-1957147" y="1957145"/>
            <a:ext cx="6858002" cy="2943708"/>
          </a:xfrm>
          <a:prstGeom prst="rect">
            <a:avLst/>
          </a:prstGeom>
          <a:gradFill flip="none" rotWithShape="1">
            <a:gsLst>
              <a:gs pos="0">
                <a:srgbClr val="4B4770">
                  <a:shade val="30000"/>
                  <a:satMod val="115000"/>
                </a:srgbClr>
              </a:gs>
              <a:gs pos="50000">
                <a:srgbClr val="4B4770">
                  <a:shade val="67500"/>
                  <a:satMod val="115000"/>
                </a:srgbClr>
              </a:gs>
              <a:gs pos="100000">
                <a:srgbClr val="4B477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ampungan Gambar 2">
            <a:extLst>
              <a:ext uri="{FF2B5EF4-FFF2-40B4-BE49-F238E27FC236}">
                <a16:creationId xmlns:a16="http://schemas.microsoft.com/office/drawing/2014/main" id="{843966D4-2CEF-4AA4-93DD-53072D0E1AF3}"/>
              </a:ext>
            </a:extLst>
          </p:cNvPr>
          <p:cNvSpPr>
            <a:spLocks noGrp="1"/>
          </p:cNvSpPr>
          <p:nvPr>
            <p:ph type="pic" sz="quarter" idx="11"/>
          </p:nvPr>
        </p:nvSpPr>
        <p:spPr>
          <a:xfrm>
            <a:off x="799071" y="799071"/>
            <a:ext cx="3632885" cy="5259856"/>
          </a:xfrm>
          <a:pattFill prst="pct5">
            <a:fgClr>
              <a:schemeClr val="accent1"/>
            </a:fgClr>
            <a:bgClr>
              <a:schemeClr val="bg1"/>
            </a:bgClr>
          </a:pattFill>
          <a:ln w="31750">
            <a:solidFill>
              <a:srgbClr val="4B4770"/>
            </a:solidFill>
          </a:ln>
          <a:effectLst>
            <a:outerShdw blurRad="152400" dist="76200" dir="8040000" algn="ctr" rotWithShape="0">
              <a:srgbClr val="000000">
                <a:alpha val="24000"/>
              </a:srgbClr>
            </a:outerShdw>
          </a:effectLst>
        </p:spPr>
      </p:sp>
    </p:spTree>
    <p:extLst>
      <p:ext uri="{BB962C8B-B14F-4D97-AF65-F5344CB8AC3E}">
        <p14:creationId xmlns:p14="http://schemas.microsoft.com/office/powerpoint/2010/main" val="3514666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Slide Judu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val="0"/>
              </a:ext>
            </a:extLst>
          </a:blip>
          <a:srcRect l="32396"/>
          <a:stretch/>
        </p:blipFill>
        <p:spPr>
          <a:xfrm>
            <a:off x="-1" y="0"/>
            <a:ext cx="12191999" cy="6858000"/>
          </a:xfrm>
          <a:prstGeom prst="rect">
            <a:avLst/>
          </a:prstGeom>
        </p:spPr>
      </p:pic>
      <p:sp>
        <p:nvSpPr>
          <p:cNvPr id="2" name="Tampungan Gambar 7">
            <a:extLst>
              <a:ext uri="{FF2B5EF4-FFF2-40B4-BE49-F238E27FC236}">
                <a16:creationId xmlns:a16="http://schemas.microsoft.com/office/drawing/2014/main" id="{24A39B80-865A-46F1-8916-4AFEE16B5C04}"/>
              </a:ext>
            </a:extLst>
          </p:cNvPr>
          <p:cNvSpPr>
            <a:spLocks noGrp="1"/>
          </p:cNvSpPr>
          <p:nvPr>
            <p:ph type="pic" sz="quarter" idx="10"/>
          </p:nvPr>
        </p:nvSpPr>
        <p:spPr>
          <a:xfrm>
            <a:off x="6960963" y="799071"/>
            <a:ext cx="3632885" cy="5259856"/>
          </a:xfrm>
          <a:pattFill prst="pct20">
            <a:fgClr>
              <a:schemeClr val="accent1">
                <a:lumMod val="50000"/>
              </a:schemeClr>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261569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74FB0342-081A-46B6-B3C3-C10BA37FE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d-ID"/>
              <a:t>Klik untuk mengedit gaya judul Master</a:t>
            </a:r>
            <a:endParaRPr lang="en-ID"/>
          </a:p>
        </p:txBody>
      </p:sp>
      <p:sp>
        <p:nvSpPr>
          <p:cNvPr id="3" name="Tampungan Teks 2">
            <a:extLst>
              <a:ext uri="{FF2B5EF4-FFF2-40B4-BE49-F238E27FC236}">
                <a16:creationId xmlns:a16="http://schemas.microsoft.com/office/drawing/2014/main" id="{52484B80-69F8-4EDC-B6B5-976E03A5A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endParaRPr lang="en-ID"/>
          </a:p>
        </p:txBody>
      </p:sp>
      <p:sp>
        <p:nvSpPr>
          <p:cNvPr id="4" name="Tampungan Tanggal 3">
            <a:extLst>
              <a:ext uri="{FF2B5EF4-FFF2-40B4-BE49-F238E27FC236}">
                <a16:creationId xmlns:a16="http://schemas.microsoft.com/office/drawing/2014/main" id="{C0B47840-19C4-4EF4-8DDA-DC7BA983CD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16DA6-4F19-461F-A056-542603DE133B}" type="datetimeFigureOut">
              <a:rPr lang="en-ID" smtClean="0"/>
              <a:t>04/09/25</a:t>
            </a:fld>
            <a:endParaRPr lang="en-ID"/>
          </a:p>
        </p:txBody>
      </p:sp>
      <p:sp>
        <p:nvSpPr>
          <p:cNvPr id="5" name="Tampungan Kaki 4">
            <a:extLst>
              <a:ext uri="{FF2B5EF4-FFF2-40B4-BE49-F238E27FC236}">
                <a16:creationId xmlns:a16="http://schemas.microsoft.com/office/drawing/2014/main" id="{43B47121-D1EC-4D47-883B-649413136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Tampungan Nomor Slide 5">
            <a:extLst>
              <a:ext uri="{FF2B5EF4-FFF2-40B4-BE49-F238E27FC236}">
                <a16:creationId xmlns:a16="http://schemas.microsoft.com/office/drawing/2014/main" id="{FDE7AC7E-AF81-4C9F-B31A-77F2B03BB9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CA088-F1B8-4D41-B0BE-472D6D31D48E}" type="slidenum">
              <a:rPr lang="en-ID" smtClean="0"/>
              <a:t>‹#›</a:t>
            </a:fld>
            <a:endParaRPr lang="en-ID"/>
          </a:p>
        </p:txBody>
      </p:sp>
    </p:spTree>
    <p:extLst>
      <p:ext uri="{BB962C8B-B14F-4D97-AF65-F5344CB8AC3E}">
        <p14:creationId xmlns:p14="http://schemas.microsoft.com/office/powerpoint/2010/main" val="23420772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50" r:id="rId3"/>
    <p:sldLayoutId id="2147483649" r:id="rId4"/>
    <p:sldLayoutId id="2147483659" r:id="rId5"/>
    <p:sldLayoutId id="2147483660" r:id="rId6"/>
    <p:sldLayoutId id="2147483661" r:id="rId7"/>
    <p:sldLayoutId id="2147483665" r:id="rId8"/>
    <p:sldLayoutId id="2147483662" r:id="rId9"/>
    <p:sldLayoutId id="2147483664" r:id="rId10"/>
    <p:sldLayoutId id="2147483688" r:id="rId11"/>
    <p:sldLayoutId id="2147483663" r:id="rId12"/>
    <p:sldLayoutId id="2147483670" r:id="rId13"/>
    <p:sldLayoutId id="2147483671" r:id="rId14"/>
    <p:sldLayoutId id="2147483672" r:id="rId15"/>
    <p:sldLayoutId id="2147483673" r:id="rId16"/>
    <p:sldLayoutId id="2147483653" r:id="rId17"/>
    <p:sldLayoutId id="2147483674" r:id="rId18"/>
    <p:sldLayoutId id="2147483675" r:id="rId19"/>
    <p:sldLayoutId id="2147483676" r:id="rId20"/>
    <p:sldLayoutId id="2147483677" r:id="rId21"/>
    <p:sldLayoutId id="2147483678" r:id="rId22"/>
    <p:sldLayoutId id="2147483651" r:id="rId23"/>
    <p:sldLayoutId id="214748365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de/url?sa=i&amp;rct=j&amp;q=&amp;esrc=s&amp;source=images&amp;cd=&amp;cad=rja&amp;uact=8&amp;ved=0ahUKEwiBvrHrm-PWAhVPrRQKHQGgBWkQjRwIBw&amp;url=http%3A%2F%2Fwww.ucl.ac.uk%2Fpals%2Fresearch%2Fcehp%2Fstigma-research%2Fdocuments%2Fhop_docs%2Fhop-mhp&amp;psig=AOvVaw3dC9RTKPjiHR_XA6rKXgmi&amp;ust=1507627390997900"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38.jpeg"/><Relationship Id="rId4" Type="http://schemas.openxmlformats.org/officeDocument/2006/relationships/hyperlink" Target="http://www.google.co.uk/url?sa=i&amp;rct=j&amp;q=carl%20jung&amp;source=images&amp;cd=&amp;cad=rja&amp;docid=4f_ODdtpOhHPiM&amp;tbnid=IMN0cmgHm7OmBM:&amp;ved=0CAUQjRw&amp;url=http://2lobes.wordpress.com/2012/10/11/seven-days-with-carl-jung-part-i-of-ii/&amp;ei=UwcrUqnKIaSg0wWy74Aw&amp;psig=AFQjCNGTeQKnrzRGFiaOLC-ijxvqxL2ANg&amp;ust=1378638023482985"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57.jpeg"/><Relationship Id="rId5" Type="http://schemas.openxmlformats.org/officeDocument/2006/relationships/image" Target="../media/image56.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59.jpe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176/appi.ajp.2020.20091293" TargetMode="External"/><Relationship Id="rId2" Type="http://schemas.openxmlformats.org/officeDocument/2006/relationships/hyperlink" Target="https://afsp.org/" TargetMode="External"/><Relationship Id="rId1" Type="http://schemas.openxmlformats.org/officeDocument/2006/relationships/slideLayout" Target="../slideLayouts/slideLayout10.xml"/><Relationship Id="rId5" Type="http://schemas.openxmlformats.org/officeDocument/2006/relationships/hyperlink" Target="https://doi.org/10.1111/jocn.15841" TargetMode="External"/><Relationship Id="rId4" Type="http://schemas.openxmlformats.org/officeDocument/2006/relationships/hyperlink" Target="https://doi.org/10.1016/S0140-6736(21)01596-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2" name="TextBox 1">
            <a:extLst>
              <a:ext uri="{FF2B5EF4-FFF2-40B4-BE49-F238E27FC236}">
                <a16:creationId xmlns:a16="http://schemas.microsoft.com/office/drawing/2014/main" id="{D3D79328-3827-DAE1-1DB4-D91FD95B48A8}"/>
              </a:ext>
            </a:extLst>
          </p:cNvPr>
          <p:cNvSpPr txBox="1"/>
          <p:nvPr/>
        </p:nvSpPr>
        <p:spPr>
          <a:xfrm>
            <a:off x="703891" y="388563"/>
            <a:ext cx="10295223" cy="1569660"/>
          </a:xfrm>
          <a:prstGeom prst="rect">
            <a:avLst/>
          </a:prstGeom>
          <a:noFill/>
        </p:spPr>
        <p:txBody>
          <a:bodyPr wrap="square" rtlCol="0">
            <a:spAutoFit/>
          </a:bodyPr>
          <a:lstStyle/>
          <a:p>
            <a:pPr algn="ctr"/>
            <a:r>
              <a:rPr lang="en-CA" sz="3200" b="1" dirty="0"/>
              <a:t>‘The Wounded Healer’: Harnessing the Power of Storytelling to Reject the Stigma attached to Mental Health Conditions in Healthcare Professionals and Students</a:t>
            </a:r>
          </a:p>
        </p:txBody>
      </p:sp>
      <p:sp>
        <p:nvSpPr>
          <p:cNvPr id="4" name="TextBox 3">
            <a:extLst>
              <a:ext uri="{FF2B5EF4-FFF2-40B4-BE49-F238E27FC236}">
                <a16:creationId xmlns:a16="http://schemas.microsoft.com/office/drawing/2014/main" id="{CA876014-798D-E4CC-4700-469D2D014178}"/>
              </a:ext>
            </a:extLst>
          </p:cNvPr>
          <p:cNvSpPr txBox="1"/>
          <p:nvPr/>
        </p:nvSpPr>
        <p:spPr>
          <a:xfrm>
            <a:off x="519695" y="5113475"/>
            <a:ext cx="10814917" cy="1323439"/>
          </a:xfrm>
          <a:prstGeom prst="rect">
            <a:avLst/>
          </a:prstGeom>
          <a:noFill/>
        </p:spPr>
        <p:txBody>
          <a:bodyPr wrap="square" rtlCol="0">
            <a:spAutoFit/>
          </a:bodyPr>
          <a:lstStyle/>
          <a:p>
            <a:pPr algn="ctr"/>
            <a:r>
              <a:rPr lang="en-CA" sz="2000" dirty="0"/>
              <a:t>Professor Ahmed Hankir MBChB </a:t>
            </a:r>
            <a:r>
              <a:rPr lang="en-CA" sz="2000" dirty="0" err="1"/>
              <a:t>MRCPsych</a:t>
            </a:r>
            <a:endParaRPr lang="en-CA" sz="2000" dirty="0"/>
          </a:p>
          <a:p>
            <a:pPr algn="ctr"/>
            <a:r>
              <a:rPr lang="en-US" sz="2000" b="0" i="0" dirty="0">
                <a:solidFill>
                  <a:srgbClr val="000000"/>
                </a:solidFill>
                <a:effectLst/>
              </a:rPr>
              <a:t>Yvonne </a:t>
            </a:r>
            <a:r>
              <a:rPr lang="en-US" sz="2000" b="0" i="0" dirty="0" err="1">
                <a:solidFill>
                  <a:srgbClr val="000000"/>
                </a:solidFill>
                <a:effectLst/>
              </a:rPr>
              <a:t>YuRichko</a:t>
            </a:r>
            <a:r>
              <a:rPr lang="en-US" sz="2000" b="0" i="0" dirty="0">
                <a:solidFill>
                  <a:srgbClr val="000000"/>
                </a:solidFill>
                <a:effectLst/>
              </a:rPr>
              <a:t> Professor of Academic Psychiatry, Carrick Institute for Graduate Studies, USA</a:t>
            </a:r>
            <a:endParaRPr lang="en-CA" sz="2000" b="0" i="0" dirty="0">
              <a:solidFill>
                <a:srgbClr val="000000"/>
              </a:solidFill>
              <a:effectLst/>
            </a:endParaRPr>
          </a:p>
          <a:p>
            <a:pPr algn="ctr"/>
            <a:r>
              <a:rPr lang="en-CA" sz="2000" dirty="0"/>
              <a:t>Honorary Visiting Professor, School of Medicine, Cardiff University, UK</a:t>
            </a:r>
          </a:p>
          <a:p>
            <a:pPr algn="ctr"/>
            <a:r>
              <a:rPr lang="en-CA" sz="2000" dirty="0"/>
              <a:t>Assistant Professor of Psychiatry, Western University, Canada</a:t>
            </a:r>
          </a:p>
        </p:txBody>
      </p:sp>
      <p:pic>
        <p:nvPicPr>
          <p:cNvPr id="12" name="Picture 11">
            <a:extLst>
              <a:ext uri="{FF2B5EF4-FFF2-40B4-BE49-F238E27FC236}">
                <a16:creationId xmlns:a16="http://schemas.microsoft.com/office/drawing/2014/main" id="{9F2AC22D-23F3-4221-A5C0-BB1BCBFCB441}"/>
              </a:ext>
            </a:extLst>
          </p:cNvPr>
          <p:cNvPicPr>
            <a:picLocks noChangeAspect="1"/>
          </p:cNvPicPr>
          <p:nvPr/>
        </p:nvPicPr>
        <p:blipFill>
          <a:blip r:embed="rId4"/>
          <a:stretch>
            <a:fillRect/>
          </a:stretch>
        </p:blipFill>
        <p:spPr>
          <a:xfrm>
            <a:off x="789997" y="2634214"/>
            <a:ext cx="1895504" cy="1834095"/>
          </a:xfrm>
          <a:prstGeom prst="rect">
            <a:avLst/>
          </a:prstGeom>
        </p:spPr>
      </p:pic>
      <p:pic>
        <p:nvPicPr>
          <p:cNvPr id="14" name="Picture 13">
            <a:extLst>
              <a:ext uri="{FF2B5EF4-FFF2-40B4-BE49-F238E27FC236}">
                <a16:creationId xmlns:a16="http://schemas.microsoft.com/office/drawing/2014/main" id="{2BAB21D9-0627-B59E-24F4-2DEF580DC9F9}"/>
              </a:ext>
            </a:extLst>
          </p:cNvPr>
          <p:cNvPicPr>
            <a:picLocks noChangeAspect="1"/>
          </p:cNvPicPr>
          <p:nvPr/>
        </p:nvPicPr>
        <p:blipFill>
          <a:blip r:embed="rId5"/>
          <a:stretch>
            <a:fillRect/>
          </a:stretch>
        </p:blipFill>
        <p:spPr>
          <a:xfrm>
            <a:off x="8934431" y="2436756"/>
            <a:ext cx="1995912" cy="2031553"/>
          </a:xfrm>
          <a:prstGeom prst="rect">
            <a:avLst/>
          </a:prstGeom>
        </p:spPr>
      </p:pic>
      <p:sp>
        <p:nvSpPr>
          <p:cNvPr id="3" name="TextBox 2">
            <a:extLst>
              <a:ext uri="{FF2B5EF4-FFF2-40B4-BE49-F238E27FC236}">
                <a16:creationId xmlns:a16="http://schemas.microsoft.com/office/drawing/2014/main" id="{143AA3FD-2395-E8B0-991C-7C869381FB73}"/>
              </a:ext>
            </a:extLst>
          </p:cNvPr>
          <p:cNvSpPr txBox="1"/>
          <p:nvPr/>
        </p:nvSpPr>
        <p:spPr>
          <a:xfrm>
            <a:off x="3573304" y="2312648"/>
            <a:ext cx="4473324" cy="1015663"/>
          </a:xfrm>
          <a:prstGeom prst="rect">
            <a:avLst/>
          </a:prstGeom>
          <a:noFill/>
        </p:spPr>
        <p:txBody>
          <a:bodyPr wrap="square" rtlCol="0">
            <a:spAutoFit/>
          </a:bodyPr>
          <a:lstStyle/>
          <a:p>
            <a:pPr algn="ctr"/>
            <a:r>
              <a:rPr lang="en-US" sz="2000" b="1" dirty="0"/>
              <a:t>2025 NHS Health at Work Network Annual Conference</a:t>
            </a:r>
          </a:p>
          <a:p>
            <a:pPr algn="ctr"/>
            <a:r>
              <a:rPr lang="en-US" sz="2000" b="1" dirty="0"/>
              <a:t>Warwickshire, UK</a:t>
            </a:r>
            <a:endParaRPr lang="en-CA" sz="1400" dirty="0"/>
          </a:p>
        </p:txBody>
      </p:sp>
      <p:pic>
        <p:nvPicPr>
          <p:cNvPr id="8" name="Picture 7">
            <a:extLst>
              <a:ext uri="{FF2B5EF4-FFF2-40B4-BE49-F238E27FC236}">
                <a16:creationId xmlns:a16="http://schemas.microsoft.com/office/drawing/2014/main" id="{823AE19E-BCC0-E943-4FFB-9084C3BE8DBB}"/>
              </a:ext>
            </a:extLst>
          </p:cNvPr>
          <p:cNvPicPr>
            <a:picLocks noChangeAspect="1"/>
          </p:cNvPicPr>
          <p:nvPr/>
        </p:nvPicPr>
        <p:blipFill>
          <a:blip r:embed="rId6"/>
          <a:stretch>
            <a:fillRect/>
          </a:stretch>
        </p:blipFill>
        <p:spPr>
          <a:xfrm>
            <a:off x="4533078" y="3682737"/>
            <a:ext cx="2636848" cy="1054739"/>
          </a:xfrm>
          <a:prstGeom prst="rect">
            <a:avLst/>
          </a:prstGeom>
        </p:spPr>
      </p:pic>
    </p:spTree>
    <p:extLst>
      <p:ext uri="{BB962C8B-B14F-4D97-AF65-F5344CB8AC3E}">
        <p14:creationId xmlns:p14="http://schemas.microsoft.com/office/powerpoint/2010/main" val="3545905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5300139" y="1160671"/>
            <a:ext cx="5348735" cy="4708981"/>
          </a:xfrm>
          <a:prstGeom prst="rect">
            <a:avLst/>
          </a:prstGeom>
          <a:noFill/>
        </p:spPr>
        <p:txBody>
          <a:bodyPr wrap="square" rtlCol="0">
            <a:spAutoFit/>
          </a:bodyPr>
          <a:lstStyle/>
          <a:p>
            <a:pPr algn="ctr"/>
            <a:r>
              <a:rPr lang="en-US" sz="3600" i="1" dirty="0">
                <a:solidFill>
                  <a:srgbClr val="C4A55E"/>
                </a:solidFill>
                <a:latin typeface="HelveticaNeue" panose="00000400000000000000" pitchFamily="2" charset="0"/>
                <a:cs typeface="Poppins SemiBold" panose="00000700000000000000" pitchFamily="50" charset="0"/>
              </a:rPr>
              <a:t>“With breast cancer, people ran towards me with open arms and hugged me. With depression, people ran away…”</a:t>
            </a:r>
          </a:p>
          <a:p>
            <a:pPr algn="ctr"/>
            <a:endParaRPr lang="en-US" sz="3600" dirty="0">
              <a:solidFill>
                <a:srgbClr val="C4A55E"/>
              </a:solidFill>
              <a:latin typeface="HelveticaNeue" panose="00000400000000000000" pitchFamily="2" charset="0"/>
              <a:cs typeface="Poppins SemiBold" panose="00000700000000000000" pitchFamily="50" charset="0"/>
            </a:endParaRPr>
          </a:p>
          <a:p>
            <a:pPr algn="ctr"/>
            <a:r>
              <a:rPr lang="en-US" sz="2400" dirty="0">
                <a:solidFill>
                  <a:srgbClr val="C4A55E"/>
                </a:solidFill>
                <a:latin typeface="HelveticaNeue" panose="00000400000000000000" pitchFamily="2" charset="0"/>
                <a:cs typeface="Poppins SemiBold" panose="00000700000000000000" pitchFamily="50" charset="0"/>
              </a:rPr>
              <a:t>Trisha Goddard</a:t>
            </a:r>
          </a:p>
          <a:p>
            <a:pPr algn="ctr"/>
            <a:r>
              <a:rPr lang="en-US" sz="2400" dirty="0">
                <a:solidFill>
                  <a:srgbClr val="C4A55E"/>
                </a:solidFill>
                <a:latin typeface="HelveticaNeue" panose="00000400000000000000" pitchFamily="2" charset="0"/>
                <a:cs typeface="Poppins SemiBold" panose="00000700000000000000" pitchFamily="50" charset="0"/>
              </a:rPr>
              <a:t>British Television Personality</a:t>
            </a:r>
          </a:p>
        </p:txBody>
      </p:sp>
      <p:pic>
        <p:nvPicPr>
          <p:cNvPr id="4" name="Picture 2">
            <a:extLst>
              <a:ext uri="{FF2B5EF4-FFF2-40B4-BE49-F238E27FC236}">
                <a16:creationId xmlns:a16="http://schemas.microsoft.com/office/drawing/2014/main" id="{AA2E3EF9-7F08-4831-DE9D-84A4CBD21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828675"/>
            <a:ext cx="3730625"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865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717550" y="5085812"/>
            <a:ext cx="9855199" cy="1323439"/>
          </a:xfrm>
          <a:prstGeom prst="rect">
            <a:avLst/>
          </a:prstGeom>
          <a:noFill/>
        </p:spPr>
        <p:txBody>
          <a:bodyPr wrap="square" rtlCol="0">
            <a:spAutoFit/>
          </a:bodyPr>
          <a:lstStyle/>
          <a:p>
            <a:pPr algn="ctr"/>
            <a:r>
              <a:rPr lang="en-US" sz="4000" dirty="0">
                <a:solidFill>
                  <a:srgbClr val="C4A55E"/>
                </a:solidFill>
                <a:latin typeface="HelveticaNeue" panose="00000400000000000000" pitchFamily="2" charset="0"/>
                <a:cs typeface="Poppins SemiBold" panose="00000700000000000000" pitchFamily="50" charset="0"/>
              </a:rPr>
              <a:t>Stigma is a formidable barrier to mental healthcare services </a:t>
            </a:r>
            <a:r>
              <a:rPr lang="en-US" sz="1400" dirty="0">
                <a:solidFill>
                  <a:srgbClr val="C4A55E"/>
                </a:solidFill>
                <a:latin typeface="HelveticaNeue" panose="00000400000000000000" pitchFamily="2" charset="0"/>
                <a:cs typeface="Poppins SemiBold" panose="00000700000000000000" pitchFamily="50" charset="0"/>
              </a:rPr>
              <a:t>(WHO 2022).</a:t>
            </a:r>
            <a:endParaRPr lang="en-US" sz="4000" dirty="0">
              <a:solidFill>
                <a:srgbClr val="C4A55E"/>
              </a:solidFill>
              <a:latin typeface="HelveticaNeue" panose="00000400000000000000" pitchFamily="2" charset="0"/>
              <a:cs typeface="Poppins SemiBold" panose="00000700000000000000" pitchFamily="50" charset="0"/>
            </a:endParaRPr>
          </a:p>
        </p:txBody>
      </p:sp>
      <p:pic>
        <p:nvPicPr>
          <p:cNvPr id="4" name="Picture 5" descr="Fortress Stock Illustrations – 31,546 Fortress Stock Illustrations, Vectors  &amp; Clipart - Dreamstime">
            <a:extLst>
              <a:ext uri="{FF2B5EF4-FFF2-40B4-BE49-F238E27FC236}">
                <a16:creationId xmlns:a16="http://schemas.microsoft.com/office/drawing/2014/main" id="{7B359DF9-F25D-19AD-8749-E73E9F48B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3" y="747199"/>
            <a:ext cx="9810601" cy="403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71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971550" y="5261716"/>
            <a:ext cx="9582149" cy="954107"/>
          </a:xfrm>
          <a:prstGeom prst="rect">
            <a:avLst/>
          </a:prstGeom>
          <a:noFill/>
        </p:spPr>
        <p:txBody>
          <a:bodyPr wrap="square" rtlCol="0">
            <a:spAutoFit/>
          </a:bodyPr>
          <a:lstStyle/>
          <a:p>
            <a:pPr algn="ctr"/>
            <a:r>
              <a:rPr lang="en-US" sz="2800" dirty="0">
                <a:solidFill>
                  <a:srgbClr val="C4A55E"/>
                </a:solidFill>
                <a:latin typeface="HelveticaNeue" panose="00000400000000000000" pitchFamily="2" charset="0"/>
                <a:cs typeface="Poppins SemiBold" panose="00000700000000000000" pitchFamily="50" charset="0"/>
              </a:rPr>
              <a:t>Dr Daksha </a:t>
            </a:r>
            <a:r>
              <a:rPr lang="en-US" sz="2800" dirty="0" err="1">
                <a:solidFill>
                  <a:srgbClr val="C4A55E"/>
                </a:solidFill>
                <a:latin typeface="HelveticaNeue" panose="00000400000000000000" pitchFamily="2" charset="0"/>
                <a:cs typeface="Poppins SemiBold" panose="00000700000000000000" pitchFamily="50" charset="0"/>
              </a:rPr>
              <a:t>Emson</a:t>
            </a:r>
            <a:r>
              <a:rPr lang="en-US" sz="2800" dirty="0">
                <a:solidFill>
                  <a:srgbClr val="C4A55E"/>
                </a:solidFill>
                <a:latin typeface="HelveticaNeue" panose="00000400000000000000" pitchFamily="2" charset="0"/>
                <a:cs typeface="Poppins SemiBold" panose="00000700000000000000" pitchFamily="50" charset="0"/>
              </a:rPr>
              <a:t> BSc (Hons), MBChB, MSc, </a:t>
            </a:r>
            <a:r>
              <a:rPr lang="en-US" sz="2800" dirty="0" err="1">
                <a:solidFill>
                  <a:srgbClr val="C4A55E"/>
                </a:solidFill>
                <a:latin typeface="HelveticaNeue" panose="00000400000000000000" pitchFamily="2" charset="0"/>
                <a:cs typeface="Poppins SemiBold" panose="00000700000000000000" pitchFamily="50" charset="0"/>
              </a:rPr>
              <a:t>MRCPsych</a:t>
            </a:r>
            <a:endParaRPr lang="en-US" sz="2800" dirty="0">
              <a:solidFill>
                <a:srgbClr val="C4A55E"/>
              </a:solidFill>
              <a:latin typeface="HelveticaNeue" panose="00000400000000000000" pitchFamily="2" charset="0"/>
              <a:cs typeface="Poppins SemiBold" panose="00000700000000000000" pitchFamily="50" charset="0"/>
            </a:endParaRPr>
          </a:p>
          <a:p>
            <a:pPr algn="ctr"/>
            <a:r>
              <a:rPr lang="en-US" sz="2800" dirty="0">
                <a:solidFill>
                  <a:srgbClr val="C4A55E"/>
                </a:solidFill>
                <a:latin typeface="HelveticaNeue" panose="00000400000000000000" pitchFamily="2" charset="0"/>
                <a:cs typeface="Poppins SemiBold" panose="00000700000000000000" pitchFamily="50" charset="0"/>
              </a:rPr>
              <a:t>(1966 – 2000) </a:t>
            </a:r>
            <a:r>
              <a:rPr lang="en-US" sz="1400" dirty="0">
                <a:solidFill>
                  <a:srgbClr val="C4A55E"/>
                </a:solidFill>
                <a:latin typeface="HelveticaNeue" panose="00000400000000000000" pitchFamily="2" charset="0"/>
                <a:cs typeface="Poppins SemiBold" panose="00000700000000000000" pitchFamily="50" charset="0"/>
              </a:rPr>
              <a:t>(North East London Strategic Health Authority Report 2003.)</a:t>
            </a:r>
          </a:p>
        </p:txBody>
      </p:sp>
      <p:pic>
        <p:nvPicPr>
          <p:cNvPr id="4" name="Picture 2" descr="http://www.thesundaytimes.co.uk/sto/multimedia/dynamic/00316/STG13POST1_316688k.jpg">
            <a:extLst>
              <a:ext uri="{FF2B5EF4-FFF2-40B4-BE49-F238E27FC236}">
                <a16:creationId xmlns:a16="http://schemas.microsoft.com/office/drawing/2014/main" id="{0FD44967-6337-ADCB-4D0C-FD549653D083}"/>
              </a:ext>
            </a:extLst>
          </p:cNvPr>
          <p:cNvPicPr>
            <a:picLocks noChangeAspect="1" noChangeArrowheads="1"/>
          </p:cNvPicPr>
          <p:nvPr/>
        </p:nvPicPr>
        <p:blipFill>
          <a:blip r:embed="rId4"/>
          <a:srcRect/>
          <a:stretch>
            <a:fillRect/>
          </a:stretch>
        </p:blipFill>
        <p:spPr bwMode="auto">
          <a:xfrm>
            <a:off x="2483396" y="543941"/>
            <a:ext cx="6424262" cy="4275457"/>
          </a:xfrm>
          <a:prstGeom prst="rect">
            <a:avLst/>
          </a:prstGeom>
          <a:ln>
            <a:noFill/>
          </a:ln>
          <a:effectLst>
            <a:softEdge rad="112500"/>
          </a:effectLst>
        </p:spPr>
      </p:pic>
    </p:spTree>
    <p:extLst>
      <p:ext uri="{BB962C8B-B14F-4D97-AF65-F5344CB8AC3E}">
        <p14:creationId xmlns:p14="http://schemas.microsoft.com/office/powerpoint/2010/main" val="3575227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793750" y="2727103"/>
            <a:ext cx="10191750" cy="1015663"/>
          </a:xfrm>
          <a:prstGeom prst="rect">
            <a:avLst/>
          </a:prstGeom>
          <a:noFill/>
        </p:spPr>
        <p:txBody>
          <a:bodyPr wrap="square" rtlCol="0">
            <a:spAutoFit/>
          </a:bodyPr>
          <a:lstStyle/>
          <a:p>
            <a:pPr algn="ctr"/>
            <a:r>
              <a:rPr lang="en-US" sz="6000" b="1" i="1" dirty="0">
                <a:solidFill>
                  <a:srgbClr val="C4A55E"/>
                </a:solidFill>
                <a:latin typeface="HelveticaNeue" panose="00000400000000000000" pitchFamily="2" charset="0"/>
                <a:cs typeface="Poppins SemiBold" panose="00000700000000000000" pitchFamily="50" charset="0"/>
              </a:rPr>
              <a:t>Stigma is killing people!!!</a:t>
            </a:r>
          </a:p>
        </p:txBody>
      </p:sp>
    </p:spTree>
    <p:extLst>
      <p:ext uri="{BB962C8B-B14F-4D97-AF65-F5344CB8AC3E}">
        <p14:creationId xmlns:p14="http://schemas.microsoft.com/office/powerpoint/2010/main" val="331175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6315724" y="1799498"/>
            <a:ext cx="4889500" cy="3170099"/>
          </a:xfrm>
          <a:prstGeom prst="rect">
            <a:avLst/>
          </a:prstGeom>
          <a:noFill/>
        </p:spPr>
        <p:txBody>
          <a:bodyPr wrap="square" rtlCol="0">
            <a:spAutoFit/>
          </a:bodyPr>
          <a:lstStyle/>
          <a:p>
            <a:r>
              <a:rPr lang="en-US" sz="4000" b="1" i="1" dirty="0">
                <a:solidFill>
                  <a:srgbClr val="C4A55E"/>
                </a:solidFill>
                <a:latin typeface="HelveticaNeue" panose="00000400000000000000" pitchFamily="2" charset="0"/>
                <a:cs typeface="Poppins SemiBold" panose="00000700000000000000" pitchFamily="50" charset="0"/>
              </a:rPr>
              <a:t>Stigma is like mental illness – those who ‘suffer’ from it are often in denial…</a:t>
            </a:r>
          </a:p>
        </p:txBody>
      </p:sp>
      <p:pic>
        <p:nvPicPr>
          <p:cNvPr id="2" name="Picture 4">
            <a:extLst>
              <a:ext uri="{FF2B5EF4-FFF2-40B4-BE49-F238E27FC236}">
                <a16:creationId xmlns:a16="http://schemas.microsoft.com/office/drawing/2014/main" id="{082487AB-E3E7-B469-5199-A733A7978F1F}"/>
              </a:ext>
            </a:extLst>
          </p:cNvPr>
          <p:cNvPicPr>
            <a:picLocks noChangeAspect="1" noChangeArrowheads="1"/>
          </p:cNvPicPr>
          <p:nvPr/>
        </p:nvPicPr>
        <p:blipFill>
          <a:blip r:embed="rId4"/>
          <a:srcRect/>
          <a:stretch>
            <a:fillRect/>
          </a:stretch>
        </p:blipFill>
        <p:spPr bwMode="auto">
          <a:xfrm>
            <a:off x="1117600" y="988080"/>
            <a:ext cx="4892028" cy="4602437"/>
          </a:xfrm>
          <a:prstGeom prst="rect">
            <a:avLst/>
          </a:prstGeom>
          <a:ln>
            <a:noFill/>
          </a:ln>
          <a:effectLst>
            <a:softEdge rad="112500"/>
          </a:effectLst>
        </p:spPr>
      </p:pic>
    </p:spTree>
    <p:extLst>
      <p:ext uri="{BB962C8B-B14F-4D97-AF65-F5344CB8AC3E}">
        <p14:creationId xmlns:p14="http://schemas.microsoft.com/office/powerpoint/2010/main" val="316960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1238729" y="2518474"/>
            <a:ext cx="9714541" cy="1446550"/>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3. Deconstructing and Challenging Mental Health Related Stigma…</a:t>
            </a:r>
          </a:p>
        </p:txBody>
      </p:sp>
    </p:spTree>
    <p:extLst>
      <p:ext uri="{BB962C8B-B14F-4D97-AF65-F5344CB8AC3E}">
        <p14:creationId xmlns:p14="http://schemas.microsoft.com/office/powerpoint/2010/main" val="337308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674385" y="1646766"/>
            <a:ext cx="7219715" cy="4739759"/>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C4A55E"/>
                </a:solidFill>
                <a:latin typeface="HelveticaNeue" panose="00000400000000000000" pitchFamily="2" charset="0"/>
                <a:cs typeface="Poppins SemiBold" panose="00000700000000000000" pitchFamily="50" charset="0"/>
              </a:rPr>
              <a:t>Problems of knowledge (ignorance) </a:t>
            </a:r>
            <a:r>
              <a:rPr lang="en-US" sz="1400" dirty="0">
                <a:solidFill>
                  <a:srgbClr val="C4A55E"/>
                </a:solidFill>
                <a:latin typeface="HelveticaNeue" panose="00000400000000000000" pitchFamily="2" charset="0"/>
                <a:cs typeface="Poppins SemiBold" panose="00000700000000000000" pitchFamily="50" charset="0"/>
              </a:rPr>
              <a:t>(Thornicroft et al, 2022.)</a:t>
            </a:r>
          </a:p>
          <a:p>
            <a:pPr marL="571500" indent="-571500">
              <a:buFont typeface="Arial" panose="020B0604020202020204" pitchFamily="34" charset="0"/>
              <a:buChar char="•"/>
            </a:pPr>
            <a:endParaRPr lang="en-US" sz="36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3600" dirty="0">
                <a:solidFill>
                  <a:srgbClr val="C4A55E"/>
                </a:solidFill>
                <a:latin typeface="HelveticaNeue" panose="00000400000000000000" pitchFamily="2" charset="0"/>
                <a:cs typeface="Poppins SemiBold" panose="00000700000000000000" pitchFamily="50" charset="0"/>
              </a:rPr>
              <a:t>Problems of attitude (prejudice) </a:t>
            </a:r>
            <a:r>
              <a:rPr lang="en-US" sz="1400" dirty="0">
                <a:solidFill>
                  <a:srgbClr val="C4A55E"/>
                </a:solidFill>
                <a:latin typeface="HelveticaNeue" panose="00000400000000000000" pitchFamily="2" charset="0"/>
                <a:cs typeface="Poppins SemiBold" panose="00000700000000000000" pitchFamily="50" charset="0"/>
              </a:rPr>
              <a:t>(Thornicroft et al, 2022.)</a:t>
            </a:r>
          </a:p>
          <a:p>
            <a:pPr marL="571500" indent="-571500">
              <a:buFont typeface="Arial" panose="020B0604020202020204" pitchFamily="34" charset="0"/>
              <a:buChar char="•"/>
            </a:pPr>
            <a:endParaRPr lang="en-US" sz="36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3600" dirty="0">
                <a:solidFill>
                  <a:srgbClr val="C4A55E"/>
                </a:solidFill>
                <a:latin typeface="HelveticaNeue" panose="00000400000000000000" pitchFamily="2" charset="0"/>
                <a:cs typeface="Poppins SemiBold" panose="00000700000000000000" pitchFamily="50" charset="0"/>
              </a:rPr>
              <a:t>Problems of behaviors (discrimination) </a:t>
            </a:r>
            <a:r>
              <a:rPr lang="en-US" sz="1400" dirty="0">
                <a:solidFill>
                  <a:srgbClr val="C4A55E"/>
                </a:solidFill>
                <a:latin typeface="HelveticaNeue" panose="00000400000000000000" pitchFamily="2" charset="0"/>
                <a:cs typeface="Poppins SemiBold" panose="00000700000000000000" pitchFamily="50" charset="0"/>
              </a:rPr>
              <a:t>(Thornicroft et al, 2022).</a:t>
            </a:r>
          </a:p>
          <a:p>
            <a:pPr marL="571500" indent="-571500">
              <a:buFont typeface="Arial" panose="020B0604020202020204" pitchFamily="34" charset="0"/>
              <a:buChar char="•"/>
            </a:pPr>
            <a:endParaRPr lang="en-US" sz="3600" dirty="0">
              <a:solidFill>
                <a:srgbClr val="C4A55E"/>
              </a:solidFill>
              <a:latin typeface="HelveticaNeue" panose="00000400000000000000" pitchFamily="2" charset="0"/>
              <a:cs typeface="Poppins SemiBold" panose="00000700000000000000" pitchFamily="50" charset="0"/>
            </a:endParaRPr>
          </a:p>
        </p:txBody>
      </p:sp>
      <p:sp>
        <p:nvSpPr>
          <p:cNvPr id="2" name="TextBox 12">
            <a:extLst>
              <a:ext uri="{FF2B5EF4-FFF2-40B4-BE49-F238E27FC236}">
                <a16:creationId xmlns:a16="http://schemas.microsoft.com/office/drawing/2014/main" id="{6198CA20-7902-4C6F-5FF9-CF1BB8E77B82}"/>
              </a:ext>
            </a:extLst>
          </p:cNvPr>
          <p:cNvSpPr txBox="1"/>
          <p:nvPr/>
        </p:nvSpPr>
        <p:spPr>
          <a:xfrm>
            <a:off x="1200150" y="430900"/>
            <a:ext cx="9477375" cy="769441"/>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Components of Stigma</a:t>
            </a:r>
          </a:p>
        </p:txBody>
      </p:sp>
      <p:pic>
        <p:nvPicPr>
          <p:cNvPr id="4" name="Picture 5" descr="Free Knowledge Cliparts, Download Free Knowledge Cliparts png images, Free  ClipArts on Clipart Library">
            <a:extLst>
              <a:ext uri="{FF2B5EF4-FFF2-40B4-BE49-F238E27FC236}">
                <a16:creationId xmlns:a16="http://schemas.microsoft.com/office/drawing/2014/main" id="{7F39D21C-B608-793E-A9DB-D5C9A562B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136" y="1766796"/>
            <a:ext cx="1966812" cy="122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50,306 Thumbs Up Illustrations &amp; Clip Art - iStock">
            <a:extLst>
              <a:ext uri="{FF2B5EF4-FFF2-40B4-BE49-F238E27FC236}">
                <a16:creationId xmlns:a16="http://schemas.microsoft.com/office/drawing/2014/main" id="{54101179-17C7-2736-59CC-B0D92B7A9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678" b="21783"/>
          <a:stretch>
            <a:fillRect/>
          </a:stretch>
        </p:blipFill>
        <p:spPr bwMode="auto">
          <a:xfrm>
            <a:off x="8985713" y="3363960"/>
            <a:ext cx="2162469" cy="132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Passive-aggressive Behavior Person Aggression Psychological Manipulation  PNG, Clipart, Anger, Behavior, Black And White, Brand, Circle">
            <a:extLst>
              <a:ext uri="{FF2B5EF4-FFF2-40B4-BE49-F238E27FC236}">
                <a16:creationId xmlns:a16="http://schemas.microsoft.com/office/drawing/2014/main" id="{12D1CC15-5F11-67D6-5168-17A8BD75E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227" y="5070633"/>
            <a:ext cx="2077516" cy="12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374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798401" y="1929638"/>
            <a:ext cx="4753783" cy="3908762"/>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rgbClr val="C4A55E"/>
                </a:solidFill>
                <a:latin typeface="HelveticaNeue" panose="00000400000000000000" pitchFamily="2" charset="0"/>
                <a:cs typeface="Poppins SemiBold" panose="00000700000000000000" pitchFamily="50" charset="0"/>
              </a:rPr>
              <a:t>Protest </a:t>
            </a:r>
            <a:r>
              <a:rPr lang="en-US" sz="1400" dirty="0">
                <a:solidFill>
                  <a:srgbClr val="C4A55E"/>
                </a:solidFill>
                <a:latin typeface="HelveticaNeue" panose="00000400000000000000" pitchFamily="2" charset="0"/>
                <a:cs typeface="Poppins SemiBold" panose="00000700000000000000" pitchFamily="50" charset="0"/>
              </a:rPr>
              <a:t>(Thornicroft et al, 2022.)</a:t>
            </a:r>
          </a:p>
          <a:p>
            <a:pPr marL="571500" indent="-571500">
              <a:buFont typeface="Arial" panose="020B0604020202020204" pitchFamily="34" charset="0"/>
              <a:buChar char="•"/>
            </a:pPr>
            <a:endParaRPr lang="en-US" sz="44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4400" dirty="0">
                <a:solidFill>
                  <a:srgbClr val="C4A55E"/>
                </a:solidFill>
                <a:latin typeface="HelveticaNeue" panose="00000400000000000000" pitchFamily="2" charset="0"/>
                <a:cs typeface="Poppins SemiBold" panose="00000700000000000000" pitchFamily="50" charset="0"/>
              </a:rPr>
              <a:t>Education </a:t>
            </a:r>
            <a:r>
              <a:rPr lang="en-US" sz="1400" dirty="0">
                <a:solidFill>
                  <a:srgbClr val="C4A55E"/>
                </a:solidFill>
                <a:latin typeface="HelveticaNeue" panose="00000400000000000000" pitchFamily="2" charset="0"/>
                <a:cs typeface="Poppins SemiBold" panose="00000700000000000000" pitchFamily="50" charset="0"/>
              </a:rPr>
              <a:t>(Thornicroft et al, 2022.)</a:t>
            </a:r>
          </a:p>
          <a:p>
            <a:pPr marL="571500" indent="-571500">
              <a:buFont typeface="Arial" panose="020B0604020202020204" pitchFamily="34" charset="0"/>
              <a:buChar char="•"/>
            </a:pPr>
            <a:endParaRPr lang="en-US" sz="44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4400" b="1" u="sng" dirty="0">
                <a:solidFill>
                  <a:srgbClr val="C4A55E"/>
                </a:solidFill>
                <a:latin typeface="HelveticaNeue" panose="00000400000000000000" pitchFamily="2" charset="0"/>
                <a:cs typeface="Poppins SemiBold" panose="00000700000000000000" pitchFamily="50" charset="0"/>
              </a:rPr>
              <a:t>Contact </a:t>
            </a:r>
            <a:r>
              <a:rPr lang="en-US" sz="1400" dirty="0">
                <a:solidFill>
                  <a:srgbClr val="C4A55E"/>
                </a:solidFill>
                <a:latin typeface="HelveticaNeue" panose="00000400000000000000" pitchFamily="2" charset="0"/>
                <a:cs typeface="Poppins SemiBold" panose="00000700000000000000" pitchFamily="50" charset="0"/>
              </a:rPr>
              <a:t>(Thornicroft et al, 2022.)</a:t>
            </a:r>
            <a:endParaRPr lang="en-US" sz="1400" b="1" u="sng" dirty="0">
              <a:solidFill>
                <a:srgbClr val="C4A55E"/>
              </a:solidFill>
              <a:latin typeface="HelveticaNeue" panose="00000400000000000000" pitchFamily="2" charset="0"/>
              <a:cs typeface="Poppins SemiBold" panose="00000700000000000000" pitchFamily="50" charset="0"/>
            </a:endParaRPr>
          </a:p>
        </p:txBody>
      </p:sp>
      <p:sp>
        <p:nvSpPr>
          <p:cNvPr id="2" name="TextBox 12">
            <a:extLst>
              <a:ext uri="{FF2B5EF4-FFF2-40B4-BE49-F238E27FC236}">
                <a16:creationId xmlns:a16="http://schemas.microsoft.com/office/drawing/2014/main" id="{6198CA20-7902-4C6F-5FF9-CF1BB8E77B82}"/>
              </a:ext>
            </a:extLst>
          </p:cNvPr>
          <p:cNvSpPr txBox="1"/>
          <p:nvPr/>
        </p:nvSpPr>
        <p:spPr>
          <a:xfrm>
            <a:off x="1149380" y="340839"/>
            <a:ext cx="9477375" cy="769441"/>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Challenging Stigma</a:t>
            </a:r>
          </a:p>
        </p:txBody>
      </p:sp>
      <p:pic>
        <p:nvPicPr>
          <p:cNvPr id="1026" name="Picture 2" descr="Transparent Download Teaching Male Big Image Png - Teacher Teaching Clipart  PNG Transparent With Clear Background ID 193070 | TOPpng">
            <a:extLst>
              <a:ext uri="{FF2B5EF4-FFF2-40B4-BE49-F238E27FC236}">
                <a16:creationId xmlns:a16="http://schemas.microsoft.com/office/drawing/2014/main" id="{E45B88BC-2357-01CB-E737-EB3A80D3F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707" y="3276600"/>
            <a:ext cx="1598581" cy="163491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16,434,283 Protest clipart Vector Images | Depositphotos">
            <a:extLst>
              <a:ext uri="{FF2B5EF4-FFF2-40B4-BE49-F238E27FC236}">
                <a16:creationId xmlns:a16="http://schemas.microsoft.com/office/drawing/2014/main" id="{FD7CEDC9-1CBF-3550-4AC6-014AE82112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a:extLst>
              <a:ext uri="{FF2B5EF4-FFF2-40B4-BE49-F238E27FC236}">
                <a16:creationId xmlns:a16="http://schemas.microsoft.com/office/drawing/2014/main" id="{75C8E61D-A72A-74D0-10F2-FA023B5F0F6F}"/>
              </a:ext>
            </a:extLst>
          </p:cNvPr>
          <p:cNvPicPr>
            <a:picLocks noChangeAspect="1"/>
          </p:cNvPicPr>
          <p:nvPr/>
        </p:nvPicPr>
        <p:blipFill>
          <a:blip r:embed="rId5"/>
          <a:stretch>
            <a:fillRect/>
          </a:stretch>
        </p:blipFill>
        <p:spPr>
          <a:xfrm>
            <a:off x="6983535" y="1377212"/>
            <a:ext cx="3481724" cy="1632456"/>
          </a:xfrm>
          <a:prstGeom prst="rect">
            <a:avLst/>
          </a:prstGeom>
        </p:spPr>
      </p:pic>
      <p:pic>
        <p:nvPicPr>
          <p:cNvPr id="8" name="Picture 4">
            <a:extLst>
              <a:ext uri="{FF2B5EF4-FFF2-40B4-BE49-F238E27FC236}">
                <a16:creationId xmlns:a16="http://schemas.microsoft.com/office/drawing/2014/main" id="{459954B3-9FB2-B4A4-3077-929A9C185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8439" y="4757496"/>
            <a:ext cx="23336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6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996950" y="5289577"/>
            <a:ext cx="10198099" cy="954107"/>
          </a:xfrm>
          <a:prstGeom prst="rect">
            <a:avLst/>
          </a:prstGeom>
          <a:noFill/>
        </p:spPr>
        <p:txBody>
          <a:bodyPr wrap="square" rtlCol="0">
            <a:spAutoFit/>
          </a:bodyPr>
          <a:lstStyle/>
          <a:p>
            <a:pPr algn="ctr"/>
            <a:r>
              <a:rPr lang="en-US" sz="2800" i="1" dirty="0">
                <a:solidFill>
                  <a:srgbClr val="C4A55E"/>
                </a:solidFill>
                <a:latin typeface="HelveticaNeue" panose="00000400000000000000" pitchFamily="2" charset="0"/>
                <a:cs typeface="Poppins SemiBold" panose="00000700000000000000" pitchFamily="50" charset="0"/>
              </a:rPr>
              <a:t>‘Social contact is the most effective way of reducing mental health related stigma in adults…’  </a:t>
            </a:r>
            <a:r>
              <a:rPr lang="en-US" sz="1400" i="1" dirty="0">
                <a:solidFill>
                  <a:srgbClr val="C4A55E"/>
                </a:solidFill>
                <a:latin typeface="HelveticaNeue" panose="00000400000000000000" pitchFamily="2" charset="0"/>
                <a:cs typeface="Poppins SemiBold" panose="00000700000000000000" pitchFamily="50" charset="0"/>
              </a:rPr>
              <a:t>(Corrigan et al, 2012).</a:t>
            </a:r>
          </a:p>
        </p:txBody>
      </p:sp>
      <p:sp>
        <p:nvSpPr>
          <p:cNvPr id="2" name="TextBox 12">
            <a:extLst>
              <a:ext uri="{FF2B5EF4-FFF2-40B4-BE49-F238E27FC236}">
                <a16:creationId xmlns:a16="http://schemas.microsoft.com/office/drawing/2014/main" id="{6198CA20-7902-4C6F-5FF9-CF1BB8E77B82}"/>
              </a:ext>
            </a:extLst>
          </p:cNvPr>
          <p:cNvSpPr txBox="1"/>
          <p:nvPr/>
        </p:nvSpPr>
        <p:spPr>
          <a:xfrm>
            <a:off x="2783919" y="148494"/>
            <a:ext cx="6075362" cy="646331"/>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The Power of Contact…</a:t>
            </a:r>
          </a:p>
        </p:txBody>
      </p:sp>
      <p:pic>
        <p:nvPicPr>
          <p:cNvPr id="4" name="Picture 5" descr="http://www.poetryclub.com.ua/upload/poem_all/00460330.jpg">
            <a:extLst>
              <a:ext uri="{FF2B5EF4-FFF2-40B4-BE49-F238E27FC236}">
                <a16:creationId xmlns:a16="http://schemas.microsoft.com/office/drawing/2014/main" id="{964A8E13-1D14-0B86-F690-119FF8EAF2C4}"/>
              </a:ext>
            </a:extLst>
          </p:cNvPr>
          <p:cNvPicPr>
            <a:picLocks noChangeAspect="1" noChangeArrowheads="1"/>
          </p:cNvPicPr>
          <p:nvPr/>
        </p:nvPicPr>
        <p:blipFill>
          <a:blip r:embed="rId4" cstate="print"/>
          <a:srcRect/>
          <a:stretch>
            <a:fillRect/>
          </a:stretch>
        </p:blipFill>
        <p:spPr bwMode="auto">
          <a:xfrm>
            <a:off x="2652493" y="1011125"/>
            <a:ext cx="6338213" cy="4217150"/>
          </a:xfrm>
          <a:prstGeom prst="rect">
            <a:avLst/>
          </a:prstGeom>
          <a:ln>
            <a:noFill/>
          </a:ln>
          <a:effectLst>
            <a:softEdge rad="112500"/>
          </a:effectLst>
        </p:spPr>
      </p:pic>
    </p:spTree>
    <p:extLst>
      <p:ext uri="{BB962C8B-B14F-4D97-AF65-F5344CB8AC3E}">
        <p14:creationId xmlns:p14="http://schemas.microsoft.com/office/powerpoint/2010/main" val="3385309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2" name="TextBox 12">
            <a:extLst>
              <a:ext uri="{FF2B5EF4-FFF2-40B4-BE49-F238E27FC236}">
                <a16:creationId xmlns:a16="http://schemas.microsoft.com/office/drawing/2014/main" id="{6198CA20-7902-4C6F-5FF9-CF1BB8E77B82}"/>
              </a:ext>
            </a:extLst>
          </p:cNvPr>
          <p:cNvSpPr txBox="1"/>
          <p:nvPr/>
        </p:nvSpPr>
        <p:spPr>
          <a:xfrm>
            <a:off x="2486422" y="199294"/>
            <a:ext cx="7219155" cy="646331"/>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‘Nothing about us without us…’</a:t>
            </a:r>
          </a:p>
        </p:txBody>
      </p:sp>
      <p:pic>
        <p:nvPicPr>
          <p:cNvPr id="7" name="Picture 4">
            <a:extLst>
              <a:ext uri="{FF2B5EF4-FFF2-40B4-BE49-F238E27FC236}">
                <a16:creationId xmlns:a16="http://schemas.microsoft.com/office/drawing/2014/main" id="{91EE8741-9A8B-F203-F425-F499A49B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517" y="1055688"/>
            <a:ext cx="5160963"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98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4535119" y="217413"/>
            <a:ext cx="2588397" cy="769441"/>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Outline</a:t>
            </a:r>
          </a:p>
        </p:txBody>
      </p:sp>
      <p:sp>
        <p:nvSpPr>
          <p:cNvPr id="7" name="TextBox 6">
            <a:extLst>
              <a:ext uri="{FF2B5EF4-FFF2-40B4-BE49-F238E27FC236}">
                <a16:creationId xmlns:a16="http://schemas.microsoft.com/office/drawing/2014/main" id="{7CD91DF5-9FAB-4BA2-6391-93E788A10E55}"/>
              </a:ext>
            </a:extLst>
          </p:cNvPr>
          <p:cNvSpPr txBox="1"/>
          <p:nvPr/>
        </p:nvSpPr>
        <p:spPr>
          <a:xfrm>
            <a:off x="867283" y="1157109"/>
            <a:ext cx="10243664" cy="4832092"/>
          </a:xfrm>
          <a:prstGeom prst="rect">
            <a:avLst/>
          </a:prstGeom>
          <a:noFill/>
        </p:spPr>
        <p:txBody>
          <a:bodyPr wrap="square">
            <a:spAutoFit/>
          </a:bodyPr>
          <a:lstStyle/>
          <a:p>
            <a:pPr marL="342900" indent="-342900">
              <a:buFont typeface="Arial" panose="020B0604020202020204" pitchFamily="34" charset="0"/>
              <a:buChar char="•"/>
            </a:pPr>
            <a:r>
              <a:rPr lang="en-US" sz="2800" dirty="0">
                <a:solidFill>
                  <a:srgbClr val="C4A55E"/>
                </a:solidFill>
                <a:latin typeface="HelveticaNeue" panose="00000400000000000000" pitchFamily="2" charset="0"/>
                <a:cs typeface="Poppins SemiBold" panose="00000700000000000000" pitchFamily="50" charset="0"/>
              </a:rPr>
              <a:t>Provide background information about the mental health of healthcare professionals and students.</a:t>
            </a:r>
          </a:p>
          <a:p>
            <a:pPr marL="342900" indent="-342900">
              <a:buFont typeface="Arial" panose="020B0604020202020204" pitchFamily="34" charset="0"/>
              <a:buChar char="•"/>
            </a:pPr>
            <a:endParaRPr lang="en-US" sz="28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r>
              <a:rPr lang="en-US" sz="2800" dirty="0">
                <a:solidFill>
                  <a:srgbClr val="C4A55E"/>
                </a:solidFill>
                <a:latin typeface="HelveticaNeue" panose="00000400000000000000" pitchFamily="2" charset="0"/>
                <a:cs typeface="Poppins SemiBold" panose="00000700000000000000" pitchFamily="50" charset="0"/>
              </a:rPr>
              <a:t>Define stigma, trace its origins and describe its far-reaching ramifications. </a:t>
            </a:r>
          </a:p>
          <a:p>
            <a:pPr marL="342900" indent="-342900">
              <a:buFont typeface="Arial" panose="020B0604020202020204" pitchFamily="34" charset="0"/>
              <a:buChar char="•"/>
            </a:pPr>
            <a:endParaRPr lang="en-US" sz="28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r>
              <a:rPr lang="en-US" sz="2800" dirty="0">
                <a:solidFill>
                  <a:srgbClr val="C4A55E"/>
                </a:solidFill>
                <a:latin typeface="HelveticaNeue" panose="00000400000000000000" pitchFamily="2" charset="0"/>
                <a:cs typeface="Poppins SemiBold" panose="00000700000000000000" pitchFamily="50" charset="0"/>
              </a:rPr>
              <a:t>Share and signpost my recovery journey. </a:t>
            </a:r>
          </a:p>
          <a:p>
            <a:pPr marL="342900" indent="-342900">
              <a:buFont typeface="Arial" panose="020B0604020202020204" pitchFamily="34" charset="0"/>
              <a:buChar char="•"/>
            </a:pPr>
            <a:endParaRPr lang="en-US" sz="28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r>
              <a:rPr lang="en-US" sz="2800" dirty="0">
                <a:solidFill>
                  <a:srgbClr val="C4A55E"/>
                </a:solidFill>
                <a:latin typeface="HelveticaNeue" panose="00000400000000000000" pitchFamily="2" charset="0"/>
                <a:cs typeface="Poppins SemiBold" panose="00000700000000000000" pitchFamily="50" charset="0"/>
              </a:rPr>
              <a:t>Present and ‘perform!’ The Wounded Healer - an Expert by Personal and Professional Experience (EPPE) led anti-stigma intervention.</a:t>
            </a:r>
          </a:p>
        </p:txBody>
      </p:sp>
    </p:spTree>
    <p:extLst>
      <p:ext uri="{BB962C8B-B14F-4D97-AF65-F5344CB8AC3E}">
        <p14:creationId xmlns:p14="http://schemas.microsoft.com/office/powerpoint/2010/main" val="2789501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AF1285C-CDA0-21A1-7052-CC16D17B2DD7}"/>
              </a:ext>
            </a:extLst>
          </p:cNvPr>
          <p:cNvSpPr txBox="1">
            <a:spLocks/>
          </p:cNvSpPr>
          <p:nvPr/>
        </p:nvSpPr>
        <p:spPr>
          <a:xfrm>
            <a:off x="631527" y="1495425"/>
            <a:ext cx="1117673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sz="3200" dirty="0"/>
              <a:t>Many people with mental illness often choose between concealment and ‘disclosure’ </a:t>
            </a:r>
            <a:r>
              <a:rPr lang="en-GB" altLang="en-US" sz="1400" dirty="0"/>
              <a:t>(Rusch et al, 2014).</a:t>
            </a:r>
          </a:p>
          <a:p>
            <a:pPr marL="0" indent="0">
              <a:buFont typeface="Arial" panose="020B0604020202020204" pitchFamily="34" charset="0"/>
              <a:buNone/>
              <a:defRPr/>
            </a:pPr>
            <a:endParaRPr lang="en-GB" altLang="en-US" sz="3200" dirty="0"/>
          </a:p>
          <a:p>
            <a:pPr>
              <a:defRPr/>
            </a:pPr>
            <a:r>
              <a:rPr lang="en-GB" altLang="en-US" sz="3200" dirty="0"/>
              <a:t>COP is a programme that offers support with making this difficult decision </a:t>
            </a:r>
            <a:r>
              <a:rPr lang="en-GB" altLang="en-US" sz="1400" dirty="0"/>
              <a:t>(Rusch et al, 2014).</a:t>
            </a:r>
          </a:p>
          <a:p>
            <a:pPr marL="0" indent="0">
              <a:buFont typeface="Arial" panose="020B0604020202020204" pitchFamily="34" charset="0"/>
              <a:buNone/>
              <a:defRPr/>
            </a:pPr>
            <a:endParaRPr lang="en-GB" altLang="en-US" sz="3200" dirty="0"/>
          </a:p>
          <a:p>
            <a:pPr>
              <a:defRPr/>
            </a:pPr>
            <a:r>
              <a:rPr lang="en-GB" altLang="en-US" sz="3200" dirty="0"/>
              <a:t>An RCT on COP and revealed that it had immediate positive effects on disclosure and stigma stress related variables </a:t>
            </a:r>
            <a:r>
              <a:rPr lang="en-GB" altLang="en-US" sz="1400" dirty="0"/>
              <a:t>(Rusch et al 2014). </a:t>
            </a:r>
          </a:p>
        </p:txBody>
      </p:sp>
      <p:sp>
        <p:nvSpPr>
          <p:cNvPr id="3" name="TextBox 12">
            <a:extLst>
              <a:ext uri="{FF2B5EF4-FFF2-40B4-BE49-F238E27FC236}">
                <a16:creationId xmlns:a16="http://schemas.microsoft.com/office/drawing/2014/main" id="{4A79FE5D-55C1-5379-5026-87FE72894D83}"/>
              </a:ext>
            </a:extLst>
          </p:cNvPr>
          <p:cNvSpPr txBox="1"/>
          <p:nvPr/>
        </p:nvSpPr>
        <p:spPr>
          <a:xfrm>
            <a:off x="1966948" y="363754"/>
            <a:ext cx="7857042" cy="646331"/>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Coming Out Proud and Self-Stigma</a:t>
            </a:r>
          </a:p>
        </p:txBody>
      </p:sp>
    </p:spTree>
    <p:extLst>
      <p:ext uri="{BB962C8B-B14F-4D97-AF65-F5344CB8AC3E}">
        <p14:creationId xmlns:p14="http://schemas.microsoft.com/office/powerpoint/2010/main" val="302069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honest open and proud UCLSU">
            <a:hlinkClick r:id="rId2"/>
            <a:extLst>
              <a:ext uri="{FF2B5EF4-FFF2-40B4-BE49-F238E27FC236}">
                <a16:creationId xmlns:a16="http://schemas.microsoft.com/office/drawing/2014/main" id="{0C575433-036E-8B7E-3FE5-89127BC26D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45768" y="604741"/>
            <a:ext cx="4679092" cy="55564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04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2">
            <a:extLst>
              <a:ext uri="{FF2B5EF4-FFF2-40B4-BE49-F238E27FC236}">
                <a16:creationId xmlns:a16="http://schemas.microsoft.com/office/drawing/2014/main" id="{2DD3D2DD-BBDB-F338-2055-B7EB6A042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0" y="1481138"/>
            <a:ext cx="335915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Prince Harry, Duke of Sussex - Wikipedia">
            <a:extLst>
              <a:ext uri="{FF2B5EF4-FFF2-40B4-BE49-F238E27FC236}">
                <a16:creationId xmlns:a16="http://schemas.microsoft.com/office/drawing/2014/main" id="{0AF81707-7464-47BE-DE30-8FB873E19F0D}"/>
              </a:ext>
            </a:extLst>
          </p:cNvPr>
          <p:cNvPicPr>
            <a:picLocks noChangeAspect="1" noChangeArrowheads="1"/>
          </p:cNvPicPr>
          <p:nvPr/>
        </p:nvPicPr>
        <p:blipFill>
          <a:blip r:embed="rId5"/>
          <a:srcRect/>
          <a:stretch>
            <a:fillRect/>
          </a:stretch>
        </p:blipFill>
        <p:spPr bwMode="auto">
          <a:xfrm>
            <a:off x="5977384" y="449198"/>
            <a:ext cx="4065898" cy="5584954"/>
          </a:xfrm>
          <a:prstGeom prst="rect">
            <a:avLst/>
          </a:prstGeom>
          <a:ln>
            <a:noFill/>
          </a:ln>
          <a:effectLst>
            <a:softEdge rad="112500"/>
          </a:effectLst>
        </p:spPr>
      </p:pic>
    </p:spTree>
    <p:extLst>
      <p:ext uri="{BB962C8B-B14F-4D97-AF65-F5344CB8AC3E}">
        <p14:creationId xmlns:p14="http://schemas.microsoft.com/office/powerpoint/2010/main" val="4106928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4" name="Picture 2">
            <a:extLst>
              <a:ext uri="{FF2B5EF4-FFF2-40B4-BE49-F238E27FC236}">
                <a16:creationId xmlns:a16="http://schemas.microsoft.com/office/drawing/2014/main" id="{BA8B2743-C41E-580A-749D-63F229744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517" y="635691"/>
            <a:ext cx="330358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volution of the All Blacks haka, from macarena-esque dance to  mana-enhancer | Stuff.co.nz">
            <a:extLst>
              <a:ext uri="{FF2B5EF4-FFF2-40B4-BE49-F238E27FC236}">
                <a16:creationId xmlns:a16="http://schemas.microsoft.com/office/drawing/2014/main" id="{C06ED275-D339-1582-110A-F3476639D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999" y="1687309"/>
            <a:ext cx="5359149" cy="301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12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4" name="Picture 2" descr="Say a big thank you to our NHS by nominating your healthcare hero for Sun  award | The US Sun">
            <a:extLst>
              <a:ext uri="{FF2B5EF4-FFF2-40B4-BE49-F238E27FC236}">
                <a16:creationId xmlns:a16="http://schemas.microsoft.com/office/drawing/2014/main" id="{1F415050-F97A-3F83-4F5D-5E5B9420B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31750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82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1">
            <a:extLst>
              <a:ext uri="{FF2B5EF4-FFF2-40B4-BE49-F238E27FC236}">
                <a16:creationId xmlns:a16="http://schemas.microsoft.com/office/drawing/2014/main" id="{F4369971-91F0-6A46-8B60-276399B30811}"/>
              </a:ext>
            </a:extLst>
          </p:cNvPr>
          <p:cNvPicPr>
            <a:picLocks noChangeAspect="1"/>
          </p:cNvPicPr>
          <p:nvPr/>
        </p:nvPicPr>
        <p:blipFill>
          <a:blip r:embed="rId4"/>
          <a:stretch>
            <a:fillRect/>
          </a:stretch>
        </p:blipFill>
        <p:spPr>
          <a:xfrm>
            <a:off x="1739702" y="786160"/>
            <a:ext cx="8064896" cy="4032448"/>
          </a:xfrm>
          <a:prstGeom prst="rect">
            <a:avLst/>
          </a:prstGeom>
          <a:ln>
            <a:noFill/>
          </a:ln>
          <a:effectLst>
            <a:softEdge rad="112500"/>
          </a:effectLst>
        </p:spPr>
      </p:pic>
      <p:sp>
        <p:nvSpPr>
          <p:cNvPr id="3" name="TextBox 12">
            <a:extLst>
              <a:ext uri="{FF2B5EF4-FFF2-40B4-BE49-F238E27FC236}">
                <a16:creationId xmlns:a16="http://schemas.microsoft.com/office/drawing/2014/main" id="{FE28DBB7-72B3-BBA9-90D7-647FFCF136AC}"/>
              </a:ext>
            </a:extLst>
          </p:cNvPr>
          <p:cNvSpPr txBox="1"/>
          <p:nvPr/>
        </p:nvSpPr>
        <p:spPr>
          <a:xfrm>
            <a:off x="806450" y="5227807"/>
            <a:ext cx="10229850" cy="646331"/>
          </a:xfrm>
          <a:prstGeom prst="rect">
            <a:avLst/>
          </a:prstGeom>
          <a:noFill/>
        </p:spPr>
        <p:txBody>
          <a:bodyPr wrap="square" rtlCol="0">
            <a:spAutoFit/>
          </a:bodyPr>
          <a:lstStyle/>
          <a:p>
            <a:pPr algn="ctr"/>
            <a:r>
              <a:rPr lang="en-US" sz="3600" i="1" dirty="0">
                <a:solidFill>
                  <a:srgbClr val="C4A55E"/>
                </a:solidFill>
                <a:latin typeface="HelveticaNeue" panose="00000400000000000000" pitchFamily="2" charset="0"/>
                <a:cs typeface="Poppins SemiBold" panose="00000700000000000000" pitchFamily="50" charset="0"/>
              </a:rPr>
              <a:t>The application of art and literature to medicine…</a:t>
            </a:r>
          </a:p>
        </p:txBody>
      </p:sp>
    </p:spTree>
    <p:extLst>
      <p:ext uri="{BB962C8B-B14F-4D97-AF65-F5344CB8AC3E}">
        <p14:creationId xmlns:p14="http://schemas.microsoft.com/office/powerpoint/2010/main" val="3171779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FE28DBB7-72B3-BBA9-90D7-647FFCF136AC}"/>
              </a:ext>
            </a:extLst>
          </p:cNvPr>
          <p:cNvSpPr txBox="1"/>
          <p:nvPr/>
        </p:nvSpPr>
        <p:spPr>
          <a:xfrm>
            <a:off x="5464152" y="1484587"/>
            <a:ext cx="4654893" cy="3539430"/>
          </a:xfrm>
          <a:prstGeom prst="rect">
            <a:avLst/>
          </a:prstGeom>
          <a:noFill/>
        </p:spPr>
        <p:txBody>
          <a:bodyPr wrap="square" rtlCol="0">
            <a:spAutoFit/>
          </a:bodyPr>
          <a:lstStyle/>
          <a:p>
            <a:r>
              <a:rPr lang="en-US" sz="2800" i="1" dirty="0">
                <a:solidFill>
                  <a:srgbClr val="C4A55E"/>
                </a:solidFill>
                <a:latin typeface="HelveticaNeue" panose="00000400000000000000" pitchFamily="2" charset="0"/>
                <a:cs typeface="Poppins SemiBold" panose="00000700000000000000" pitchFamily="50" charset="0"/>
              </a:rPr>
              <a:t>‘In order to restore the human subject at the center – the suffering, afflicted fighting human subject – we must deepen a case history to a narrative or tale…’</a:t>
            </a:r>
          </a:p>
          <a:p>
            <a:endParaRPr lang="en-US" sz="2800" dirty="0">
              <a:solidFill>
                <a:srgbClr val="C4A55E"/>
              </a:solidFill>
              <a:latin typeface="HelveticaNeue" panose="00000400000000000000" pitchFamily="2" charset="0"/>
              <a:cs typeface="Poppins SemiBold" panose="00000700000000000000" pitchFamily="50" charset="0"/>
            </a:endParaRPr>
          </a:p>
          <a:p>
            <a:r>
              <a:rPr lang="en-US" sz="2800" dirty="0">
                <a:solidFill>
                  <a:srgbClr val="C4A55E"/>
                </a:solidFill>
                <a:latin typeface="HelveticaNeue" panose="00000400000000000000" pitchFamily="2" charset="0"/>
                <a:cs typeface="Poppins SemiBold" panose="00000700000000000000" pitchFamily="50" charset="0"/>
              </a:rPr>
              <a:t>Oliver Sacks</a:t>
            </a:r>
          </a:p>
        </p:txBody>
      </p:sp>
      <p:pic>
        <p:nvPicPr>
          <p:cNvPr id="4" name="Picture 7">
            <a:extLst>
              <a:ext uri="{FF2B5EF4-FFF2-40B4-BE49-F238E27FC236}">
                <a16:creationId xmlns:a16="http://schemas.microsoft.com/office/drawing/2014/main" id="{98874266-4836-08C6-BE6F-01712FCD2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99" y="634257"/>
            <a:ext cx="3459228" cy="52400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205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FE28DBB7-72B3-BBA9-90D7-647FFCF136AC}"/>
              </a:ext>
            </a:extLst>
          </p:cNvPr>
          <p:cNvSpPr txBox="1"/>
          <p:nvPr/>
        </p:nvSpPr>
        <p:spPr>
          <a:xfrm>
            <a:off x="5124587" y="2800270"/>
            <a:ext cx="5835056" cy="1815882"/>
          </a:xfrm>
          <a:prstGeom prst="rect">
            <a:avLst/>
          </a:prstGeom>
          <a:noFill/>
        </p:spPr>
        <p:txBody>
          <a:bodyPr wrap="square" rtlCol="0">
            <a:spAutoFit/>
          </a:bodyPr>
          <a:lstStyle/>
          <a:p>
            <a:pPr algn="ctr"/>
            <a:r>
              <a:rPr lang="en-US" sz="2800" i="1" dirty="0">
                <a:solidFill>
                  <a:srgbClr val="C4A55E"/>
                </a:solidFill>
                <a:latin typeface="HelveticaNeue" panose="00000400000000000000" pitchFamily="2" charset="0"/>
                <a:cs typeface="Poppins SemiBold" panose="00000700000000000000" pitchFamily="50" charset="0"/>
              </a:rPr>
              <a:t>‘It is our own hurt that gives us our measure of our power to heal…’</a:t>
            </a:r>
          </a:p>
          <a:p>
            <a:pPr algn="ctr"/>
            <a:endParaRPr lang="en-US" sz="2800" dirty="0">
              <a:solidFill>
                <a:srgbClr val="C4A55E"/>
              </a:solidFill>
              <a:latin typeface="HelveticaNeue" panose="00000400000000000000" pitchFamily="2" charset="0"/>
              <a:cs typeface="Poppins SemiBold" panose="00000700000000000000" pitchFamily="50" charset="0"/>
            </a:endParaRPr>
          </a:p>
          <a:p>
            <a:pPr algn="ctr"/>
            <a:r>
              <a:rPr lang="en-US" sz="2800" dirty="0">
                <a:solidFill>
                  <a:srgbClr val="C4A55E"/>
                </a:solidFill>
                <a:latin typeface="HelveticaNeue" panose="00000400000000000000" pitchFamily="2" charset="0"/>
                <a:cs typeface="Poppins SemiBold" panose="00000700000000000000" pitchFamily="50" charset="0"/>
              </a:rPr>
              <a:t>Carl Jung</a:t>
            </a:r>
          </a:p>
        </p:txBody>
      </p:sp>
      <p:pic>
        <p:nvPicPr>
          <p:cNvPr id="2" name="Picture 4" descr="http://t0.gstatic.com/images?q=tbn:ANd9GcTUNFa8qbKe54F2sXv9h7JKrIADhvkrmNgfWetlJJrTWFabz9cPOQ">
            <a:hlinkClick r:id="rId4"/>
            <a:extLst>
              <a:ext uri="{FF2B5EF4-FFF2-40B4-BE49-F238E27FC236}">
                <a16:creationId xmlns:a16="http://schemas.microsoft.com/office/drawing/2014/main" id="{23D965DB-8C5E-C0F1-60F7-490B5BCCB9EE}"/>
              </a:ext>
            </a:extLst>
          </p:cNvPr>
          <p:cNvPicPr>
            <a:picLocks noChangeAspect="1" noChangeArrowheads="1"/>
          </p:cNvPicPr>
          <p:nvPr/>
        </p:nvPicPr>
        <p:blipFill>
          <a:blip r:embed="rId5"/>
          <a:srcRect/>
          <a:stretch>
            <a:fillRect/>
          </a:stretch>
        </p:blipFill>
        <p:spPr bwMode="auto">
          <a:xfrm>
            <a:off x="1491527" y="1187796"/>
            <a:ext cx="3384376" cy="4909260"/>
          </a:xfrm>
          <a:prstGeom prst="rect">
            <a:avLst/>
          </a:prstGeom>
          <a:ln>
            <a:noFill/>
          </a:ln>
          <a:effectLst>
            <a:softEdge rad="112500"/>
          </a:effectLst>
        </p:spPr>
      </p:pic>
      <p:sp>
        <p:nvSpPr>
          <p:cNvPr id="7" name="TextBox 12">
            <a:extLst>
              <a:ext uri="{FF2B5EF4-FFF2-40B4-BE49-F238E27FC236}">
                <a16:creationId xmlns:a16="http://schemas.microsoft.com/office/drawing/2014/main" id="{DA601A05-9D64-CF00-9BA4-208D826490A1}"/>
              </a:ext>
            </a:extLst>
          </p:cNvPr>
          <p:cNvSpPr txBox="1"/>
          <p:nvPr/>
        </p:nvSpPr>
        <p:spPr>
          <a:xfrm>
            <a:off x="2259154" y="270829"/>
            <a:ext cx="7673691" cy="646331"/>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The Wounded Healer Archetype</a:t>
            </a:r>
          </a:p>
        </p:txBody>
      </p:sp>
    </p:spTree>
    <p:extLst>
      <p:ext uri="{BB962C8B-B14F-4D97-AF65-F5344CB8AC3E}">
        <p14:creationId xmlns:p14="http://schemas.microsoft.com/office/powerpoint/2010/main" val="3206857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F618FD1-0401-1BA5-4C65-9D06D8A19C9B}"/>
              </a:ext>
            </a:extLst>
          </p:cNvPr>
          <p:cNvSpPr txBox="1">
            <a:spLocks noChangeArrowheads="1"/>
          </p:cNvSpPr>
          <p:nvPr/>
        </p:nvSpPr>
        <p:spPr bwMode="auto">
          <a:xfrm>
            <a:off x="363538" y="2060575"/>
            <a:ext cx="1108948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i="1" dirty="0"/>
              <a:t>“…As a psychiatrist, I had hoped that I was pretty good at empathising with my patients… However, the last nine months of my life has taught me more about mental illness than years of clinics, ward-rounds, home visits or reading psychiatric literature…” </a:t>
            </a:r>
          </a:p>
        </p:txBody>
      </p:sp>
      <p:sp>
        <p:nvSpPr>
          <p:cNvPr id="3" name="TextBox 12">
            <a:extLst>
              <a:ext uri="{FF2B5EF4-FFF2-40B4-BE49-F238E27FC236}">
                <a16:creationId xmlns:a16="http://schemas.microsoft.com/office/drawing/2014/main" id="{8C37634C-2F01-AF04-84A2-C8A5858DFB10}"/>
              </a:ext>
            </a:extLst>
          </p:cNvPr>
          <p:cNvSpPr txBox="1"/>
          <p:nvPr/>
        </p:nvSpPr>
        <p:spPr>
          <a:xfrm>
            <a:off x="182864" y="411608"/>
            <a:ext cx="11563133" cy="1200329"/>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2012 </a:t>
            </a:r>
            <a:r>
              <a:rPr lang="en-US" sz="3600" b="1" dirty="0" err="1">
                <a:solidFill>
                  <a:srgbClr val="C4A55E"/>
                </a:solidFill>
                <a:latin typeface="HelveticaNeue" panose="00000400000000000000" pitchFamily="2" charset="0"/>
                <a:cs typeface="Poppins SemiBold" panose="00000700000000000000" pitchFamily="50" charset="0"/>
              </a:rPr>
              <a:t>RCPsych</a:t>
            </a:r>
            <a:r>
              <a:rPr lang="en-US" sz="3600" b="1" dirty="0">
                <a:solidFill>
                  <a:srgbClr val="C4A55E"/>
                </a:solidFill>
                <a:latin typeface="HelveticaNeue" panose="00000400000000000000" pitchFamily="2" charset="0"/>
                <a:cs typeface="Poppins SemiBold" panose="00000700000000000000" pitchFamily="50" charset="0"/>
              </a:rPr>
              <a:t> Morris </a:t>
            </a:r>
            <a:r>
              <a:rPr lang="en-US" sz="3600" b="1" dirty="0" err="1">
                <a:solidFill>
                  <a:srgbClr val="C4A55E"/>
                </a:solidFill>
                <a:latin typeface="HelveticaNeue" panose="00000400000000000000" pitchFamily="2" charset="0"/>
                <a:cs typeface="Poppins SemiBold" panose="00000700000000000000" pitchFamily="50" charset="0"/>
              </a:rPr>
              <a:t>Markowe</a:t>
            </a:r>
            <a:r>
              <a:rPr lang="en-US" sz="3600" b="1" dirty="0">
                <a:solidFill>
                  <a:srgbClr val="C4A55E"/>
                </a:solidFill>
                <a:latin typeface="HelveticaNeue" panose="00000400000000000000" pitchFamily="2" charset="0"/>
                <a:cs typeface="Poppins SemiBold" panose="00000700000000000000" pitchFamily="50" charset="0"/>
              </a:rPr>
              <a:t> Award Winner</a:t>
            </a:r>
          </a:p>
          <a:p>
            <a:pPr algn="ctr"/>
            <a:r>
              <a:rPr lang="en-US" sz="3600" b="1" dirty="0">
                <a:solidFill>
                  <a:srgbClr val="C4A55E"/>
                </a:solidFill>
                <a:latin typeface="HelveticaNeue" panose="00000400000000000000" pitchFamily="2" charset="0"/>
                <a:cs typeface="Poppins SemiBold" panose="00000700000000000000" pitchFamily="50" charset="0"/>
              </a:rPr>
              <a:t>Dr Claire Polkinghorn: Doctors go Mad too…</a:t>
            </a:r>
          </a:p>
        </p:txBody>
      </p:sp>
    </p:spTree>
    <p:extLst>
      <p:ext uri="{BB962C8B-B14F-4D97-AF65-F5344CB8AC3E}">
        <p14:creationId xmlns:p14="http://schemas.microsoft.com/office/powerpoint/2010/main" val="4150782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4">
            <a:extLst>
              <a:ext uri="{FF2B5EF4-FFF2-40B4-BE49-F238E27FC236}">
                <a16:creationId xmlns:a16="http://schemas.microsoft.com/office/drawing/2014/main" id="{6B3224C6-A64C-1499-7AC7-722D2F50F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128" y="1044253"/>
            <a:ext cx="3610583" cy="47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9CEEABB-1081-2156-C835-7539AE895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291" y="1044253"/>
            <a:ext cx="3535363" cy="476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18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1444674" y="2243256"/>
            <a:ext cx="8920790" cy="2123658"/>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1. The Mental Health of Healthcare Professionals and Students.</a:t>
            </a:r>
          </a:p>
        </p:txBody>
      </p:sp>
    </p:spTree>
    <p:extLst>
      <p:ext uri="{BB962C8B-B14F-4D97-AF65-F5344CB8AC3E}">
        <p14:creationId xmlns:p14="http://schemas.microsoft.com/office/powerpoint/2010/main" val="2692519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2" descr="Professor Ahmed Hankir on X: &quot;'Breakthrough is a toolkit for turning…  sadness into deep joy &amp; stigmatisation into fuel for positively  transforming others' lives…' Thank you Prof @gedbyrne for your kind words.">
            <a:extLst>
              <a:ext uri="{FF2B5EF4-FFF2-40B4-BE49-F238E27FC236}">
                <a16:creationId xmlns:a16="http://schemas.microsoft.com/office/drawing/2014/main" id="{9B9AE712-E29A-C02F-576F-48B19EEB9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6991" y="677234"/>
            <a:ext cx="7501061" cy="550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888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6">
            <a:extLst>
              <a:ext uri="{FF2B5EF4-FFF2-40B4-BE49-F238E27FC236}">
                <a16:creationId xmlns:a16="http://schemas.microsoft.com/office/drawing/2014/main" id="{19DD4C77-5CA7-C600-3FC8-26E32AB7703E}"/>
              </a:ext>
            </a:extLst>
          </p:cNvPr>
          <p:cNvPicPr>
            <a:picLocks noChangeAspect="1" noChangeArrowheads="1"/>
          </p:cNvPicPr>
          <p:nvPr/>
        </p:nvPicPr>
        <p:blipFill>
          <a:blip r:embed="rId4"/>
          <a:srcRect/>
          <a:stretch>
            <a:fillRect/>
          </a:stretch>
        </p:blipFill>
        <p:spPr bwMode="auto">
          <a:xfrm>
            <a:off x="1752187" y="531616"/>
            <a:ext cx="8687626" cy="5794768"/>
          </a:xfrm>
          <a:prstGeom prst="rect">
            <a:avLst/>
          </a:prstGeom>
          <a:ln>
            <a:noFill/>
          </a:ln>
          <a:effectLst>
            <a:softEdge rad="112500"/>
          </a:effectLst>
        </p:spPr>
      </p:pic>
    </p:spTree>
    <p:extLst>
      <p:ext uri="{BB962C8B-B14F-4D97-AF65-F5344CB8AC3E}">
        <p14:creationId xmlns:p14="http://schemas.microsoft.com/office/powerpoint/2010/main" val="236524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4" name="Picture 3">
            <a:extLst>
              <a:ext uri="{FF2B5EF4-FFF2-40B4-BE49-F238E27FC236}">
                <a16:creationId xmlns:a16="http://schemas.microsoft.com/office/drawing/2014/main" id="{26B6443A-E9E3-B694-A7BF-D9C5DCD656FC}"/>
              </a:ext>
            </a:extLst>
          </p:cNvPr>
          <p:cNvPicPr>
            <a:picLocks noChangeAspect="1"/>
          </p:cNvPicPr>
          <p:nvPr/>
        </p:nvPicPr>
        <p:blipFill rotWithShape="1">
          <a:blip r:embed="rId4"/>
          <a:srcRect t="23808" b="12555"/>
          <a:stretch/>
        </p:blipFill>
        <p:spPr>
          <a:xfrm>
            <a:off x="1217007" y="948724"/>
            <a:ext cx="9495210" cy="3024336"/>
          </a:xfrm>
          <a:prstGeom prst="rect">
            <a:avLst/>
          </a:prstGeom>
          <a:ln>
            <a:noFill/>
          </a:ln>
          <a:effectLst>
            <a:softEdge rad="112500"/>
          </a:effectLst>
        </p:spPr>
      </p:pic>
      <p:sp>
        <p:nvSpPr>
          <p:cNvPr id="8" name="TextBox 12">
            <a:extLst>
              <a:ext uri="{FF2B5EF4-FFF2-40B4-BE49-F238E27FC236}">
                <a16:creationId xmlns:a16="http://schemas.microsoft.com/office/drawing/2014/main" id="{3859110B-5E42-730E-6FD3-5BB293F96329}"/>
              </a:ext>
            </a:extLst>
          </p:cNvPr>
          <p:cNvSpPr txBox="1"/>
          <p:nvPr/>
        </p:nvSpPr>
        <p:spPr>
          <a:xfrm>
            <a:off x="1341997" y="4356743"/>
            <a:ext cx="9245230" cy="1384995"/>
          </a:xfrm>
          <a:prstGeom prst="rect">
            <a:avLst/>
          </a:prstGeom>
          <a:noFill/>
        </p:spPr>
        <p:txBody>
          <a:bodyPr wrap="square" rtlCol="0">
            <a:spAutoFit/>
          </a:bodyPr>
          <a:lstStyle/>
          <a:p>
            <a:pPr algn="ctr"/>
            <a:r>
              <a:rPr lang="en-US" sz="2800" i="1" dirty="0">
                <a:solidFill>
                  <a:srgbClr val="C4A55E"/>
                </a:solidFill>
                <a:latin typeface="HelveticaNeue" panose="00000400000000000000" pitchFamily="2" charset="0"/>
                <a:cs typeface="Poppins SemiBold" panose="00000700000000000000" pitchFamily="50" charset="0"/>
              </a:rPr>
              <a:t>‘Everyone had a breaking point, weak or strong, cowardly or courageous, war frightened everyone witless…’</a:t>
            </a:r>
          </a:p>
          <a:p>
            <a:pPr algn="ctr"/>
            <a:r>
              <a:rPr lang="en-US" sz="2800" dirty="0">
                <a:solidFill>
                  <a:srgbClr val="C4A55E"/>
                </a:solidFill>
                <a:latin typeface="HelveticaNeue" panose="00000400000000000000" pitchFamily="2" charset="0"/>
                <a:cs typeface="Poppins SemiBold" panose="00000700000000000000" pitchFamily="50" charset="0"/>
              </a:rPr>
              <a:t>C.S Myers</a:t>
            </a:r>
          </a:p>
        </p:txBody>
      </p:sp>
    </p:spTree>
    <p:extLst>
      <p:ext uri="{BB962C8B-B14F-4D97-AF65-F5344CB8AC3E}">
        <p14:creationId xmlns:p14="http://schemas.microsoft.com/office/powerpoint/2010/main" val="3182405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1">
            <a:extLst>
              <a:ext uri="{FF2B5EF4-FFF2-40B4-BE49-F238E27FC236}">
                <a16:creationId xmlns:a16="http://schemas.microsoft.com/office/drawing/2014/main" id="{9CC98436-2DE3-95D8-9607-04CB1CD55320}"/>
              </a:ext>
            </a:extLst>
          </p:cNvPr>
          <p:cNvPicPr>
            <a:picLocks noChangeAspect="1"/>
          </p:cNvPicPr>
          <p:nvPr/>
        </p:nvPicPr>
        <p:blipFill>
          <a:blip r:embed="rId4"/>
          <a:stretch>
            <a:fillRect/>
          </a:stretch>
        </p:blipFill>
        <p:spPr>
          <a:xfrm>
            <a:off x="1199848" y="875119"/>
            <a:ext cx="5561650" cy="4752528"/>
          </a:xfrm>
          <a:prstGeom prst="rect">
            <a:avLst/>
          </a:prstGeom>
          <a:ln>
            <a:noFill/>
          </a:ln>
          <a:effectLst>
            <a:softEdge rad="112500"/>
          </a:effectLst>
        </p:spPr>
      </p:pic>
      <p:sp>
        <p:nvSpPr>
          <p:cNvPr id="3" name="TextBox 12">
            <a:extLst>
              <a:ext uri="{FF2B5EF4-FFF2-40B4-BE49-F238E27FC236}">
                <a16:creationId xmlns:a16="http://schemas.microsoft.com/office/drawing/2014/main" id="{AC440A68-2282-6024-580E-2E2ED253405F}"/>
              </a:ext>
            </a:extLst>
          </p:cNvPr>
          <p:cNvSpPr txBox="1"/>
          <p:nvPr/>
        </p:nvSpPr>
        <p:spPr>
          <a:xfrm>
            <a:off x="7012209" y="1912184"/>
            <a:ext cx="3979943" cy="2554545"/>
          </a:xfrm>
          <a:prstGeom prst="rect">
            <a:avLst/>
          </a:prstGeom>
          <a:noFill/>
        </p:spPr>
        <p:txBody>
          <a:bodyPr wrap="square" rtlCol="0">
            <a:spAutoFit/>
          </a:bodyPr>
          <a:lstStyle/>
          <a:p>
            <a:pPr algn="ctr"/>
            <a:r>
              <a:rPr lang="en-US" sz="3200" i="1" dirty="0">
                <a:solidFill>
                  <a:srgbClr val="C4A55E"/>
                </a:solidFill>
                <a:latin typeface="HelveticaNeue" panose="00000400000000000000" pitchFamily="2" charset="0"/>
                <a:cs typeface="Poppins SemiBold" panose="00000700000000000000" pitchFamily="50" charset="0"/>
              </a:rPr>
              <a:t>‘Insanity is much like gravity; all it takes is a little push…’</a:t>
            </a:r>
          </a:p>
          <a:p>
            <a:pPr algn="ctr"/>
            <a:endParaRPr lang="en-US" sz="3200" dirty="0">
              <a:solidFill>
                <a:srgbClr val="C4A55E"/>
              </a:solidFill>
              <a:latin typeface="HelveticaNeue" panose="00000400000000000000" pitchFamily="2" charset="0"/>
              <a:cs typeface="Poppins SemiBold" panose="00000700000000000000" pitchFamily="50" charset="0"/>
            </a:endParaRPr>
          </a:p>
          <a:p>
            <a:pPr algn="ctr"/>
            <a:r>
              <a:rPr lang="en-US" sz="3200" dirty="0">
                <a:solidFill>
                  <a:srgbClr val="C4A55E"/>
                </a:solidFill>
                <a:latin typeface="HelveticaNeue" panose="00000400000000000000" pitchFamily="2" charset="0"/>
                <a:cs typeface="Poppins SemiBold" panose="00000700000000000000" pitchFamily="50" charset="0"/>
              </a:rPr>
              <a:t>The Joker</a:t>
            </a:r>
          </a:p>
        </p:txBody>
      </p:sp>
    </p:spTree>
    <p:extLst>
      <p:ext uri="{BB962C8B-B14F-4D97-AF65-F5344CB8AC3E}">
        <p14:creationId xmlns:p14="http://schemas.microsoft.com/office/powerpoint/2010/main" val="2576293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2" descr="Those who love you are not fooled by mistakes you have made or dark images  you hold about yourself they remember your beauty when you feel ugly your  wholeness when you are">
            <a:extLst>
              <a:ext uri="{FF2B5EF4-FFF2-40B4-BE49-F238E27FC236}">
                <a16:creationId xmlns:a16="http://schemas.microsoft.com/office/drawing/2014/main" id="{F71844C2-CF23-2D8C-FC6B-19B95E465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529"/>
          <a:stretch>
            <a:fillRect/>
          </a:stretch>
        </p:blipFill>
        <p:spPr bwMode="auto">
          <a:xfrm>
            <a:off x="3035300" y="417044"/>
            <a:ext cx="61214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2" descr="Image">
            <a:extLst>
              <a:ext uri="{FF2B5EF4-FFF2-40B4-BE49-F238E27FC236}">
                <a16:creationId xmlns:a16="http://schemas.microsoft.com/office/drawing/2014/main" id="{6BE73C6C-FE5C-EADD-C1DD-4EA2FEF57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993" y="809625"/>
            <a:ext cx="39274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a:extLst>
              <a:ext uri="{FF2B5EF4-FFF2-40B4-BE49-F238E27FC236}">
                <a16:creationId xmlns:a16="http://schemas.microsoft.com/office/drawing/2014/main" id="{B30BE477-617E-3964-9913-B17CCFE6A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8268" y="1331164"/>
            <a:ext cx="5437188" cy="419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092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1259996" y="2367171"/>
            <a:ext cx="9123990" cy="769441"/>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4. The Wounded Healer…</a:t>
            </a:r>
          </a:p>
        </p:txBody>
      </p:sp>
    </p:spTree>
    <p:extLst>
      <p:ext uri="{BB962C8B-B14F-4D97-AF65-F5344CB8AC3E}">
        <p14:creationId xmlns:p14="http://schemas.microsoft.com/office/powerpoint/2010/main" val="1969083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650989" y="1438102"/>
            <a:ext cx="10597831" cy="4154984"/>
          </a:xfrm>
          <a:prstGeom prst="rect">
            <a:avLst/>
          </a:prstGeom>
          <a:noFill/>
        </p:spPr>
        <p:txBody>
          <a:bodyPr wrap="square" rtlCol="0">
            <a:spAutoFit/>
          </a:bodyPr>
          <a:lstStyle/>
          <a:p>
            <a:pPr algn="ctr"/>
            <a:r>
              <a:rPr lang="en-US" sz="4400" i="1" dirty="0">
                <a:solidFill>
                  <a:srgbClr val="C4A55E"/>
                </a:solidFill>
                <a:latin typeface="HelveticaNeue" panose="00000400000000000000" pitchFamily="2" charset="0"/>
                <a:cs typeface="Poppins SemiBold" panose="00000700000000000000" pitchFamily="50" charset="0"/>
              </a:rPr>
              <a:t>“Conventional education on mental illness alone does not reduce stigmatizing attitudes and behaviors in medical students…”</a:t>
            </a:r>
          </a:p>
          <a:p>
            <a:pPr algn="ctr"/>
            <a:endParaRPr lang="en-US" sz="4400" dirty="0">
              <a:solidFill>
                <a:srgbClr val="C4A55E"/>
              </a:solidFill>
              <a:latin typeface="HelveticaNeue" panose="00000400000000000000" pitchFamily="2" charset="0"/>
              <a:cs typeface="Poppins SemiBold" panose="00000700000000000000" pitchFamily="50" charset="0"/>
            </a:endParaRPr>
          </a:p>
          <a:p>
            <a:pPr algn="ctr"/>
            <a:r>
              <a:rPr lang="en-US" sz="3600" dirty="0">
                <a:solidFill>
                  <a:srgbClr val="C4A55E"/>
                </a:solidFill>
                <a:latin typeface="HelveticaNeue" panose="00000400000000000000" pitchFamily="2" charset="0"/>
                <a:cs typeface="Poppins SemiBold" panose="00000700000000000000" pitchFamily="50" charset="0"/>
              </a:rPr>
              <a:t>Canadian Psychiatric Association</a:t>
            </a:r>
          </a:p>
        </p:txBody>
      </p:sp>
    </p:spTree>
    <p:extLst>
      <p:ext uri="{BB962C8B-B14F-4D97-AF65-F5344CB8AC3E}">
        <p14:creationId xmlns:p14="http://schemas.microsoft.com/office/powerpoint/2010/main" val="3831432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ck\Pictures\imagesA1WD5AT6.jpg">
            <a:extLst>
              <a:ext uri="{FF2B5EF4-FFF2-40B4-BE49-F238E27FC236}">
                <a16:creationId xmlns:a16="http://schemas.microsoft.com/office/drawing/2014/main" id="{AE3B7E29-5EB4-C7EA-3E76-715CD60FFF86}"/>
              </a:ext>
            </a:extLst>
          </p:cNvPr>
          <p:cNvPicPr>
            <a:picLocks noChangeAspect="1" noChangeArrowheads="1"/>
          </p:cNvPicPr>
          <p:nvPr/>
        </p:nvPicPr>
        <p:blipFill>
          <a:blip r:embed="rId2"/>
          <a:srcRect/>
          <a:stretch>
            <a:fillRect/>
          </a:stretch>
        </p:blipFill>
        <p:spPr bwMode="auto">
          <a:xfrm>
            <a:off x="1413537" y="1294748"/>
            <a:ext cx="2700300" cy="4163251"/>
          </a:xfrm>
          <a:prstGeom prst="rect">
            <a:avLst/>
          </a:prstGeom>
          <a:ln>
            <a:noFill/>
          </a:ln>
          <a:effectLst>
            <a:softEdge rad="112500"/>
          </a:effectLst>
        </p:spPr>
      </p:pic>
      <p:pic>
        <p:nvPicPr>
          <p:cNvPr id="3" name="Picture 3">
            <a:extLst>
              <a:ext uri="{FF2B5EF4-FFF2-40B4-BE49-F238E27FC236}">
                <a16:creationId xmlns:a16="http://schemas.microsoft.com/office/drawing/2014/main" id="{654E75DF-AE89-5184-F3DA-BE06B5D11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727" y="842969"/>
            <a:ext cx="5616621" cy="51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616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714579" y="1499657"/>
            <a:ext cx="10982120" cy="4031873"/>
          </a:xfrm>
          <a:prstGeom prst="rect">
            <a:avLst/>
          </a:prstGeom>
          <a:noFill/>
        </p:spPr>
        <p:txBody>
          <a:bodyPr wrap="square" rtlCol="0">
            <a:spAutoFit/>
          </a:bodyPr>
          <a:lstStyle/>
          <a:p>
            <a:pPr marL="457200" indent="-457200">
              <a:buFont typeface="Arial" panose="020B0604020202020204" pitchFamily="34" charset="0"/>
              <a:buChar char="•"/>
            </a:pPr>
            <a:r>
              <a:rPr lang="en-US" sz="3200" i="1" dirty="0">
                <a:solidFill>
                  <a:srgbClr val="C4A55E"/>
                </a:solidFill>
                <a:latin typeface="HelveticaNeue" panose="00000400000000000000" pitchFamily="2" charset="0"/>
                <a:cs typeface="Poppins SemiBold" panose="00000700000000000000" pitchFamily="50" charset="0"/>
              </a:rPr>
              <a:t>“An innovative method of teaching that blends the performing arts and storytelling with psychiatry…”</a:t>
            </a:r>
          </a:p>
          <a:p>
            <a:pPr marL="457200" indent="-457200">
              <a:buFont typeface="Arial" panose="020B0604020202020204" pitchFamily="34" charset="0"/>
              <a:buChar char="•"/>
            </a:pPr>
            <a:endParaRPr lang="en-US" sz="3200" dirty="0">
              <a:solidFill>
                <a:srgbClr val="C4A55E"/>
              </a:solidFill>
              <a:latin typeface="HelveticaNeue" panose="00000400000000000000" pitchFamily="2" charset="0"/>
              <a:cs typeface="Poppins SemiBold" panose="00000700000000000000" pitchFamily="50" charset="0"/>
            </a:endParaRPr>
          </a:p>
          <a:p>
            <a:pPr marL="457200" indent="-457200">
              <a:buFont typeface="Arial" panose="020B0604020202020204" pitchFamily="34" charset="0"/>
              <a:buChar char="•"/>
            </a:pPr>
            <a:r>
              <a:rPr lang="en-US" sz="3200" dirty="0">
                <a:solidFill>
                  <a:srgbClr val="C4A55E"/>
                </a:solidFill>
                <a:latin typeface="HelveticaNeue" panose="00000400000000000000" pitchFamily="2" charset="0"/>
                <a:cs typeface="Poppins SemiBold" panose="00000700000000000000" pitchFamily="50" charset="0"/>
              </a:rPr>
              <a:t>Traces recovery journey of a ‘Wounded Healer’ i.e., an Expert by Personal and Professional Experience (EPPE).</a:t>
            </a:r>
          </a:p>
          <a:p>
            <a:pPr marL="457200" indent="-457200">
              <a:buFont typeface="Arial" panose="020B0604020202020204" pitchFamily="34" charset="0"/>
              <a:buChar char="•"/>
            </a:pPr>
            <a:endParaRPr lang="en-US" sz="3200" dirty="0">
              <a:solidFill>
                <a:srgbClr val="C4A55E"/>
              </a:solidFill>
              <a:latin typeface="HelveticaNeue" panose="00000400000000000000" pitchFamily="2" charset="0"/>
              <a:cs typeface="Poppins SemiBold" panose="00000700000000000000" pitchFamily="50" charset="0"/>
            </a:endParaRPr>
          </a:p>
          <a:p>
            <a:pPr marL="457200" indent="-457200">
              <a:buFont typeface="Arial" panose="020B0604020202020204" pitchFamily="34" charset="0"/>
              <a:buChar char="•"/>
            </a:pPr>
            <a:r>
              <a:rPr lang="en-US" sz="3200" dirty="0">
                <a:solidFill>
                  <a:srgbClr val="C4A55E"/>
                </a:solidFill>
                <a:latin typeface="HelveticaNeue" panose="00000400000000000000" pitchFamily="2" charset="0"/>
                <a:cs typeface="Poppins SemiBold" panose="00000700000000000000" pitchFamily="50" charset="0"/>
              </a:rPr>
              <a:t>Aims are to Engage, Entertain and to Educate to debunk myths, reduce stigma and encourage help seeking. </a:t>
            </a:r>
          </a:p>
        </p:txBody>
      </p:sp>
      <p:sp>
        <p:nvSpPr>
          <p:cNvPr id="2" name="TextBox 12">
            <a:extLst>
              <a:ext uri="{FF2B5EF4-FFF2-40B4-BE49-F238E27FC236}">
                <a16:creationId xmlns:a16="http://schemas.microsoft.com/office/drawing/2014/main" id="{26D6CDA9-15BA-1881-681D-D0CF3055FF36}"/>
              </a:ext>
            </a:extLst>
          </p:cNvPr>
          <p:cNvSpPr txBox="1"/>
          <p:nvPr/>
        </p:nvSpPr>
        <p:spPr>
          <a:xfrm>
            <a:off x="3454590" y="449421"/>
            <a:ext cx="5282819" cy="646331"/>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The Wounded Healer </a:t>
            </a:r>
          </a:p>
        </p:txBody>
      </p:sp>
    </p:spTree>
    <p:extLst>
      <p:ext uri="{BB962C8B-B14F-4D97-AF65-F5344CB8AC3E}">
        <p14:creationId xmlns:p14="http://schemas.microsoft.com/office/powerpoint/2010/main" val="177099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4" name="Picture 6" descr="Physician Resilience and Burnout: Can You Make the Switch? -- FPM">
            <a:extLst>
              <a:ext uri="{FF2B5EF4-FFF2-40B4-BE49-F238E27FC236}">
                <a16:creationId xmlns:a16="http://schemas.microsoft.com/office/drawing/2014/main" id="{2CCE966D-267C-AA2A-6CF2-39FF2293F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419"/>
          <a:stretch>
            <a:fillRect/>
          </a:stretch>
        </p:blipFill>
        <p:spPr bwMode="auto">
          <a:xfrm>
            <a:off x="7013074" y="1069386"/>
            <a:ext cx="3735356" cy="471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0AD7CA4-6319-077A-9F79-4CB8F651D2E3}"/>
              </a:ext>
            </a:extLst>
          </p:cNvPr>
          <p:cNvPicPr>
            <a:picLocks noChangeAspect="1"/>
          </p:cNvPicPr>
          <p:nvPr/>
        </p:nvPicPr>
        <p:blipFill>
          <a:blip r:embed="rId5"/>
          <a:stretch>
            <a:fillRect/>
          </a:stretch>
        </p:blipFill>
        <p:spPr>
          <a:xfrm>
            <a:off x="776951" y="1904274"/>
            <a:ext cx="5706696" cy="2891393"/>
          </a:xfrm>
          <a:prstGeom prst="rect">
            <a:avLst/>
          </a:prstGeom>
        </p:spPr>
      </p:pic>
    </p:spTree>
    <p:extLst>
      <p:ext uri="{BB962C8B-B14F-4D97-AF65-F5344CB8AC3E}">
        <p14:creationId xmlns:p14="http://schemas.microsoft.com/office/powerpoint/2010/main" val="1192708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characters in a room&#10;&#10;AI-generated content may be incorrect.">
            <a:extLst>
              <a:ext uri="{FF2B5EF4-FFF2-40B4-BE49-F238E27FC236}">
                <a16:creationId xmlns:a16="http://schemas.microsoft.com/office/drawing/2014/main" id="{6C5C34D3-4627-4F0F-DE21-DC4D28219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666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88227-2D0B-DA0F-73F4-99487566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830" y="671952"/>
            <a:ext cx="6582733" cy="488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A3CE0B4-6FBD-B3DC-D63B-3FD6534E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343" y="1221408"/>
            <a:ext cx="2604208" cy="38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DDA2D3F-BEC3-6C86-E102-B9F401241789}"/>
              </a:ext>
            </a:extLst>
          </p:cNvPr>
          <p:cNvSpPr txBox="1">
            <a:spLocks noChangeArrowheads="1"/>
          </p:cNvSpPr>
          <p:nvPr/>
        </p:nvSpPr>
        <p:spPr bwMode="auto">
          <a:xfrm>
            <a:off x="2464589" y="6001013"/>
            <a:ext cx="7127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400" b="1" i="1">
                <a:latin typeface="Arial" panose="020B0604020202020204" pitchFamily="34" charset="0"/>
              </a:rPr>
              <a:t>‘The path of the righteous man…’ </a:t>
            </a:r>
            <a:r>
              <a:rPr lang="en-GB" altLang="en-US" sz="1800" b="1">
                <a:latin typeface="Arial" panose="020B0604020202020204" pitchFamily="34" charset="0"/>
              </a:rPr>
              <a:t>Ezekial 25:17</a:t>
            </a:r>
            <a:endParaRPr lang="en-GB" altLang="en-US" sz="2400" b="1">
              <a:latin typeface="Arial" panose="020B0604020202020204" pitchFamily="34" charset="0"/>
            </a:endParaRPr>
          </a:p>
        </p:txBody>
      </p:sp>
    </p:spTree>
    <p:extLst>
      <p:ext uri="{BB962C8B-B14F-4D97-AF65-F5344CB8AC3E}">
        <p14:creationId xmlns:p14="http://schemas.microsoft.com/office/powerpoint/2010/main" val="551458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gorilla with its mouth open&#10;&#10;AI-generated content may be incorrect.">
            <a:extLst>
              <a:ext uri="{FF2B5EF4-FFF2-40B4-BE49-F238E27FC236}">
                <a16:creationId xmlns:a16="http://schemas.microsoft.com/office/drawing/2014/main" id="{E1DE7240-A730-7CC0-2EFF-8A1C28B8D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836" b="13151"/>
          <a:stretch/>
        </p:blipFill>
        <p:spPr bwMode="auto">
          <a:xfrm>
            <a:off x="20" y="10"/>
            <a:ext cx="12191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589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6431130" y="1305340"/>
            <a:ext cx="4667838" cy="4247317"/>
          </a:xfrm>
          <a:prstGeom prst="rect">
            <a:avLst/>
          </a:prstGeom>
          <a:noFill/>
        </p:spPr>
        <p:txBody>
          <a:bodyPr wrap="square" rtlCol="0">
            <a:spAutoFit/>
          </a:bodyPr>
          <a:lstStyle/>
          <a:p>
            <a:r>
              <a:rPr lang="en-US" b="1" i="1" u="sng" dirty="0">
                <a:solidFill>
                  <a:srgbClr val="C4A55E"/>
                </a:solidFill>
                <a:latin typeface="HelveticaNeue" panose="00000400000000000000" pitchFamily="2" charset="0"/>
                <a:cs typeface="Poppins SemiBold" panose="00000700000000000000" pitchFamily="50" charset="0"/>
              </a:rPr>
              <a:t>1. Emphasis on recovery.</a:t>
            </a:r>
          </a:p>
          <a:p>
            <a:endParaRPr lang="en-US" b="1" i="1" u="sng" dirty="0">
              <a:solidFill>
                <a:srgbClr val="C4A55E"/>
              </a:solidFill>
              <a:latin typeface="HelveticaNeue" panose="00000400000000000000" pitchFamily="2" charset="0"/>
              <a:cs typeface="Poppins SemiBold" panose="00000700000000000000" pitchFamily="50" charset="0"/>
            </a:endParaRPr>
          </a:p>
          <a:p>
            <a:r>
              <a:rPr lang="en-US" b="1" i="1" u="sng" dirty="0">
                <a:solidFill>
                  <a:srgbClr val="C4A55E"/>
                </a:solidFill>
                <a:latin typeface="HelveticaNeue" panose="00000400000000000000" pitchFamily="2" charset="0"/>
                <a:cs typeface="Poppins SemiBold" panose="00000700000000000000" pitchFamily="50" charset="0"/>
              </a:rPr>
              <a:t>2. Personal testimony from a trained speaker who has lived experience of mental illness. </a:t>
            </a:r>
          </a:p>
          <a:p>
            <a:endParaRPr lang="en-US" b="1" i="1" dirty="0">
              <a:solidFill>
                <a:srgbClr val="C4A55E"/>
              </a:solidFill>
              <a:latin typeface="HelveticaNeue" panose="00000400000000000000" pitchFamily="2" charset="0"/>
              <a:cs typeface="Poppins SemiBold" panose="00000700000000000000" pitchFamily="50" charset="0"/>
            </a:endParaRPr>
          </a:p>
          <a:p>
            <a:r>
              <a:rPr lang="en-US" i="1" dirty="0">
                <a:solidFill>
                  <a:srgbClr val="C4A55E"/>
                </a:solidFill>
                <a:latin typeface="HelveticaNeue" panose="00000400000000000000" pitchFamily="2" charset="0"/>
                <a:cs typeface="Poppins SemiBold" panose="00000700000000000000" pitchFamily="50" charset="0"/>
              </a:rPr>
              <a:t>3. That employs multiple forms of social contact.</a:t>
            </a:r>
          </a:p>
          <a:p>
            <a:endParaRPr lang="en-US" i="1" dirty="0">
              <a:solidFill>
                <a:srgbClr val="C4A55E"/>
              </a:solidFill>
              <a:latin typeface="HelveticaNeue" panose="00000400000000000000" pitchFamily="2" charset="0"/>
              <a:cs typeface="Poppins SemiBold" panose="00000700000000000000" pitchFamily="50" charset="0"/>
            </a:endParaRPr>
          </a:p>
          <a:p>
            <a:r>
              <a:rPr lang="en-US" i="1" dirty="0">
                <a:solidFill>
                  <a:srgbClr val="C4A55E"/>
                </a:solidFill>
                <a:latin typeface="HelveticaNeue" panose="00000400000000000000" pitchFamily="2" charset="0"/>
                <a:cs typeface="Poppins SemiBold" panose="00000700000000000000" pitchFamily="50" charset="0"/>
              </a:rPr>
              <a:t>4. That teach skills that involve what to say and what to do. </a:t>
            </a:r>
          </a:p>
          <a:p>
            <a:endParaRPr lang="en-US" b="1" i="1" dirty="0">
              <a:solidFill>
                <a:srgbClr val="C4A55E"/>
              </a:solidFill>
              <a:latin typeface="HelveticaNeue" panose="00000400000000000000" pitchFamily="2" charset="0"/>
              <a:cs typeface="Poppins SemiBold" panose="00000700000000000000" pitchFamily="50" charset="0"/>
            </a:endParaRPr>
          </a:p>
          <a:p>
            <a:r>
              <a:rPr lang="en-US" b="1" i="1" u="sng" dirty="0">
                <a:solidFill>
                  <a:srgbClr val="C4A55E"/>
                </a:solidFill>
                <a:latin typeface="HelveticaNeue" panose="00000400000000000000" pitchFamily="2" charset="0"/>
                <a:cs typeface="Poppins SemiBold" panose="00000700000000000000" pitchFamily="50" charset="0"/>
              </a:rPr>
              <a:t>5. That employ myth busting. </a:t>
            </a:r>
          </a:p>
          <a:p>
            <a:endParaRPr lang="en-US" b="1" i="1" u="sng" dirty="0">
              <a:solidFill>
                <a:srgbClr val="C4A55E"/>
              </a:solidFill>
              <a:latin typeface="HelveticaNeue" panose="00000400000000000000" pitchFamily="2" charset="0"/>
              <a:cs typeface="Poppins SemiBold" panose="00000700000000000000" pitchFamily="50" charset="0"/>
            </a:endParaRPr>
          </a:p>
          <a:p>
            <a:r>
              <a:rPr lang="en-US" b="1" i="1" u="sng" dirty="0">
                <a:solidFill>
                  <a:srgbClr val="C4A55E"/>
                </a:solidFill>
                <a:latin typeface="HelveticaNeue" panose="00000400000000000000" pitchFamily="2" charset="0"/>
                <a:cs typeface="Poppins SemiBold" panose="00000700000000000000" pitchFamily="50" charset="0"/>
              </a:rPr>
              <a:t>6. That use an enthusiastic facilitator.</a:t>
            </a:r>
            <a:endParaRPr lang="en-US" sz="2000" b="1" i="1" u="sng" dirty="0">
              <a:solidFill>
                <a:srgbClr val="C4A55E"/>
              </a:solidFill>
              <a:latin typeface="HelveticaNeue" panose="00000400000000000000" pitchFamily="2" charset="0"/>
              <a:cs typeface="Poppins SemiBold" panose="00000700000000000000" pitchFamily="50" charset="0"/>
            </a:endParaRPr>
          </a:p>
        </p:txBody>
      </p:sp>
      <p:pic>
        <p:nvPicPr>
          <p:cNvPr id="4" name="Picture 3">
            <a:extLst>
              <a:ext uri="{FF2B5EF4-FFF2-40B4-BE49-F238E27FC236}">
                <a16:creationId xmlns:a16="http://schemas.microsoft.com/office/drawing/2014/main" id="{DAF5A781-9867-29B3-3B88-39AA64DFB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732" y="996828"/>
            <a:ext cx="4528140" cy="48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843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4" name="Picture 3">
            <a:extLst>
              <a:ext uri="{FF2B5EF4-FFF2-40B4-BE49-F238E27FC236}">
                <a16:creationId xmlns:a16="http://schemas.microsoft.com/office/drawing/2014/main" id="{DFED4298-DB03-A678-664C-CFAE95088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592137"/>
            <a:ext cx="597535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45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graphicFrame>
        <p:nvGraphicFramePr>
          <p:cNvPr id="2" name="Object 6">
            <a:extLst>
              <a:ext uri="{FF2B5EF4-FFF2-40B4-BE49-F238E27FC236}">
                <a16:creationId xmlns:a16="http://schemas.microsoft.com/office/drawing/2014/main" id="{0EBCA383-B5B3-5895-9E8E-BAFE1DE1D7F2}"/>
              </a:ext>
            </a:extLst>
          </p:cNvPr>
          <p:cNvGraphicFramePr>
            <a:graphicFrameLocks noChangeAspect="1"/>
          </p:cNvGraphicFramePr>
          <p:nvPr>
            <p:extLst>
              <p:ext uri="{D42A27DB-BD31-4B8C-83A1-F6EECF244321}">
                <p14:modId xmlns:p14="http://schemas.microsoft.com/office/powerpoint/2010/main" val="2821583996"/>
              </p:ext>
            </p:extLst>
          </p:nvPr>
        </p:nvGraphicFramePr>
        <p:xfrm>
          <a:off x="1931987" y="821906"/>
          <a:ext cx="3646345" cy="5160169"/>
        </p:xfrm>
        <a:graphic>
          <a:graphicData uri="http://schemas.openxmlformats.org/presentationml/2006/ole">
            <mc:AlternateContent xmlns:mc="http://schemas.openxmlformats.org/markup-compatibility/2006">
              <mc:Choice xmlns:v="urn:schemas-microsoft-com:vml" Requires="v">
                <p:oleObj name="Acrobat Document" r:id="rId4" imgW="2621520" imgH="3704760" progId="AcroExch.Document.11">
                  <p:embed/>
                </p:oleObj>
              </mc:Choice>
              <mc:Fallback>
                <p:oleObj name="Acrobat Document" r:id="rId4" imgW="2621520" imgH="3704760" progId="AcroExch.Document.11">
                  <p:embed/>
                  <p:pic>
                    <p:nvPicPr>
                      <p:cNvPr id="2" name="Object 6">
                        <a:extLst>
                          <a:ext uri="{FF2B5EF4-FFF2-40B4-BE49-F238E27FC236}">
                            <a16:creationId xmlns:a16="http://schemas.microsoft.com/office/drawing/2014/main" id="{0EBCA383-B5B3-5895-9E8E-BAFE1DE1D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987" y="821906"/>
                        <a:ext cx="3646345" cy="5160169"/>
                      </a:xfrm>
                      <a:prstGeom prst="rect">
                        <a:avLst/>
                      </a:prstGeom>
                      <a:noFill/>
                      <a:ln>
                        <a:noFill/>
                      </a:ln>
                    </p:spPr>
                  </p:pic>
                </p:oleObj>
              </mc:Fallback>
            </mc:AlternateContent>
          </a:graphicData>
        </a:graphic>
      </p:graphicFrame>
      <p:pic>
        <p:nvPicPr>
          <p:cNvPr id="7" name="Picture 3">
            <a:extLst>
              <a:ext uri="{FF2B5EF4-FFF2-40B4-BE49-F238E27FC236}">
                <a16:creationId xmlns:a16="http://schemas.microsoft.com/office/drawing/2014/main" id="{42D4E155-66F3-2E4B-A504-65CD693422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13670" y="919538"/>
            <a:ext cx="3577355"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975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3" name="Picture 3">
            <a:extLst>
              <a:ext uri="{FF2B5EF4-FFF2-40B4-BE49-F238E27FC236}">
                <a16:creationId xmlns:a16="http://schemas.microsoft.com/office/drawing/2014/main" id="{977D2D8B-4FB0-C904-35C9-DD3FFED937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0017" y="867569"/>
            <a:ext cx="3658927"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2F867DE-0BCB-AC5C-3F4C-E2FD33D072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8147" y="867569"/>
            <a:ext cx="3620642"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727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D91314AE-BFA0-4365-B9A3-C1DE8E38C2C2}"/>
              </a:ext>
            </a:extLst>
          </p:cNvPr>
          <p:cNvSpPr txBox="1"/>
          <p:nvPr/>
        </p:nvSpPr>
        <p:spPr>
          <a:xfrm>
            <a:off x="565150" y="1642425"/>
            <a:ext cx="10680700" cy="4339650"/>
          </a:xfrm>
          <a:prstGeom prst="rect">
            <a:avLst/>
          </a:prstGeom>
          <a:noFill/>
        </p:spPr>
        <p:txBody>
          <a:bodyPr wrap="square" rtlCol="0">
            <a:spAutoFit/>
          </a:bodyPr>
          <a:lstStyle/>
          <a:p>
            <a:pPr algn="ctr"/>
            <a:r>
              <a:rPr lang="en-US" sz="3600" i="1" dirty="0">
                <a:solidFill>
                  <a:srgbClr val="C4A55E"/>
                </a:solidFill>
                <a:latin typeface="HelveticaNeue" panose="00000400000000000000" pitchFamily="2" charset="0"/>
                <a:cs typeface="Poppins SemiBold" panose="00000700000000000000" pitchFamily="50" charset="0"/>
              </a:rPr>
              <a:t>Delivered to over 200,000 people in person in 25 countries in 5 continents worldwide. Global footprint of The Wounded Healer: Canada, USA, Colombia, Northern Ireland, Republic of Ireland, Wales, Scotland, England, Portugal, Italy, Germany, Romania, Slovenia, Lebanon, Ukraine, New Zealand, Australia, Malaysia, Qatar and more….</a:t>
            </a:r>
          </a:p>
          <a:p>
            <a:endParaRPr lang="en-US" sz="2400" dirty="0">
              <a:solidFill>
                <a:srgbClr val="C4A55E"/>
              </a:solidFill>
              <a:latin typeface="HelveticaNeue" panose="00000400000000000000" pitchFamily="2" charset="0"/>
              <a:cs typeface="Poppins SemiBold" panose="00000700000000000000" pitchFamily="50" charset="0"/>
            </a:endParaRPr>
          </a:p>
        </p:txBody>
      </p:sp>
      <p:sp>
        <p:nvSpPr>
          <p:cNvPr id="7" name="TextBox 12">
            <a:extLst>
              <a:ext uri="{FF2B5EF4-FFF2-40B4-BE49-F238E27FC236}">
                <a16:creationId xmlns:a16="http://schemas.microsoft.com/office/drawing/2014/main" id="{7D4464A5-3478-CF4B-8757-F67E8B669AE7}"/>
              </a:ext>
            </a:extLst>
          </p:cNvPr>
          <p:cNvSpPr txBox="1"/>
          <p:nvPr/>
        </p:nvSpPr>
        <p:spPr>
          <a:xfrm>
            <a:off x="1555927" y="552759"/>
            <a:ext cx="9080145" cy="646331"/>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Global Footprint of The Wounded Healer</a:t>
            </a:r>
          </a:p>
        </p:txBody>
      </p:sp>
    </p:spTree>
    <p:extLst>
      <p:ext uri="{BB962C8B-B14F-4D97-AF65-F5344CB8AC3E}">
        <p14:creationId xmlns:p14="http://schemas.microsoft.com/office/powerpoint/2010/main" val="1041798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4">
            <a:extLst>
              <a:ext uri="{FF2B5EF4-FFF2-40B4-BE49-F238E27FC236}">
                <a16:creationId xmlns:a16="http://schemas.microsoft.com/office/drawing/2014/main" id="{34D1D41B-05BE-1D3B-9FCA-7E48AB4A3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925" y="708697"/>
            <a:ext cx="9122149" cy="54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562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1F7B7B1C-BE0F-A23D-10E9-000969667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013" b="11630"/>
          <a:stretch>
            <a:fill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50317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2">
            <a:extLst>
              <a:ext uri="{FF2B5EF4-FFF2-40B4-BE49-F238E27FC236}">
                <a16:creationId xmlns:a16="http://schemas.microsoft.com/office/drawing/2014/main" id="{559F598C-9FF3-7B74-5263-8744A5AC356F}"/>
              </a:ext>
            </a:extLst>
          </p:cNvPr>
          <p:cNvSpPr txBox="1"/>
          <p:nvPr/>
        </p:nvSpPr>
        <p:spPr>
          <a:xfrm>
            <a:off x="512080" y="1705769"/>
            <a:ext cx="5120750" cy="400109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C4A55E"/>
                </a:solidFill>
                <a:latin typeface="HelveticaNeue" panose="00000400000000000000" pitchFamily="2" charset="0"/>
                <a:cs typeface="Poppins SemiBold" panose="00000700000000000000" pitchFamily="50" charset="0"/>
              </a:rPr>
              <a:t>Mental health problems are common in healthcare professionals and students </a:t>
            </a:r>
            <a:r>
              <a:rPr lang="en-US" sz="1400" dirty="0">
                <a:solidFill>
                  <a:srgbClr val="C4A55E"/>
                </a:solidFill>
                <a:latin typeface="HelveticaNeue" panose="00000400000000000000" pitchFamily="2" charset="0"/>
                <a:cs typeface="Poppins SemiBold" panose="00000700000000000000" pitchFamily="50" charset="0"/>
              </a:rPr>
              <a:t>(Harvey B et al. 2021.)</a:t>
            </a:r>
            <a:endParaRPr lang="en-US" sz="24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endParaRPr lang="en-US" sz="24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r>
              <a:rPr lang="en-US" sz="2400" dirty="0">
                <a:solidFill>
                  <a:srgbClr val="C4A55E"/>
                </a:solidFill>
                <a:latin typeface="HelveticaNeue" panose="00000400000000000000" pitchFamily="2" charset="0"/>
                <a:cs typeface="Poppins SemiBold" panose="00000700000000000000" pitchFamily="50" charset="0"/>
              </a:rPr>
              <a:t>The pandemic placed a huge strain on the mental health of healthcare workers </a:t>
            </a:r>
            <a:r>
              <a:rPr lang="en-US" sz="1400" dirty="0">
                <a:solidFill>
                  <a:srgbClr val="C4A55E"/>
                </a:solidFill>
                <a:latin typeface="HelveticaNeue" panose="00000400000000000000" pitchFamily="2" charset="0"/>
                <a:cs typeface="Poppins SemiBold" panose="00000700000000000000" pitchFamily="50" charset="0"/>
              </a:rPr>
              <a:t>(Lamb et al. 2023.)</a:t>
            </a:r>
            <a:endParaRPr lang="en-US" sz="24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endParaRPr lang="en-US" sz="2400" dirty="0">
              <a:solidFill>
                <a:srgbClr val="C4A55E"/>
              </a:solidFill>
              <a:latin typeface="HelveticaNeue" panose="00000400000000000000" pitchFamily="2" charset="0"/>
              <a:cs typeface="Poppins SemiBold" panose="00000700000000000000" pitchFamily="50" charset="0"/>
            </a:endParaRPr>
          </a:p>
          <a:p>
            <a:pPr marL="342900" indent="-342900">
              <a:buFont typeface="Arial" panose="020B0604020202020204" pitchFamily="34" charset="0"/>
              <a:buChar char="•"/>
            </a:pPr>
            <a:r>
              <a:rPr lang="en-US" sz="2400" dirty="0">
                <a:solidFill>
                  <a:srgbClr val="C4A55E"/>
                </a:solidFill>
                <a:latin typeface="HelveticaNeue" panose="00000400000000000000" pitchFamily="2" charset="0"/>
                <a:cs typeface="Poppins SemiBold" panose="00000700000000000000" pitchFamily="50" charset="0"/>
              </a:rPr>
              <a:t>400 doctors die by suicide every year in the US alone </a:t>
            </a:r>
            <a:r>
              <a:rPr lang="en-US" sz="1400" dirty="0">
                <a:solidFill>
                  <a:srgbClr val="C4A55E"/>
                </a:solidFill>
                <a:latin typeface="HelveticaNeue" panose="00000400000000000000" pitchFamily="2" charset="0"/>
                <a:cs typeface="Poppins SemiBold" panose="00000700000000000000" pitchFamily="50" charset="0"/>
              </a:rPr>
              <a:t>(AFSP).</a:t>
            </a:r>
            <a:endParaRPr lang="en-US" sz="2400" dirty="0">
              <a:solidFill>
                <a:srgbClr val="C4A55E"/>
              </a:solidFill>
              <a:latin typeface="HelveticaNeue" panose="00000400000000000000" pitchFamily="2" charset="0"/>
              <a:cs typeface="Poppins SemiBold" panose="00000700000000000000" pitchFamily="50" charset="0"/>
            </a:endParaRPr>
          </a:p>
        </p:txBody>
      </p:sp>
      <p:sp>
        <p:nvSpPr>
          <p:cNvPr id="7" name="TextBox 12">
            <a:extLst>
              <a:ext uri="{FF2B5EF4-FFF2-40B4-BE49-F238E27FC236}">
                <a16:creationId xmlns:a16="http://schemas.microsoft.com/office/drawing/2014/main" id="{D4144DAE-863B-AAC8-DE9D-82E9A704E8AD}"/>
              </a:ext>
            </a:extLst>
          </p:cNvPr>
          <p:cNvSpPr txBox="1"/>
          <p:nvPr/>
        </p:nvSpPr>
        <p:spPr>
          <a:xfrm>
            <a:off x="1217008" y="209330"/>
            <a:ext cx="9025588" cy="1200329"/>
          </a:xfrm>
          <a:prstGeom prst="rect">
            <a:avLst/>
          </a:prstGeom>
          <a:noFill/>
        </p:spPr>
        <p:txBody>
          <a:bodyPr wrap="square" rtlCol="0">
            <a:spAutoFit/>
          </a:bodyPr>
          <a:lstStyle/>
          <a:p>
            <a:pPr algn="ctr"/>
            <a:r>
              <a:rPr lang="en-US" sz="3600" b="1" dirty="0">
                <a:solidFill>
                  <a:srgbClr val="C4A55E"/>
                </a:solidFill>
                <a:latin typeface="HelveticaNeue" panose="00000400000000000000" pitchFamily="2" charset="0"/>
                <a:cs typeface="Poppins SemiBold" panose="00000700000000000000" pitchFamily="50" charset="0"/>
              </a:rPr>
              <a:t>The Mental Health of Healthcare Professionals</a:t>
            </a:r>
          </a:p>
        </p:txBody>
      </p:sp>
      <p:pic>
        <p:nvPicPr>
          <p:cNvPr id="8" name="Picture 5">
            <a:extLst>
              <a:ext uri="{FF2B5EF4-FFF2-40B4-BE49-F238E27FC236}">
                <a16:creationId xmlns:a16="http://schemas.microsoft.com/office/drawing/2014/main" id="{92A16208-05D6-9331-8F7C-8A765638E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117" y="2091196"/>
            <a:ext cx="5315019" cy="301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614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D91314AE-BFA0-4365-B9A3-C1DE8E38C2C2}"/>
              </a:ext>
            </a:extLst>
          </p:cNvPr>
          <p:cNvSpPr txBox="1"/>
          <p:nvPr/>
        </p:nvSpPr>
        <p:spPr>
          <a:xfrm>
            <a:off x="628650" y="1351508"/>
            <a:ext cx="10680700" cy="4154984"/>
          </a:xfrm>
          <a:prstGeom prst="rect">
            <a:avLst/>
          </a:prstGeom>
          <a:noFill/>
        </p:spPr>
        <p:txBody>
          <a:bodyPr wrap="square" rtlCol="0">
            <a:spAutoFit/>
          </a:bodyPr>
          <a:lstStyle/>
          <a:p>
            <a:pPr algn="ctr"/>
            <a:r>
              <a:rPr lang="en-US" sz="6000" i="1" dirty="0">
                <a:solidFill>
                  <a:srgbClr val="C4A55E"/>
                </a:solidFill>
                <a:latin typeface="HelveticaNeue" panose="00000400000000000000" pitchFamily="2" charset="0"/>
                <a:cs typeface="Poppins SemiBold" panose="00000700000000000000" pitchFamily="50" charset="0"/>
              </a:rPr>
              <a:t>Countering stigma starts off with the individual by challenging our own prejudices and preconceptions… </a:t>
            </a:r>
          </a:p>
          <a:p>
            <a:endParaRPr lang="en-US" sz="2400" dirty="0">
              <a:solidFill>
                <a:srgbClr val="C4A55E"/>
              </a:solidFill>
              <a:latin typeface="HelveticaNeue" panose="00000400000000000000" pitchFamily="2" charset="0"/>
              <a:cs typeface="Poppins SemiBold" panose="00000700000000000000" pitchFamily="50" charset="0"/>
            </a:endParaRPr>
          </a:p>
        </p:txBody>
      </p:sp>
    </p:spTree>
    <p:extLst>
      <p:ext uri="{BB962C8B-B14F-4D97-AF65-F5344CB8AC3E}">
        <p14:creationId xmlns:p14="http://schemas.microsoft.com/office/powerpoint/2010/main" val="1640246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5" descr="Back to Candlelight - the Shift Away from Blue Spectrum Light">
            <a:extLst>
              <a:ext uri="{FF2B5EF4-FFF2-40B4-BE49-F238E27FC236}">
                <a16:creationId xmlns:a16="http://schemas.microsoft.com/office/drawing/2014/main" id="{1B6F7AD2-DB52-D978-F7B0-4F74D9B2C822}"/>
              </a:ext>
            </a:extLst>
          </p:cNvPr>
          <p:cNvPicPr>
            <a:picLocks noChangeAspect="1" noChangeArrowheads="1"/>
          </p:cNvPicPr>
          <p:nvPr/>
        </p:nvPicPr>
        <p:blipFill>
          <a:blip r:embed="rId4"/>
          <a:srcRect/>
          <a:stretch>
            <a:fillRect/>
          </a:stretch>
        </p:blipFill>
        <p:spPr bwMode="auto">
          <a:xfrm>
            <a:off x="3829720" y="702982"/>
            <a:ext cx="5204215" cy="5452035"/>
          </a:xfrm>
          <a:prstGeom prst="rect">
            <a:avLst/>
          </a:prstGeom>
          <a:ln>
            <a:noFill/>
          </a:ln>
          <a:effectLst>
            <a:softEdge rad="112500"/>
          </a:effectLst>
        </p:spPr>
      </p:pic>
    </p:spTree>
    <p:extLst>
      <p:ext uri="{BB962C8B-B14F-4D97-AF65-F5344CB8AC3E}">
        <p14:creationId xmlns:p14="http://schemas.microsoft.com/office/powerpoint/2010/main" val="1673298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7" name="TextBox 12">
            <a:extLst>
              <a:ext uri="{FF2B5EF4-FFF2-40B4-BE49-F238E27FC236}">
                <a16:creationId xmlns:a16="http://schemas.microsoft.com/office/drawing/2014/main" id="{7D4464A5-3478-CF4B-8757-F67E8B669AE7}"/>
              </a:ext>
            </a:extLst>
          </p:cNvPr>
          <p:cNvSpPr txBox="1"/>
          <p:nvPr/>
        </p:nvSpPr>
        <p:spPr>
          <a:xfrm>
            <a:off x="3582988" y="513437"/>
            <a:ext cx="5026024" cy="584775"/>
          </a:xfrm>
          <a:prstGeom prst="rect">
            <a:avLst/>
          </a:prstGeom>
          <a:noFill/>
        </p:spPr>
        <p:txBody>
          <a:bodyPr wrap="square" rtlCol="0">
            <a:spAutoFit/>
          </a:bodyPr>
          <a:lstStyle/>
          <a:p>
            <a:pPr algn="ctr"/>
            <a:r>
              <a:rPr lang="en-US" sz="3200" b="1" dirty="0">
                <a:solidFill>
                  <a:srgbClr val="C4A55E"/>
                </a:solidFill>
                <a:latin typeface="HelveticaNeue" panose="00000400000000000000" pitchFamily="2" charset="0"/>
                <a:cs typeface="Poppins SemiBold" panose="00000700000000000000" pitchFamily="50" charset="0"/>
              </a:rPr>
              <a:t>Take Home Messages…</a:t>
            </a:r>
          </a:p>
        </p:txBody>
      </p:sp>
      <p:sp>
        <p:nvSpPr>
          <p:cNvPr id="2" name="TextBox 12">
            <a:extLst>
              <a:ext uri="{FF2B5EF4-FFF2-40B4-BE49-F238E27FC236}">
                <a16:creationId xmlns:a16="http://schemas.microsoft.com/office/drawing/2014/main" id="{BF397E3E-DB98-7D28-9480-03495B2BAADD}"/>
              </a:ext>
            </a:extLst>
          </p:cNvPr>
          <p:cNvSpPr txBox="1"/>
          <p:nvPr/>
        </p:nvSpPr>
        <p:spPr>
          <a:xfrm>
            <a:off x="869139" y="1531005"/>
            <a:ext cx="10211609" cy="4247317"/>
          </a:xfrm>
          <a:prstGeom prst="rect">
            <a:avLst/>
          </a:prstGeom>
          <a:noFill/>
        </p:spPr>
        <p:txBody>
          <a:bodyPr wrap="square" rtlCol="0">
            <a:spAutoFit/>
          </a:bodyPr>
          <a:lstStyle/>
          <a:p>
            <a:pPr marL="571500" indent="-571500">
              <a:buFont typeface="Arial" panose="020B0604020202020204" pitchFamily="34" charset="0"/>
              <a:buChar char="•"/>
            </a:pPr>
            <a:r>
              <a:rPr lang="en-US" sz="3000" dirty="0">
                <a:solidFill>
                  <a:srgbClr val="C4A55E"/>
                </a:solidFill>
                <a:latin typeface="HelveticaNeue" panose="00000400000000000000" pitchFamily="2" charset="0"/>
                <a:cs typeface="Poppins SemiBold" panose="00000700000000000000" pitchFamily="50" charset="0"/>
              </a:rPr>
              <a:t>Living with a mental health condition is nothing to be ashamed about. </a:t>
            </a:r>
          </a:p>
          <a:p>
            <a:pPr marL="571500" indent="-571500">
              <a:buFont typeface="Arial" panose="020B0604020202020204" pitchFamily="34" charset="0"/>
              <a:buChar char="•"/>
            </a:pPr>
            <a:endParaRPr lang="en-US" sz="30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3000" dirty="0">
                <a:solidFill>
                  <a:srgbClr val="C4A55E"/>
                </a:solidFill>
                <a:latin typeface="HelveticaNeue" panose="00000400000000000000" pitchFamily="2" charset="0"/>
                <a:cs typeface="Poppins SemiBold" panose="00000700000000000000" pitchFamily="50" charset="0"/>
              </a:rPr>
              <a:t>Effective treatment is available. </a:t>
            </a:r>
          </a:p>
          <a:p>
            <a:pPr marL="571500" indent="-571500">
              <a:buFont typeface="Arial" panose="020B0604020202020204" pitchFamily="34" charset="0"/>
              <a:buChar char="•"/>
            </a:pPr>
            <a:endParaRPr lang="en-US" sz="30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3000" dirty="0">
                <a:solidFill>
                  <a:srgbClr val="C4A55E"/>
                </a:solidFill>
                <a:latin typeface="HelveticaNeue" panose="00000400000000000000" pitchFamily="2" charset="0"/>
                <a:cs typeface="Poppins SemiBold" panose="00000700000000000000" pitchFamily="50" charset="0"/>
              </a:rPr>
              <a:t>Seeking support is a sign of strength, not a sign of weakness. </a:t>
            </a:r>
          </a:p>
          <a:p>
            <a:pPr marL="571500" indent="-571500">
              <a:buFont typeface="Arial" panose="020B0604020202020204" pitchFamily="34" charset="0"/>
              <a:buChar char="•"/>
            </a:pPr>
            <a:endParaRPr lang="en-US" sz="3000" dirty="0">
              <a:solidFill>
                <a:srgbClr val="C4A55E"/>
              </a:solidFill>
              <a:latin typeface="HelveticaNeue" panose="00000400000000000000" pitchFamily="2" charset="0"/>
              <a:cs typeface="Poppins SemiBold" panose="00000700000000000000" pitchFamily="50" charset="0"/>
            </a:endParaRPr>
          </a:p>
          <a:p>
            <a:pPr marL="571500" indent="-571500">
              <a:buFont typeface="Arial" panose="020B0604020202020204" pitchFamily="34" charset="0"/>
              <a:buChar char="•"/>
            </a:pPr>
            <a:r>
              <a:rPr lang="en-US" sz="3000" dirty="0">
                <a:solidFill>
                  <a:srgbClr val="C4A55E"/>
                </a:solidFill>
                <a:latin typeface="HelveticaNeue" panose="00000400000000000000" pitchFamily="2" charset="0"/>
                <a:cs typeface="Poppins SemiBold" panose="00000700000000000000" pitchFamily="50" charset="0"/>
              </a:rPr>
              <a:t>Recovery is a reality for the many and not for the few. </a:t>
            </a:r>
          </a:p>
        </p:txBody>
      </p:sp>
    </p:spTree>
    <p:extLst>
      <p:ext uri="{BB962C8B-B14F-4D97-AF65-F5344CB8AC3E}">
        <p14:creationId xmlns:p14="http://schemas.microsoft.com/office/powerpoint/2010/main" val="2442793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7565-0C6B-1159-AFF8-A62C3AA5A344}"/>
              </a:ext>
            </a:extLst>
          </p:cNvPr>
          <p:cNvSpPr txBox="1">
            <a:spLocks/>
          </p:cNvSpPr>
          <p:nvPr/>
        </p:nvSpPr>
        <p:spPr>
          <a:xfrm>
            <a:off x="1277857" y="1044484"/>
            <a:ext cx="9383713" cy="4974768"/>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GB" b="1" dirty="0">
              <a:latin typeface="Arial" panose="020B0604020202020204" pitchFamily="34" charset="0"/>
              <a:cs typeface="Arial" panose="020B0604020202020204" pitchFamily="34" charset="0"/>
            </a:endParaRPr>
          </a:p>
          <a:p>
            <a:pPr algn="ctr">
              <a:defRPr/>
            </a:pPr>
            <a:r>
              <a:rPr lang="en-GB" b="1" dirty="0">
                <a:latin typeface="Arial" panose="020B0604020202020204" pitchFamily="34" charset="0"/>
                <a:cs typeface="Arial" panose="020B0604020202020204" pitchFamily="34" charset="0"/>
              </a:rPr>
              <a:t>Thank you</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Questions?</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ahmed.hankir@lhsc.on.ca</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Twitter/X: @ahmedhankir </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120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B6309-E3D1-C2E4-DE9A-ACBE57FAB2DE}"/>
              </a:ext>
            </a:extLst>
          </p:cNvPr>
          <p:cNvSpPr txBox="1"/>
          <p:nvPr/>
        </p:nvSpPr>
        <p:spPr>
          <a:xfrm>
            <a:off x="639203" y="1322262"/>
            <a:ext cx="10913594" cy="4715522"/>
          </a:xfrm>
          <a:prstGeom prst="rect">
            <a:avLst/>
          </a:prstGeom>
          <a:noFill/>
        </p:spPr>
        <p:txBody>
          <a:bodyPr wrap="square" rtlCol="0">
            <a:spAutoFit/>
          </a:bodyPr>
          <a:lstStyle/>
          <a:p>
            <a:pPr marL="342900" lvl="0" indent="-342900">
              <a:lnSpc>
                <a:spcPct val="115000"/>
              </a:lnSpc>
              <a:buSzPts val="800"/>
              <a:buFont typeface="Symbol" panose="05050102010706020507" pitchFamily="18" charset="2"/>
              <a:buChar char=""/>
            </a:pPr>
            <a:r>
              <a:rPr lang="en-CA" sz="900" kern="100" dirty="0">
                <a:effectLst/>
                <a:latin typeface="Calibri" panose="020F0502020204030204" pitchFamily="34" charset="0"/>
                <a:ea typeface="Calibri" panose="020F0502020204030204" pitchFamily="34" charset="0"/>
                <a:cs typeface="Times New Roman" panose="02020603050405020304" pitchFamily="18" charset="0"/>
              </a:rPr>
              <a:t>Harvey SB, Epstein RM, </a:t>
            </a:r>
            <a:r>
              <a:rPr lang="en-CA" sz="900" kern="100" dirty="0" err="1">
                <a:effectLst/>
                <a:latin typeface="Calibri" panose="020F0502020204030204" pitchFamily="34" charset="0"/>
                <a:ea typeface="Calibri" panose="020F0502020204030204" pitchFamily="34" charset="0"/>
                <a:cs typeface="Times New Roman" panose="02020603050405020304" pitchFamily="18" charset="0"/>
              </a:rPr>
              <a:t>Glozier</a:t>
            </a:r>
            <a:r>
              <a:rPr lang="en-CA" sz="900" kern="100" dirty="0">
                <a:effectLst/>
                <a:latin typeface="Calibri" panose="020F0502020204030204" pitchFamily="34" charset="0"/>
                <a:ea typeface="Calibri" panose="020F0502020204030204" pitchFamily="34" charset="0"/>
                <a:cs typeface="Times New Roman" panose="02020603050405020304" pitchFamily="18" charset="0"/>
              </a:rPr>
              <a:t> N, et al. Mental illness and suicide among physicians. </a:t>
            </a:r>
            <a:r>
              <a:rPr lang="en-CA" sz="900" i="1" kern="100" dirty="0">
                <a:effectLst/>
                <a:latin typeface="Calibri" panose="020F0502020204030204" pitchFamily="34" charset="0"/>
                <a:ea typeface="Calibri" panose="020F0502020204030204" pitchFamily="34" charset="0"/>
                <a:cs typeface="Times New Roman" panose="02020603050405020304" pitchFamily="18" charset="0"/>
              </a:rPr>
              <a:t>Lancet</a:t>
            </a:r>
            <a:r>
              <a:rPr lang="en-CA" sz="900" kern="100" dirty="0">
                <a:effectLst/>
                <a:latin typeface="Calibri" panose="020F0502020204030204" pitchFamily="34" charset="0"/>
                <a:ea typeface="Calibri" panose="020F0502020204030204" pitchFamily="34" charset="0"/>
                <a:cs typeface="Times New Roman" panose="02020603050405020304" pitchFamily="18" charset="0"/>
              </a:rPr>
              <a:t>. 2021;398(10303):920-930. doi:10.1016/S0140-6736(21)01596-8</a:t>
            </a:r>
          </a:p>
          <a:p>
            <a:pPr marL="342900" lvl="0" indent="-342900">
              <a:lnSpc>
                <a:spcPct val="115000"/>
              </a:lnSpc>
              <a:buSzPts val="800"/>
              <a:buFont typeface="Symbol" panose="05050102010706020507" pitchFamily="18" charset="2"/>
              <a:buChar char=""/>
            </a:pPr>
            <a:r>
              <a:rPr lang="en-CA" sz="900" kern="100" dirty="0">
                <a:effectLst/>
                <a:latin typeface="Calibri" panose="020F0502020204030204" pitchFamily="34" charset="0"/>
                <a:ea typeface="Calibri" panose="020F0502020204030204" pitchFamily="34" charset="0"/>
                <a:cs typeface="Times New Roman" panose="02020603050405020304" pitchFamily="18" charset="0"/>
              </a:rPr>
              <a:t>Lamb D, </a:t>
            </a:r>
            <a:r>
              <a:rPr lang="en-CA" sz="900" kern="100" dirty="0" err="1">
                <a:effectLst/>
                <a:latin typeface="Calibri" panose="020F0502020204030204" pitchFamily="34" charset="0"/>
                <a:ea typeface="Calibri" panose="020F0502020204030204" pitchFamily="34" charset="0"/>
                <a:cs typeface="Times New Roman" panose="02020603050405020304" pitchFamily="18" charset="0"/>
              </a:rPr>
              <a:t>Stevelink</a:t>
            </a:r>
            <a:r>
              <a:rPr lang="en-CA" sz="900" kern="100" dirty="0">
                <a:effectLst/>
                <a:latin typeface="Calibri" panose="020F0502020204030204" pitchFamily="34" charset="0"/>
                <a:ea typeface="Calibri" panose="020F0502020204030204" pitchFamily="34" charset="0"/>
                <a:cs typeface="Times New Roman" panose="02020603050405020304" pitchFamily="18" charset="0"/>
              </a:rPr>
              <a:t> SAM, Scott HR, Greenberg N, Wessely S. COVID-19 and the mental health of health-care workers. </a:t>
            </a:r>
            <a:r>
              <a:rPr lang="en-CA" sz="900" i="1" kern="100" dirty="0">
                <a:effectLst/>
                <a:latin typeface="Calibri" panose="020F0502020204030204" pitchFamily="34" charset="0"/>
                <a:ea typeface="Calibri" panose="020F0502020204030204" pitchFamily="34" charset="0"/>
                <a:cs typeface="Times New Roman" panose="02020603050405020304" pitchFamily="18" charset="0"/>
              </a:rPr>
              <a:t>Lancet Psychiatry</a:t>
            </a:r>
            <a:r>
              <a:rPr lang="en-CA" sz="900" kern="100" dirty="0">
                <a:effectLst/>
                <a:latin typeface="Calibri" panose="020F0502020204030204" pitchFamily="34" charset="0"/>
                <a:ea typeface="Calibri" panose="020F0502020204030204" pitchFamily="34" charset="0"/>
                <a:cs typeface="Times New Roman" panose="02020603050405020304" pitchFamily="18" charset="0"/>
              </a:rPr>
              <a:t>. 2023;10(4):245. doi:10.1016/S2215-0366(23)00062-7</a:t>
            </a:r>
          </a:p>
          <a:p>
            <a:pPr marL="342900" lvl="0" indent="-342900">
              <a:lnSpc>
                <a:spcPct val="115000"/>
              </a:lnSpc>
              <a:spcAft>
                <a:spcPts val="800"/>
              </a:spcAft>
              <a:buSzPts val="800"/>
              <a:buFont typeface="Symbol" panose="05050102010706020507" pitchFamily="18" charset="2"/>
              <a:buChar char=""/>
            </a:pPr>
            <a:r>
              <a:rPr lang="en-GB"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Home | AFSP</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Amsalem, D., Markowitz, J. C., Jankowski, S. E., Yang, L. H., Valeri, L., Lieff, S. A., Neria, Y., &amp; Dixon, L. B. (2021). Sustained Effect of a Brief Video in Reducing Public Stigma Toward Individuals With Psychosis: A Randomized Controlled Trial of Young Adults.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The American journal of psychiatry</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178</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(7), 635–642. </a:t>
            </a:r>
            <a:r>
              <a:rPr lang="en-GB"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https://doi.org/10.1176/appi.ajp.2020.20091293</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Corrigan PW, Morris SB, Michaels PJ, Rafacz JD,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Rüsch</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N.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Challenging the public stigma of mental illness: a meta-analysis of outcome studies</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Psychiatr</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Serv. 2012 Oct;63(10):963-73.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10.1176/appi.ps.201100529.</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Gold, K. J., Andrew, L. B., Goldman, E. B., &amp; Schwenk, T. L. (2016). "I would never want to have a mental health diagnosis on my record": A survey of female physicians on mental health diagnosis, treatment, and reporting.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General hospital psychiatry</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43</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51–57. </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Harvey, S. B., Epstein, R. M.,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Glozier</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N., Petrie, K., Strudwick, J., Gayed, A., Dean, K., &amp; Henderson, M. (2021). Mental illness and suicide among physicians.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Lancet (London, England)</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398</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(10303), 920–930. </a:t>
            </a:r>
            <a:r>
              <a:rPr lang="en-GB"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https://doi.org/10.1016/S0140-6736(21)01596-8</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Knaak, S.,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Modgill</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G., &amp; Patten, S. B. (2014). Key ingredients of anti-stigma programs for health care providers: a data synthesis of evaluative studies.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Canadian journal of psychiatry. Revue canadienne de </a:t>
            </a:r>
            <a:r>
              <a:rPr lang="en-GB" sz="900" i="1" kern="100" dirty="0" err="1">
                <a:effectLst/>
                <a:latin typeface="Calibri" panose="020F0502020204030204" pitchFamily="34" charset="0"/>
                <a:ea typeface="Calibri" panose="020F0502020204030204" pitchFamily="34" charset="0"/>
                <a:cs typeface="Times New Roman" panose="02020603050405020304" pitchFamily="18" charset="0"/>
              </a:rPr>
              <a:t>psychiatrie</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59</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(10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Suppl</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1), S19–S26.</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Magner, C., Greenberg, N., Timmins, F., O'Doherty, V., &amp; Lyons, B. (2021). The psychological impact of COVID-19 on frontline healthcare workers 'From Heartbreak to Hope'.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Journal of clinical nursing</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30</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(13-14), e53–e55. </a:t>
            </a:r>
            <a:r>
              <a:rPr lang="en-GB"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https://doi.org/10.1111/jocn.15841</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North East London Strategic Health Authority Report of an independent inquiry into the care and treatment of Daksha Emson and her daughter Freya. London: North East London Strategic Health Authority, 2003.</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Nordt C, Rössler W, Lauber C. Attitudes of mental health professionals toward people with schizophrenia and major depression. </a:t>
            </a:r>
            <a:r>
              <a:rPr lang="en-GB" sz="900" i="1" kern="100" dirty="0" err="1">
                <a:effectLst/>
                <a:latin typeface="Calibri" panose="020F0502020204030204" pitchFamily="34" charset="0"/>
                <a:ea typeface="Calibri" panose="020F0502020204030204" pitchFamily="34" charset="0"/>
                <a:cs typeface="Times New Roman" panose="02020603050405020304" pitchFamily="18" charset="0"/>
              </a:rPr>
              <a:t>Schizophr</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 Bull</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2006;32(4):709-14. doi:10.1080/09540260701278937. </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Thornicroft, G., Sunkel, C.,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Alikhon</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Aliev, A., Baker, S., Brohan, E., El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Chammay</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R., Davies, K., Demissie, M., Duncan, J., Fekadu, W., Gronholm, P. C., Guerrero, Z., Gurung, D., Habtamu, K., Hanlon, C., Heim, E., Henderson, C., Hijazi, Z., Hoffman, C., Hosny, N., … Winkler, P. (2022). The Lancet Commission on ending stigma and discrimination in mental health.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Lancet (London, England)</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400</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(10361), 1438–1480. https://doi.org/10.1016/S0140-6736(22)01470-2</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a:effectLst/>
                <a:latin typeface="Calibri" panose="020F0502020204030204" pitchFamily="34" charset="0"/>
                <a:ea typeface="Calibri" panose="020F0502020204030204" pitchFamily="34" charset="0"/>
                <a:cs typeface="Times New Roman" panose="02020603050405020304" pitchFamily="18" charset="0"/>
              </a:rPr>
              <a:t>Ahmed Hankir: fighting mental health stigma. (2022).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Bulletin of the World Health Organization</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900" i="1" kern="100" dirty="0">
                <a:effectLst/>
                <a:latin typeface="Calibri" panose="020F0502020204030204" pitchFamily="34" charset="0"/>
                <a:ea typeface="Calibri" panose="020F0502020204030204" pitchFamily="34" charset="0"/>
                <a:cs typeface="Times New Roman" panose="02020603050405020304" pitchFamily="18" charset="0"/>
              </a:rPr>
              <a:t>100</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(8), 472–473.</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tabLst>
                <a:tab pos="457200" algn="l"/>
              </a:tabLst>
            </a:pP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Rüsch</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N, Abbruzzese E, Hagedorn E et al. Efficacy of Coming Out Proud to reduce stigma's impact among people with mental illness: pilot randomised controlled trial. Br J Psychiatry. 2014;204:391-7.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doi</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10.1192/bjp.bp.113.135772. </a:t>
            </a:r>
            <a:r>
              <a:rPr lang="en-GB" sz="900" kern="100" dirty="0" err="1">
                <a:effectLst/>
                <a:latin typeface="Calibri" panose="020F0502020204030204" pitchFamily="34" charset="0"/>
                <a:ea typeface="Calibri" panose="020F0502020204030204" pitchFamily="34" charset="0"/>
                <a:cs typeface="Times New Roman" panose="02020603050405020304" pitchFamily="18" charset="0"/>
              </a:rPr>
              <a:t>Epub</a:t>
            </a:r>
            <a:r>
              <a:rPr lang="en-GB" sz="900" kern="100" dirty="0">
                <a:effectLst/>
                <a:latin typeface="Calibri" panose="020F0502020204030204" pitchFamily="34" charset="0"/>
                <a:ea typeface="Calibri" panose="020F0502020204030204" pitchFamily="34" charset="0"/>
                <a:cs typeface="Times New Roman" panose="02020603050405020304" pitchFamily="18" charset="0"/>
              </a:rPr>
              <a:t> 2014 Jan 16.</a:t>
            </a:r>
            <a:endParaRPr lang="en-CA"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CFE28D28-F6E8-7599-E593-3EEE2E209484}"/>
              </a:ext>
            </a:extLst>
          </p:cNvPr>
          <p:cNvSpPr txBox="1">
            <a:spLocks noChangeArrowheads="1"/>
          </p:cNvSpPr>
          <p:nvPr/>
        </p:nvSpPr>
        <p:spPr>
          <a:xfrm>
            <a:off x="4596121" y="248319"/>
            <a:ext cx="3124200" cy="696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a:latin typeface="Arial" panose="020B0604020202020204" pitchFamily="34" charset="0"/>
                <a:cs typeface="Arial" panose="020B0604020202020204" pitchFamily="34" charset="0"/>
              </a:rPr>
              <a:t>References</a:t>
            </a:r>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80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698500" y="1166842"/>
            <a:ext cx="10191750" cy="4524315"/>
          </a:xfrm>
          <a:prstGeom prst="rect">
            <a:avLst/>
          </a:prstGeom>
          <a:noFill/>
        </p:spPr>
        <p:txBody>
          <a:bodyPr wrap="square" rtlCol="0">
            <a:spAutoFit/>
          </a:bodyPr>
          <a:lstStyle/>
          <a:p>
            <a:pPr algn="ctr"/>
            <a:r>
              <a:rPr lang="en-US" sz="4800" i="1" dirty="0">
                <a:solidFill>
                  <a:srgbClr val="C4A55E"/>
                </a:solidFill>
                <a:latin typeface="HelveticaNeue" panose="00000400000000000000" pitchFamily="2" charset="0"/>
                <a:cs typeface="Poppins SemiBold" panose="00000700000000000000" pitchFamily="50" charset="0"/>
              </a:rPr>
              <a:t>‘A survey of over 2100 physicians who met the diagnostic criteria for a mental disorder revealed that 50% were reluctant to seek professional help because of fear of stigmatization…’ </a:t>
            </a:r>
            <a:r>
              <a:rPr lang="en-US" sz="1400" i="1" dirty="0">
                <a:solidFill>
                  <a:srgbClr val="C4A55E"/>
                </a:solidFill>
                <a:latin typeface="HelveticaNeue" panose="00000400000000000000" pitchFamily="2" charset="0"/>
                <a:cs typeface="Poppins SemiBold" panose="00000700000000000000" pitchFamily="50" charset="0"/>
              </a:rPr>
              <a:t>(Gold et al 2016.)</a:t>
            </a:r>
            <a:endParaRPr lang="en-US" sz="4800" i="1" dirty="0">
              <a:solidFill>
                <a:srgbClr val="C4A55E"/>
              </a:solidFill>
              <a:latin typeface="HelveticaNeue" panose="00000400000000000000" pitchFamily="2" charset="0"/>
              <a:cs typeface="Poppins SemiBold" panose="00000700000000000000" pitchFamily="50" charset="0"/>
            </a:endParaRPr>
          </a:p>
        </p:txBody>
      </p:sp>
    </p:spTree>
    <p:extLst>
      <p:ext uri="{BB962C8B-B14F-4D97-AF65-F5344CB8AC3E}">
        <p14:creationId xmlns:p14="http://schemas.microsoft.com/office/powerpoint/2010/main" val="224917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1524480" y="2196009"/>
            <a:ext cx="8939840" cy="2123658"/>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2. Mental Health Stigma: Origins, Sources and Far-Reaching Ramifications… </a:t>
            </a:r>
          </a:p>
        </p:txBody>
      </p:sp>
    </p:spTree>
    <p:extLst>
      <p:ext uri="{BB962C8B-B14F-4D97-AF65-F5344CB8AC3E}">
        <p14:creationId xmlns:p14="http://schemas.microsoft.com/office/powerpoint/2010/main" val="418408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pic>
        <p:nvPicPr>
          <p:cNvPr id="2" name="Picture 7" descr="http://www.ate.co.nz/networking/images/socialexclusion.jpg">
            <a:extLst>
              <a:ext uri="{FF2B5EF4-FFF2-40B4-BE49-F238E27FC236}">
                <a16:creationId xmlns:a16="http://schemas.microsoft.com/office/drawing/2014/main" id="{76BBCB41-5688-4953-6E4D-2DD07DE682BC}"/>
              </a:ext>
            </a:extLst>
          </p:cNvPr>
          <p:cNvPicPr>
            <a:picLocks noChangeAspect="1" noChangeArrowheads="1"/>
          </p:cNvPicPr>
          <p:nvPr/>
        </p:nvPicPr>
        <p:blipFill>
          <a:blip r:embed="rId4"/>
          <a:srcRect/>
          <a:stretch>
            <a:fillRect/>
          </a:stretch>
        </p:blipFill>
        <p:spPr bwMode="auto">
          <a:xfrm>
            <a:off x="1384300" y="1302179"/>
            <a:ext cx="8953416" cy="4857536"/>
          </a:xfrm>
          <a:prstGeom prst="rect">
            <a:avLst/>
          </a:prstGeom>
          <a:ln>
            <a:noFill/>
          </a:ln>
          <a:effectLst>
            <a:softEdge rad="112500"/>
          </a:effectLst>
        </p:spPr>
      </p:pic>
      <p:sp>
        <p:nvSpPr>
          <p:cNvPr id="4" name="TextBox 12">
            <a:extLst>
              <a:ext uri="{FF2B5EF4-FFF2-40B4-BE49-F238E27FC236}">
                <a16:creationId xmlns:a16="http://schemas.microsoft.com/office/drawing/2014/main" id="{8B49283E-8488-A99F-B719-A0F9B706F5FE}"/>
              </a:ext>
            </a:extLst>
          </p:cNvPr>
          <p:cNvSpPr txBox="1"/>
          <p:nvPr/>
        </p:nvSpPr>
        <p:spPr>
          <a:xfrm>
            <a:off x="1905000" y="313564"/>
            <a:ext cx="8108950" cy="769441"/>
          </a:xfrm>
          <a:prstGeom prst="rect">
            <a:avLst/>
          </a:prstGeom>
          <a:noFill/>
        </p:spPr>
        <p:txBody>
          <a:bodyPr wrap="square" rtlCol="0">
            <a:spAutoFit/>
          </a:bodyPr>
          <a:lstStyle/>
          <a:p>
            <a:pPr algn="ctr"/>
            <a:r>
              <a:rPr lang="en-US" sz="4400" b="1" dirty="0">
                <a:solidFill>
                  <a:srgbClr val="C4A55E"/>
                </a:solidFill>
                <a:latin typeface="HelveticaNeue" panose="00000400000000000000" pitchFamily="2" charset="0"/>
                <a:cs typeface="Poppins SemiBold" panose="00000700000000000000" pitchFamily="50" charset="0"/>
              </a:rPr>
              <a:t>Stigma and Social Exclusion</a:t>
            </a:r>
          </a:p>
        </p:txBody>
      </p:sp>
    </p:spTree>
    <p:extLst>
      <p:ext uri="{BB962C8B-B14F-4D97-AF65-F5344CB8AC3E}">
        <p14:creationId xmlns:p14="http://schemas.microsoft.com/office/powerpoint/2010/main" val="308873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636060">
            <a:off x="6745999" y="1800658"/>
            <a:ext cx="9901401" cy="3429872"/>
          </a:xfrm>
          <a:prstGeom prst="rect">
            <a:avLst/>
          </a:prstGeom>
          <a:effectLst>
            <a:outerShdw blurRad="152400" dist="76200" dir="9300000" algn="ctr" rotWithShape="0">
              <a:srgbClr val="000000">
                <a:alpha val="43137"/>
              </a:srgbClr>
            </a:outerShdw>
          </a:effectLst>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29530" flipH="1">
            <a:off x="-878839" y="4589526"/>
            <a:ext cx="5054887" cy="2785099"/>
          </a:xfrm>
          <a:prstGeom prst="rect">
            <a:avLst/>
          </a:prstGeom>
        </p:spPr>
      </p:pic>
      <p:sp>
        <p:nvSpPr>
          <p:cNvPr id="3" name="TextBox 12">
            <a:extLst>
              <a:ext uri="{FF2B5EF4-FFF2-40B4-BE49-F238E27FC236}">
                <a16:creationId xmlns:a16="http://schemas.microsoft.com/office/drawing/2014/main" id="{61B945A7-F0F6-4EC9-A8F0-72B1AB5D263D}"/>
              </a:ext>
            </a:extLst>
          </p:cNvPr>
          <p:cNvSpPr txBox="1"/>
          <p:nvPr/>
        </p:nvSpPr>
        <p:spPr>
          <a:xfrm>
            <a:off x="520700" y="811242"/>
            <a:ext cx="10191750" cy="4832092"/>
          </a:xfrm>
          <a:prstGeom prst="rect">
            <a:avLst/>
          </a:prstGeom>
          <a:noFill/>
        </p:spPr>
        <p:txBody>
          <a:bodyPr wrap="square" rtlCol="0">
            <a:spAutoFit/>
          </a:bodyPr>
          <a:lstStyle/>
          <a:p>
            <a:pPr algn="ctr"/>
            <a:r>
              <a:rPr lang="en-US" sz="4400" i="1" dirty="0">
                <a:solidFill>
                  <a:srgbClr val="C4A55E"/>
                </a:solidFill>
                <a:latin typeface="HelveticaNeue" panose="00000400000000000000" pitchFamily="2" charset="0"/>
                <a:cs typeface="Poppins SemiBold" panose="00000700000000000000" pitchFamily="50" charset="0"/>
              </a:rPr>
              <a:t>Historically, a stigma was a scar from a burn or cut to the skin of Greek criminals or traitors…</a:t>
            </a:r>
          </a:p>
          <a:p>
            <a:pPr algn="ctr"/>
            <a:endParaRPr lang="en-US" sz="4400" i="1" dirty="0">
              <a:solidFill>
                <a:srgbClr val="C4A55E"/>
              </a:solidFill>
              <a:latin typeface="HelveticaNeue" panose="00000400000000000000" pitchFamily="2" charset="0"/>
              <a:cs typeface="Poppins SemiBold" panose="00000700000000000000" pitchFamily="50" charset="0"/>
            </a:endParaRPr>
          </a:p>
          <a:p>
            <a:pPr algn="ctr"/>
            <a:r>
              <a:rPr lang="en-US" sz="4400" i="1" dirty="0">
                <a:solidFill>
                  <a:srgbClr val="C4A55E"/>
                </a:solidFill>
                <a:latin typeface="HelveticaNeue" panose="00000400000000000000" pitchFamily="2" charset="0"/>
                <a:cs typeface="Poppins SemiBold" panose="00000700000000000000" pitchFamily="50" charset="0"/>
              </a:rPr>
              <a:t>The mutilation was a sign of disgrace…</a:t>
            </a:r>
          </a:p>
          <a:p>
            <a:pPr algn="ctr"/>
            <a:endParaRPr lang="en-US" sz="4400" i="1" dirty="0">
              <a:solidFill>
                <a:srgbClr val="C4A55E"/>
              </a:solidFill>
              <a:latin typeface="HelveticaNeue" panose="00000400000000000000" pitchFamily="2" charset="0"/>
              <a:cs typeface="Poppins SemiBold" panose="00000700000000000000" pitchFamily="50" charset="0"/>
            </a:endParaRPr>
          </a:p>
          <a:p>
            <a:pPr algn="ctr"/>
            <a:r>
              <a:rPr lang="en-US" sz="4400" i="1" dirty="0">
                <a:solidFill>
                  <a:srgbClr val="C4A55E"/>
                </a:solidFill>
                <a:latin typeface="HelveticaNeue" panose="00000400000000000000" pitchFamily="2" charset="0"/>
                <a:cs typeface="Poppins SemiBold" panose="00000700000000000000" pitchFamily="50" charset="0"/>
              </a:rPr>
              <a:t>Stigma still alive and well today…</a:t>
            </a:r>
          </a:p>
        </p:txBody>
      </p:sp>
    </p:spTree>
    <p:extLst>
      <p:ext uri="{BB962C8B-B14F-4D97-AF65-F5344CB8AC3E}">
        <p14:creationId xmlns:p14="http://schemas.microsoft.com/office/powerpoint/2010/main" val="2576591888"/>
      </p:ext>
    </p:extLst>
  </p:cSld>
  <p:clrMapOvr>
    <a:masterClrMapping/>
  </p:clrMapOvr>
</p:sld>
</file>

<file path=ppt/theme/theme1.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efa0113-cbf1-49fd-a440-af745de48b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D53DA8E02AD545AFEA6D2BE13B4CA7" ma:contentTypeVersion="9" ma:contentTypeDescription="Create a new document." ma:contentTypeScope="" ma:versionID="4a4ffc6fd1f9d35c7039d6cb7a75902f">
  <xsd:schema xmlns:xsd="http://www.w3.org/2001/XMLSchema" xmlns:xs="http://www.w3.org/2001/XMLSchema" xmlns:p="http://schemas.microsoft.com/office/2006/metadata/properties" xmlns:ns3="0e4fa33e-a816-471d-b309-fbee25ab9a23" xmlns:ns4="5efa0113-cbf1-49fd-a440-af745de48b74" targetNamespace="http://schemas.microsoft.com/office/2006/metadata/properties" ma:root="true" ma:fieldsID="202d0a7e19894ea5fa120178dcb52741" ns3:_="" ns4:_="">
    <xsd:import namespace="0e4fa33e-a816-471d-b309-fbee25ab9a23"/>
    <xsd:import namespace="5efa0113-cbf1-49fd-a440-af745de48b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fa33e-a816-471d-b309-fbee25ab9a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fa0113-cbf1-49fd-a440-af745de48b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CD2704-7AB3-46C0-BB56-CBC5F26CAA5F}">
  <ds:schemaRefs>
    <ds:schemaRef ds:uri="http://schemas.microsoft.com/sharepoint/v3/contenttype/forms"/>
  </ds:schemaRefs>
</ds:datastoreItem>
</file>

<file path=customXml/itemProps2.xml><?xml version="1.0" encoding="utf-8"?>
<ds:datastoreItem xmlns:ds="http://schemas.openxmlformats.org/officeDocument/2006/customXml" ds:itemID="{FA8E36CB-C4F8-4A8E-BAEA-FF4C8FF113CC}">
  <ds:schemaRefs>
    <ds:schemaRef ds:uri="http://schemas.microsoft.com/office/infopath/2007/PartnerControls"/>
    <ds:schemaRef ds:uri="5efa0113-cbf1-49fd-a440-af745de48b74"/>
    <ds:schemaRef ds:uri="http://purl.org/dc/term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0e4fa33e-a816-471d-b309-fbee25ab9a23"/>
    <ds:schemaRef ds:uri="http://www.w3.org/XML/1998/namespace"/>
    <ds:schemaRef ds:uri="http://purl.org/dc/dcmitype/"/>
  </ds:schemaRefs>
</ds:datastoreItem>
</file>

<file path=customXml/itemProps3.xml><?xml version="1.0" encoding="utf-8"?>
<ds:datastoreItem xmlns:ds="http://schemas.openxmlformats.org/officeDocument/2006/customXml" ds:itemID="{ECF50E63-FB9E-47C3-8C36-708EB90E6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fa33e-a816-471d-b309-fbee25ab9a23"/>
    <ds:schemaRef ds:uri="5efa0113-cbf1-49fd-a440-af745de48b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4040</TotalTime>
  <Words>1782</Words>
  <Application>Microsoft Macintosh PowerPoint</Application>
  <PresentationFormat>Widescreen</PresentationFormat>
  <Paragraphs>127</Paragraphs>
  <Slides>54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Symbol</vt:lpstr>
      <vt:lpstr>Calibri Light</vt:lpstr>
      <vt:lpstr>Arial</vt:lpstr>
      <vt:lpstr>Times New Roman</vt:lpstr>
      <vt:lpstr>HelveticaNeue</vt:lpstr>
      <vt:lpstr>Calibri</vt:lpstr>
      <vt:lpstr>Tema Office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Presentasi PowerPoint</dc:title>
  <dc:creator>Nawla Design</dc:creator>
  <cp:lastModifiedBy>Anna McNeil</cp:lastModifiedBy>
  <cp:revision>481</cp:revision>
  <dcterms:created xsi:type="dcterms:W3CDTF">2020-06-07T15:51:09Z</dcterms:created>
  <dcterms:modified xsi:type="dcterms:W3CDTF">2025-09-04T12:11:17Z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0x01010034D53DA8E02AD545AFEA6D2BE13B4CA7</vt:lpwstr>
  </property>
</Properties>
</file>