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0"/>
  </p:notesMasterIdLst>
  <p:sldIdLst>
    <p:sldId id="256" r:id="rId5"/>
    <p:sldId id="294" r:id="rId6"/>
    <p:sldId id="292" r:id="rId7"/>
    <p:sldId id="293" r:id="rId8"/>
    <p:sldId id="28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39AE9B-02DA-55D8-7A3E-CBE5BB576622}" name="Brightwell Jimmy (RTF) NHCT" initials="JB" userId="S::Jimmy.Brightwell@northumbria-healthcare.nhs.uk::bd3aa051-2e71-492d-b0b6-1c96e3a593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8448A"/>
    <a:srgbClr val="F9DD00"/>
    <a:srgbClr val="036451"/>
    <a:srgbClr val="EB7303"/>
    <a:srgbClr val="1E4EA2"/>
    <a:srgbClr val="80BA27"/>
    <a:srgbClr val="041F7A"/>
    <a:srgbClr val="FF9933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17" autoAdjust="0"/>
    <p:restoredTop sz="93469" autoAdjust="0"/>
  </p:normalViewPr>
  <p:slideViewPr>
    <p:cSldViewPr snapToGrid="0" snapToObjects="1">
      <p:cViewPr varScale="1">
        <p:scale>
          <a:sx n="119" d="100"/>
          <a:sy n="119" d="100"/>
        </p:scale>
        <p:origin x="1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FCB7C4-EC20-4326-8F51-0B2C5788FAF4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6C1955C1-E6E8-4283-A2FA-E0614732F950}">
      <dgm:prSet phldrT="[Text]" custT="1"/>
      <dgm:spPr/>
      <dgm:t>
        <a:bodyPr/>
        <a:lstStyle/>
        <a:p>
          <a:r>
            <a:rPr lang="en-GB" sz="1300" b="1" dirty="0">
              <a:solidFill>
                <a:srgbClr val="FFFFFF"/>
              </a:solidFill>
            </a:rPr>
            <a:t>HOW CAN WE SUPPORT? </a:t>
          </a:r>
        </a:p>
        <a:p>
          <a:endParaRPr lang="en-GB" sz="1300" b="1" dirty="0">
            <a:solidFill>
              <a:srgbClr val="FFFFFF"/>
            </a:solidFill>
          </a:endParaRPr>
        </a:p>
        <a:p>
          <a:r>
            <a:rPr lang="en-GB" sz="1300" b="1" dirty="0">
              <a:solidFill>
                <a:srgbClr val="FFFFFF"/>
              </a:solidFill>
            </a:rPr>
            <a:t>MECC APPROACH</a:t>
          </a:r>
        </a:p>
        <a:p>
          <a:endParaRPr lang="en-GB" sz="1300" b="1" dirty="0">
            <a:solidFill>
              <a:srgbClr val="FFFFFF"/>
            </a:solidFill>
          </a:endParaRPr>
        </a:p>
        <a:p>
          <a:r>
            <a:rPr lang="en-GB" sz="1300" b="1" dirty="0">
              <a:solidFill>
                <a:srgbClr val="FFFFFF"/>
              </a:solidFill>
            </a:rPr>
            <a:t>ON SITE VISABILITY </a:t>
          </a:r>
        </a:p>
        <a:p>
          <a:endParaRPr lang="en-GB" sz="1300" b="1" dirty="0">
            <a:solidFill>
              <a:srgbClr val="FFFFFF"/>
            </a:solidFill>
          </a:endParaRPr>
        </a:p>
        <a:p>
          <a:r>
            <a:rPr lang="en-GB" sz="1300" b="1" dirty="0">
              <a:solidFill>
                <a:srgbClr val="FFFFFF"/>
              </a:solidFill>
            </a:rPr>
            <a:t>ON SITE ENGAGEMENT  </a:t>
          </a:r>
        </a:p>
      </dgm:t>
    </dgm:pt>
    <dgm:pt modelId="{2435A060-AB15-449F-A884-7EF5CAF9577D}" type="parTrans" cxnId="{91118149-6EA2-4662-8039-C847843F0212}">
      <dgm:prSet/>
      <dgm:spPr/>
      <dgm:t>
        <a:bodyPr/>
        <a:lstStyle/>
        <a:p>
          <a:endParaRPr lang="en-GB"/>
        </a:p>
      </dgm:t>
    </dgm:pt>
    <dgm:pt modelId="{423DFBA4-28B7-47E1-A6B4-3A4EBC3B5CF1}" type="sibTrans" cxnId="{91118149-6EA2-4662-8039-C847843F0212}">
      <dgm:prSet/>
      <dgm:spPr/>
      <dgm:t>
        <a:bodyPr/>
        <a:lstStyle/>
        <a:p>
          <a:endParaRPr lang="en-GB"/>
        </a:p>
      </dgm:t>
    </dgm:pt>
    <dgm:pt modelId="{5A3CD8DF-D26F-4CD2-833A-7567F13B71B0}">
      <dgm:prSet phldrT="[Text]" custT="1"/>
      <dgm:spPr/>
      <dgm:t>
        <a:bodyPr/>
        <a:lstStyle/>
        <a:p>
          <a:r>
            <a:rPr lang="en-GB" sz="1400" dirty="0"/>
            <a:t>Referrals</a:t>
          </a:r>
        </a:p>
        <a:p>
          <a:endParaRPr lang="en-GB" sz="1400" dirty="0"/>
        </a:p>
        <a:p>
          <a:r>
            <a:rPr lang="en-GB" sz="1400" dirty="0"/>
            <a:t>Northumbria Safe, Fit &amp; Well</a:t>
          </a:r>
        </a:p>
        <a:p>
          <a:endParaRPr lang="en-GB" sz="1400" dirty="0"/>
        </a:p>
        <a:p>
          <a:r>
            <a:rPr lang="en-GB" sz="1400" dirty="0"/>
            <a:t>Happy Healthy Mams</a:t>
          </a:r>
        </a:p>
      </dgm:t>
    </dgm:pt>
    <dgm:pt modelId="{98B75AED-C249-4535-B6E3-4BF98AA8A8AE}" type="parTrans" cxnId="{5DEB08F9-DB2B-45B1-952F-E0B7A8D653CD}">
      <dgm:prSet/>
      <dgm:spPr/>
      <dgm:t>
        <a:bodyPr/>
        <a:lstStyle/>
        <a:p>
          <a:endParaRPr lang="en-GB"/>
        </a:p>
      </dgm:t>
    </dgm:pt>
    <dgm:pt modelId="{16247851-D125-4F26-B53C-EBD4D3CFDD2B}" type="sibTrans" cxnId="{5DEB08F9-DB2B-45B1-952F-E0B7A8D653CD}">
      <dgm:prSet/>
      <dgm:spPr/>
      <dgm:t>
        <a:bodyPr/>
        <a:lstStyle/>
        <a:p>
          <a:endParaRPr lang="en-GB"/>
        </a:p>
      </dgm:t>
    </dgm:pt>
    <dgm:pt modelId="{22C749C0-F59A-48FA-A27B-95D976A197B7}">
      <dgm:prSet phldrT="[Text]" custT="1"/>
      <dgm:spPr/>
      <dgm:t>
        <a:bodyPr/>
        <a:lstStyle/>
        <a:p>
          <a:endParaRPr lang="en-GB" sz="1400" dirty="0">
            <a:solidFill>
              <a:schemeClr val="bg1"/>
            </a:solidFill>
          </a:endParaRPr>
        </a:p>
        <a:p>
          <a:r>
            <a:rPr lang="en-GB" sz="1400" dirty="0">
              <a:solidFill>
                <a:schemeClr val="bg1"/>
              </a:solidFill>
            </a:rPr>
            <a:t>Staff Mini MOTs</a:t>
          </a:r>
        </a:p>
        <a:p>
          <a:endParaRPr lang="en-GB" sz="1400" dirty="0">
            <a:solidFill>
              <a:schemeClr val="bg1"/>
            </a:solidFill>
          </a:endParaRPr>
        </a:p>
        <a:p>
          <a:r>
            <a:rPr lang="en-GB" sz="1400" dirty="0">
              <a:solidFill>
                <a:schemeClr val="bg1"/>
              </a:solidFill>
            </a:rPr>
            <a:t>Wellbeing Conversations </a:t>
          </a:r>
        </a:p>
        <a:p>
          <a:endParaRPr lang="en-GB" sz="1300" dirty="0"/>
        </a:p>
      </dgm:t>
    </dgm:pt>
    <dgm:pt modelId="{B077A746-5899-4B7C-9D0A-9F9CAC025997}" type="parTrans" cxnId="{2D62C468-08E0-4103-A292-BD6C7F208234}">
      <dgm:prSet/>
      <dgm:spPr/>
      <dgm:t>
        <a:bodyPr/>
        <a:lstStyle/>
        <a:p>
          <a:endParaRPr lang="en-GB"/>
        </a:p>
      </dgm:t>
    </dgm:pt>
    <dgm:pt modelId="{B84F6A07-91F1-4424-BC6C-AD5021F0A6A3}" type="sibTrans" cxnId="{2D62C468-08E0-4103-A292-BD6C7F208234}">
      <dgm:prSet/>
      <dgm:spPr/>
      <dgm:t>
        <a:bodyPr/>
        <a:lstStyle/>
        <a:p>
          <a:endParaRPr lang="en-GB"/>
        </a:p>
      </dgm:t>
    </dgm:pt>
    <dgm:pt modelId="{5118E6B5-1A57-4F85-909D-14D52C0FD410}">
      <dgm:prSet phldrT="[Text]" custT="1"/>
      <dgm:spPr/>
      <dgm:t>
        <a:bodyPr/>
        <a:lstStyle/>
        <a:p>
          <a:r>
            <a:rPr lang="en-GB" sz="1400" dirty="0">
              <a:solidFill>
                <a:schemeClr val="bg1"/>
              </a:solidFill>
            </a:rPr>
            <a:t>1-1 or Group </a:t>
          </a:r>
        </a:p>
        <a:p>
          <a:r>
            <a:rPr lang="en-GB" sz="1400" dirty="0">
              <a:solidFill>
                <a:schemeClr val="bg1"/>
              </a:solidFill>
            </a:rPr>
            <a:t>Personal Training </a:t>
          </a:r>
        </a:p>
        <a:p>
          <a:endParaRPr lang="en-GB" sz="1400" dirty="0">
            <a:solidFill>
              <a:schemeClr val="bg1"/>
            </a:solidFill>
          </a:endParaRPr>
        </a:p>
        <a:p>
          <a:r>
            <a:rPr lang="en-GB" sz="1400" dirty="0">
              <a:solidFill>
                <a:schemeClr val="bg1"/>
              </a:solidFill>
            </a:rPr>
            <a:t>Classes</a:t>
          </a:r>
        </a:p>
        <a:p>
          <a:endParaRPr lang="en-GB" sz="1400" dirty="0">
            <a:solidFill>
              <a:schemeClr val="bg1"/>
            </a:solidFill>
          </a:endParaRPr>
        </a:p>
        <a:p>
          <a:r>
            <a:rPr lang="en-GB" sz="1400" dirty="0">
              <a:solidFill>
                <a:schemeClr val="bg1"/>
              </a:solidFill>
            </a:rPr>
            <a:t>Midday Moves </a:t>
          </a:r>
        </a:p>
      </dgm:t>
    </dgm:pt>
    <dgm:pt modelId="{40C26F54-C616-4801-9664-7E2C2877CC57}" type="parTrans" cxnId="{3A659E7D-55BE-4358-B812-208E573AA19A}">
      <dgm:prSet/>
      <dgm:spPr/>
      <dgm:t>
        <a:bodyPr/>
        <a:lstStyle/>
        <a:p>
          <a:endParaRPr lang="en-GB"/>
        </a:p>
      </dgm:t>
    </dgm:pt>
    <dgm:pt modelId="{CEB40490-583E-4A67-A8CC-AFB4A2E02F4B}" type="sibTrans" cxnId="{3A659E7D-55BE-4358-B812-208E573AA19A}">
      <dgm:prSet/>
      <dgm:spPr/>
      <dgm:t>
        <a:bodyPr/>
        <a:lstStyle/>
        <a:p>
          <a:endParaRPr lang="en-GB"/>
        </a:p>
      </dgm:t>
    </dgm:pt>
    <dgm:pt modelId="{2403F89C-4A11-4BA6-A95F-F7D48FC9E856}">
      <dgm:prSet phldrT="[Text]"/>
      <dgm:spPr/>
      <dgm:t>
        <a:bodyPr/>
        <a:lstStyle/>
        <a:p>
          <a:endParaRPr lang="en-GB" dirty="0"/>
        </a:p>
      </dgm:t>
    </dgm:pt>
    <dgm:pt modelId="{2928EF3F-0E97-4A36-A7B0-EDADED6C13E5}" type="parTrans" cxnId="{6643DA20-490F-4DF9-9CC5-94E27F9E8D54}">
      <dgm:prSet/>
      <dgm:spPr/>
      <dgm:t>
        <a:bodyPr/>
        <a:lstStyle/>
        <a:p>
          <a:endParaRPr lang="en-GB"/>
        </a:p>
      </dgm:t>
    </dgm:pt>
    <dgm:pt modelId="{564062D8-7497-46AD-846F-9BB404AADF76}" type="sibTrans" cxnId="{6643DA20-490F-4DF9-9CC5-94E27F9E8D54}">
      <dgm:prSet/>
      <dgm:spPr/>
      <dgm:t>
        <a:bodyPr/>
        <a:lstStyle/>
        <a:p>
          <a:endParaRPr lang="en-GB"/>
        </a:p>
      </dgm:t>
    </dgm:pt>
    <dgm:pt modelId="{0F116A6A-7AED-406B-BB18-C88DA10C38F7}">
      <dgm:prSet phldrT="[Text]" phldr="1"/>
      <dgm:spPr/>
      <dgm:t>
        <a:bodyPr/>
        <a:lstStyle/>
        <a:p>
          <a:endParaRPr lang="en-GB"/>
        </a:p>
      </dgm:t>
    </dgm:pt>
    <dgm:pt modelId="{0252FA00-A2D8-45EB-8B73-BA03EC13A243}" type="parTrans" cxnId="{FE301613-F44C-40CE-B54E-C5C599354AF8}">
      <dgm:prSet/>
      <dgm:spPr/>
      <dgm:t>
        <a:bodyPr/>
        <a:lstStyle/>
        <a:p>
          <a:endParaRPr lang="en-GB"/>
        </a:p>
      </dgm:t>
    </dgm:pt>
    <dgm:pt modelId="{54C7CF21-F9BD-42F4-8F25-3C685151C3EC}" type="sibTrans" cxnId="{FE301613-F44C-40CE-B54E-C5C599354AF8}">
      <dgm:prSet/>
      <dgm:spPr/>
      <dgm:t>
        <a:bodyPr/>
        <a:lstStyle/>
        <a:p>
          <a:endParaRPr lang="en-GB"/>
        </a:p>
      </dgm:t>
    </dgm:pt>
    <dgm:pt modelId="{8F4BEDC6-AE9E-47D9-AD16-A6388DE957E8}">
      <dgm:prSet custT="1"/>
      <dgm:spPr/>
      <dgm:t>
        <a:bodyPr/>
        <a:lstStyle/>
        <a:p>
          <a:r>
            <a:rPr lang="en-GB" sz="1400" baseline="0" dirty="0">
              <a:solidFill>
                <a:schemeClr val="bg1"/>
              </a:solidFill>
            </a:rPr>
            <a:t>6 Weeks to Wellbeing (Online Support programme)</a:t>
          </a:r>
        </a:p>
        <a:p>
          <a:endParaRPr lang="en-GB" sz="1400" baseline="0" dirty="0">
            <a:solidFill>
              <a:schemeClr val="bg1"/>
            </a:solidFill>
          </a:endParaRPr>
        </a:p>
        <a:p>
          <a:r>
            <a:rPr lang="en-GB" sz="1400" baseline="0" dirty="0">
              <a:solidFill>
                <a:schemeClr val="bg1"/>
              </a:solidFill>
            </a:rPr>
            <a:t>Falcons Fit</a:t>
          </a:r>
          <a:endParaRPr lang="en-GB" sz="1400" dirty="0">
            <a:solidFill>
              <a:schemeClr val="bg1"/>
            </a:solidFill>
          </a:endParaRPr>
        </a:p>
      </dgm:t>
    </dgm:pt>
    <dgm:pt modelId="{1E786333-4BFA-4760-B139-4200FC2AEC27}" type="parTrans" cxnId="{1188C4DB-66B9-4D96-9388-C02E6A894D5E}">
      <dgm:prSet/>
      <dgm:spPr/>
      <dgm:t>
        <a:bodyPr/>
        <a:lstStyle/>
        <a:p>
          <a:endParaRPr lang="en-GB"/>
        </a:p>
      </dgm:t>
    </dgm:pt>
    <dgm:pt modelId="{528A9B39-63CF-4152-8C87-D2D8D1381310}" type="sibTrans" cxnId="{1188C4DB-66B9-4D96-9388-C02E6A894D5E}">
      <dgm:prSet/>
      <dgm:spPr/>
      <dgm:t>
        <a:bodyPr/>
        <a:lstStyle/>
        <a:p>
          <a:endParaRPr lang="en-GB"/>
        </a:p>
      </dgm:t>
    </dgm:pt>
    <dgm:pt modelId="{F8D9598E-8698-4667-A690-893FF5F2E117}">
      <dgm:prSet custT="1"/>
      <dgm:spPr/>
      <dgm:t>
        <a:bodyPr/>
        <a:lstStyle/>
        <a:p>
          <a:r>
            <a:rPr lang="en-GB" sz="1400" dirty="0" err="1">
              <a:solidFill>
                <a:schemeClr val="bg1"/>
              </a:solidFill>
            </a:rPr>
            <a:t>Wor</a:t>
          </a:r>
          <a:r>
            <a:rPr lang="en-GB" sz="1400" dirty="0">
              <a:solidFill>
                <a:schemeClr val="bg1"/>
              </a:solidFill>
            </a:rPr>
            <a:t> Scran</a:t>
          </a:r>
        </a:p>
        <a:p>
          <a:endParaRPr lang="en-GB" sz="1400" dirty="0">
            <a:solidFill>
              <a:schemeClr val="bg1"/>
            </a:solidFill>
          </a:endParaRPr>
        </a:p>
        <a:p>
          <a:r>
            <a:rPr lang="en-GB" sz="1400" dirty="0">
              <a:solidFill>
                <a:schemeClr val="bg1"/>
              </a:solidFill>
            </a:rPr>
            <a:t>Nutritional guidance in collaboration with Dietetics   </a:t>
          </a:r>
        </a:p>
      </dgm:t>
    </dgm:pt>
    <dgm:pt modelId="{F4F0CEBB-C386-447B-9E77-04F6A0CB9350}" type="parTrans" cxnId="{E55F9788-8F40-43EA-8F0B-FF22876F7C21}">
      <dgm:prSet/>
      <dgm:spPr/>
      <dgm:t>
        <a:bodyPr/>
        <a:lstStyle/>
        <a:p>
          <a:endParaRPr lang="en-GB"/>
        </a:p>
      </dgm:t>
    </dgm:pt>
    <dgm:pt modelId="{B9D8954F-E3FD-4534-BBFE-3E7A44DB3CF8}" type="sibTrans" cxnId="{E55F9788-8F40-43EA-8F0B-FF22876F7C21}">
      <dgm:prSet/>
      <dgm:spPr/>
      <dgm:t>
        <a:bodyPr/>
        <a:lstStyle/>
        <a:p>
          <a:endParaRPr lang="en-GB"/>
        </a:p>
      </dgm:t>
    </dgm:pt>
    <dgm:pt modelId="{DC9FFA2F-1A55-42AE-ABDB-3115705E5E02}">
      <dgm:prSet custT="1"/>
      <dgm:spPr/>
      <dgm:t>
        <a:bodyPr/>
        <a:lstStyle/>
        <a:p>
          <a:endParaRPr lang="en-GB" sz="1400" dirty="0">
            <a:solidFill>
              <a:schemeClr val="bg1"/>
            </a:solidFill>
          </a:endParaRPr>
        </a:p>
        <a:p>
          <a:r>
            <a:rPr lang="en-GB" sz="1200" dirty="0">
              <a:solidFill>
                <a:schemeClr val="bg1"/>
              </a:solidFill>
            </a:rPr>
            <a:t>WOR Wellbeing Podcast</a:t>
          </a:r>
        </a:p>
        <a:p>
          <a:endParaRPr lang="en-GB" sz="1200" dirty="0">
            <a:solidFill>
              <a:schemeClr val="bg1"/>
            </a:solidFill>
          </a:endParaRPr>
        </a:p>
        <a:p>
          <a:r>
            <a:rPr lang="en-GB" sz="1200" dirty="0">
              <a:solidFill>
                <a:schemeClr val="bg1"/>
              </a:solidFill>
            </a:rPr>
            <a:t>Supporting staff team away days</a:t>
          </a:r>
        </a:p>
        <a:p>
          <a:endParaRPr lang="en-GB" sz="1200" dirty="0">
            <a:solidFill>
              <a:schemeClr val="bg1"/>
            </a:solidFill>
          </a:endParaRPr>
        </a:p>
        <a:p>
          <a:r>
            <a:rPr lang="en-GB" sz="1200" dirty="0">
              <a:solidFill>
                <a:schemeClr val="bg1"/>
              </a:solidFill>
            </a:rPr>
            <a:t>Complementary treatments</a:t>
          </a:r>
        </a:p>
        <a:p>
          <a:endParaRPr lang="en-GB" sz="1400" dirty="0">
            <a:solidFill>
              <a:schemeClr val="bg1"/>
            </a:solidFill>
          </a:endParaRPr>
        </a:p>
      </dgm:t>
    </dgm:pt>
    <dgm:pt modelId="{136C2A54-75E1-45AC-9A10-1CD9BFFF5AA3}" type="parTrans" cxnId="{53E8017A-C862-4246-A589-193F361BD018}">
      <dgm:prSet/>
      <dgm:spPr/>
      <dgm:t>
        <a:bodyPr/>
        <a:lstStyle/>
        <a:p>
          <a:endParaRPr lang="en-GB"/>
        </a:p>
      </dgm:t>
    </dgm:pt>
    <dgm:pt modelId="{7A2A152F-1C36-4063-AF4C-158FB96F807C}" type="sibTrans" cxnId="{53E8017A-C862-4246-A589-193F361BD018}">
      <dgm:prSet/>
      <dgm:spPr/>
      <dgm:t>
        <a:bodyPr/>
        <a:lstStyle/>
        <a:p>
          <a:endParaRPr lang="en-GB"/>
        </a:p>
      </dgm:t>
    </dgm:pt>
    <dgm:pt modelId="{DFDF31C8-BA97-439A-9EA0-A27F697A14D2}">
      <dgm:prSet/>
      <dgm:spPr/>
      <dgm:t>
        <a:bodyPr/>
        <a:lstStyle/>
        <a:p>
          <a:endParaRPr lang="en-GB"/>
        </a:p>
      </dgm:t>
    </dgm:pt>
    <dgm:pt modelId="{C760A9CB-1B11-4954-BC90-236A2B72D669}" type="parTrans" cxnId="{51F74B50-69EC-4581-8E9E-8A6BCB97E201}">
      <dgm:prSet/>
      <dgm:spPr/>
      <dgm:t>
        <a:bodyPr/>
        <a:lstStyle/>
        <a:p>
          <a:endParaRPr lang="en-GB"/>
        </a:p>
      </dgm:t>
    </dgm:pt>
    <dgm:pt modelId="{631D6CEF-15FB-4A38-A1FD-B8F95BBB0D65}" type="sibTrans" cxnId="{51F74B50-69EC-4581-8E9E-8A6BCB97E201}">
      <dgm:prSet/>
      <dgm:spPr/>
      <dgm:t>
        <a:bodyPr/>
        <a:lstStyle/>
        <a:p>
          <a:endParaRPr lang="en-GB"/>
        </a:p>
      </dgm:t>
    </dgm:pt>
    <dgm:pt modelId="{C940F07D-6FE9-48E2-8F00-3E8DF129023D}">
      <dgm:prSet/>
      <dgm:spPr/>
      <dgm:t>
        <a:bodyPr/>
        <a:lstStyle/>
        <a:p>
          <a:endParaRPr lang="en-GB"/>
        </a:p>
      </dgm:t>
    </dgm:pt>
    <dgm:pt modelId="{35E95109-2AC9-41D3-A11C-981C111E7325}" type="parTrans" cxnId="{C9745841-61A6-4469-B7A9-3E20102AE1FB}">
      <dgm:prSet/>
      <dgm:spPr/>
      <dgm:t>
        <a:bodyPr/>
        <a:lstStyle/>
        <a:p>
          <a:endParaRPr lang="en-GB"/>
        </a:p>
      </dgm:t>
    </dgm:pt>
    <dgm:pt modelId="{11570115-18F5-49A8-AFBC-28E6A7A4CED7}" type="sibTrans" cxnId="{C9745841-61A6-4469-B7A9-3E20102AE1FB}">
      <dgm:prSet/>
      <dgm:spPr/>
      <dgm:t>
        <a:bodyPr/>
        <a:lstStyle/>
        <a:p>
          <a:endParaRPr lang="en-GB"/>
        </a:p>
      </dgm:t>
    </dgm:pt>
    <dgm:pt modelId="{84B77496-9219-44C5-B03C-1D0CFA78DE61}">
      <dgm:prSet/>
      <dgm:spPr/>
      <dgm:t>
        <a:bodyPr/>
        <a:lstStyle/>
        <a:p>
          <a:endParaRPr lang="en-GB"/>
        </a:p>
      </dgm:t>
    </dgm:pt>
    <dgm:pt modelId="{CCEEC7F5-69A3-4992-AF98-6E37A5E16482}" type="parTrans" cxnId="{71AF59C5-86BA-43F7-B0C1-906FB564BE35}">
      <dgm:prSet/>
      <dgm:spPr/>
      <dgm:t>
        <a:bodyPr/>
        <a:lstStyle/>
        <a:p>
          <a:endParaRPr lang="en-GB"/>
        </a:p>
      </dgm:t>
    </dgm:pt>
    <dgm:pt modelId="{35E26B23-5B43-4E8F-94DF-AB4DEC4B47D1}" type="sibTrans" cxnId="{71AF59C5-86BA-43F7-B0C1-906FB564BE35}">
      <dgm:prSet/>
      <dgm:spPr/>
      <dgm:t>
        <a:bodyPr/>
        <a:lstStyle/>
        <a:p>
          <a:endParaRPr lang="en-GB"/>
        </a:p>
      </dgm:t>
    </dgm:pt>
    <dgm:pt modelId="{98D340CD-A05C-4ECF-A86E-C2CFBFF3D080}">
      <dgm:prSet/>
      <dgm:spPr/>
      <dgm:t>
        <a:bodyPr/>
        <a:lstStyle/>
        <a:p>
          <a:endParaRPr lang="en-GB" dirty="0"/>
        </a:p>
      </dgm:t>
    </dgm:pt>
    <dgm:pt modelId="{1C30AD3C-5F28-4906-8EFD-0E2ECD29CC2C}" type="parTrans" cxnId="{4D996C22-F658-482B-B900-EE330B9235CA}">
      <dgm:prSet/>
      <dgm:spPr/>
      <dgm:t>
        <a:bodyPr/>
        <a:lstStyle/>
        <a:p>
          <a:endParaRPr lang="en-GB"/>
        </a:p>
      </dgm:t>
    </dgm:pt>
    <dgm:pt modelId="{11B73337-6AEE-4A02-9C4E-40C76E3B91FF}" type="sibTrans" cxnId="{4D996C22-F658-482B-B900-EE330B9235CA}">
      <dgm:prSet/>
      <dgm:spPr/>
      <dgm:t>
        <a:bodyPr/>
        <a:lstStyle/>
        <a:p>
          <a:endParaRPr lang="en-GB"/>
        </a:p>
      </dgm:t>
    </dgm:pt>
    <dgm:pt modelId="{6A11B53D-F940-4B40-8B63-876DCF099182}" type="pres">
      <dgm:prSet presAssocID="{D6FCB7C4-EC20-4326-8F51-0B2C5788FAF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F126943-386A-461D-9AA9-AA35105E22E5}" type="pres">
      <dgm:prSet presAssocID="{6C1955C1-E6E8-4283-A2FA-E0614732F950}" presName="Parent" presStyleLbl="node0" presStyleIdx="0" presStyleCnt="1">
        <dgm:presLayoutVars>
          <dgm:chMax val="6"/>
          <dgm:chPref val="6"/>
        </dgm:presLayoutVars>
      </dgm:prSet>
      <dgm:spPr/>
    </dgm:pt>
    <dgm:pt modelId="{32C1F217-7E98-442B-B5D6-B6A04AF94250}" type="pres">
      <dgm:prSet presAssocID="{5A3CD8DF-D26F-4CD2-833A-7567F13B71B0}" presName="Accent1" presStyleCnt="0"/>
      <dgm:spPr/>
    </dgm:pt>
    <dgm:pt modelId="{405DA566-EC66-4E8C-832B-C2DAEB584A17}" type="pres">
      <dgm:prSet presAssocID="{5A3CD8DF-D26F-4CD2-833A-7567F13B71B0}" presName="Accent" presStyleLbl="bgShp" presStyleIdx="0" presStyleCnt="6"/>
      <dgm:spPr/>
    </dgm:pt>
    <dgm:pt modelId="{A1F8E4D6-FB2A-4624-96C0-7C4667BC9BE8}" type="pres">
      <dgm:prSet presAssocID="{5A3CD8DF-D26F-4CD2-833A-7567F13B71B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58BE659-994A-4CAE-AAD7-CF9D8F04F70F}" type="pres">
      <dgm:prSet presAssocID="{8F4BEDC6-AE9E-47D9-AD16-A6388DE957E8}" presName="Accent2" presStyleCnt="0"/>
      <dgm:spPr/>
    </dgm:pt>
    <dgm:pt modelId="{5FF492AA-FCA0-49DC-9668-B477800A926C}" type="pres">
      <dgm:prSet presAssocID="{8F4BEDC6-AE9E-47D9-AD16-A6388DE957E8}" presName="Accent" presStyleLbl="bgShp" presStyleIdx="1" presStyleCnt="6"/>
      <dgm:spPr/>
    </dgm:pt>
    <dgm:pt modelId="{CFD3D8F7-CF71-430A-930E-A45CC54010C6}" type="pres">
      <dgm:prSet presAssocID="{8F4BEDC6-AE9E-47D9-AD16-A6388DE957E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C38233FA-E9CB-4546-9D5C-6161DE7C995B}" type="pres">
      <dgm:prSet presAssocID="{22C749C0-F59A-48FA-A27B-95D976A197B7}" presName="Accent3" presStyleCnt="0"/>
      <dgm:spPr/>
    </dgm:pt>
    <dgm:pt modelId="{402B3C2B-66D6-4190-95D9-B70B62ECFC37}" type="pres">
      <dgm:prSet presAssocID="{22C749C0-F59A-48FA-A27B-95D976A197B7}" presName="Accent" presStyleLbl="bgShp" presStyleIdx="2" presStyleCnt="6"/>
      <dgm:spPr/>
    </dgm:pt>
    <dgm:pt modelId="{9519BC4D-30D0-4F10-9FA6-5010A7A7A2B4}" type="pres">
      <dgm:prSet presAssocID="{22C749C0-F59A-48FA-A27B-95D976A197B7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33B1528-DB8D-44B8-89E9-200DED020FFA}" type="pres">
      <dgm:prSet presAssocID="{F8D9598E-8698-4667-A690-893FF5F2E117}" presName="Accent4" presStyleCnt="0"/>
      <dgm:spPr/>
    </dgm:pt>
    <dgm:pt modelId="{CCC6EF0F-6F7D-48EF-823E-E0428E1AFA49}" type="pres">
      <dgm:prSet presAssocID="{F8D9598E-8698-4667-A690-893FF5F2E117}" presName="Accent" presStyleLbl="bgShp" presStyleIdx="3" presStyleCnt="6"/>
      <dgm:spPr/>
    </dgm:pt>
    <dgm:pt modelId="{94A77CA8-D03E-4223-B226-D617DD97B26E}" type="pres">
      <dgm:prSet presAssocID="{F8D9598E-8698-4667-A690-893FF5F2E117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4AFF783-ABB8-4A09-99A1-5AFB2365D98C}" type="pres">
      <dgm:prSet presAssocID="{DC9FFA2F-1A55-42AE-ABDB-3115705E5E02}" presName="Accent5" presStyleCnt="0"/>
      <dgm:spPr/>
    </dgm:pt>
    <dgm:pt modelId="{48F31350-E07D-4DD7-A2C5-155A8D95D737}" type="pres">
      <dgm:prSet presAssocID="{DC9FFA2F-1A55-42AE-ABDB-3115705E5E02}" presName="Accent" presStyleLbl="bgShp" presStyleIdx="4" presStyleCnt="6"/>
      <dgm:spPr/>
    </dgm:pt>
    <dgm:pt modelId="{E9106CF7-AF42-4EA0-8222-8F9EE5DC16CB}" type="pres">
      <dgm:prSet presAssocID="{DC9FFA2F-1A55-42AE-ABDB-3115705E5E0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D850DC2-9684-41ED-A026-F67E9B977F20}" type="pres">
      <dgm:prSet presAssocID="{5118E6B5-1A57-4F85-909D-14D52C0FD410}" presName="Accent6" presStyleCnt="0"/>
      <dgm:spPr/>
    </dgm:pt>
    <dgm:pt modelId="{A32CB029-3F1C-403F-9331-6F1476F2509A}" type="pres">
      <dgm:prSet presAssocID="{5118E6B5-1A57-4F85-909D-14D52C0FD410}" presName="Accent" presStyleLbl="bgShp" presStyleIdx="5" presStyleCnt="6"/>
      <dgm:spPr/>
    </dgm:pt>
    <dgm:pt modelId="{F14FD639-E0AD-4F60-829B-F58E25445FE0}" type="pres">
      <dgm:prSet presAssocID="{5118E6B5-1A57-4F85-909D-14D52C0FD41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8573407-6DE7-4DB4-8C3A-05EBCBFF9033}" type="presOf" srcId="{5118E6B5-1A57-4F85-909D-14D52C0FD410}" destId="{F14FD639-E0AD-4F60-829B-F58E25445FE0}" srcOrd="0" destOrd="0" presId="urn:microsoft.com/office/officeart/2011/layout/HexagonRadial"/>
    <dgm:cxn modelId="{FE301613-F44C-40CE-B54E-C5C599354AF8}" srcId="{98D340CD-A05C-4ECF-A86E-C2CFBFF3D080}" destId="{0F116A6A-7AED-406B-BB18-C88DA10C38F7}" srcOrd="3" destOrd="0" parTransId="{0252FA00-A2D8-45EB-8B73-BA03EC13A243}" sibTransId="{54C7CF21-F9BD-42F4-8F25-3C685151C3EC}"/>
    <dgm:cxn modelId="{9C05B01D-7414-42DE-81F7-B3A3326B4052}" type="presOf" srcId="{6C1955C1-E6E8-4283-A2FA-E0614732F950}" destId="{1F126943-386A-461D-9AA9-AA35105E22E5}" srcOrd="0" destOrd="0" presId="urn:microsoft.com/office/officeart/2011/layout/HexagonRadial"/>
    <dgm:cxn modelId="{6643DA20-490F-4DF9-9CC5-94E27F9E8D54}" srcId="{98D340CD-A05C-4ECF-A86E-C2CFBFF3D080}" destId="{2403F89C-4A11-4BA6-A95F-F7D48FC9E856}" srcOrd="2" destOrd="0" parTransId="{2928EF3F-0E97-4A36-A7B0-EDADED6C13E5}" sibTransId="{564062D8-7497-46AD-846F-9BB404AADF76}"/>
    <dgm:cxn modelId="{4D996C22-F658-482B-B900-EE330B9235CA}" srcId="{D6FCB7C4-EC20-4326-8F51-0B2C5788FAF4}" destId="{98D340CD-A05C-4ECF-A86E-C2CFBFF3D080}" srcOrd="1" destOrd="0" parTransId="{1C30AD3C-5F28-4906-8EFD-0E2ECD29CC2C}" sibTransId="{11B73337-6AEE-4A02-9C4E-40C76E3B91FF}"/>
    <dgm:cxn modelId="{99835338-A154-4851-A8A7-A894969C2B87}" type="presOf" srcId="{22C749C0-F59A-48FA-A27B-95D976A197B7}" destId="{9519BC4D-30D0-4F10-9FA6-5010A7A7A2B4}" srcOrd="0" destOrd="0" presId="urn:microsoft.com/office/officeart/2011/layout/HexagonRadial"/>
    <dgm:cxn modelId="{C9745841-61A6-4469-B7A9-3E20102AE1FB}" srcId="{D6FCB7C4-EC20-4326-8F51-0B2C5788FAF4}" destId="{C940F07D-6FE9-48E2-8F00-3E8DF129023D}" srcOrd="2" destOrd="0" parTransId="{35E95109-2AC9-41D3-A11C-981C111E7325}" sibTransId="{11570115-18F5-49A8-AFBC-28E6A7A4CED7}"/>
    <dgm:cxn modelId="{91118149-6EA2-4662-8039-C847843F0212}" srcId="{D6FCB7C4-EC20-4326-8F51-0B2C5788FAF4}" destId="{6C1955C1-E6E8-4283-A2FA-E0614732F950}" srcOrd="0" destOrd="0" parTransId="{2435A060-AB15-449F-A884-7EF5CAF9577D}" sibTransId="{423DFBA4-28B7-47E1-A6B4-3A4EBC3B5CF1}"/>
    <dgm:cxn modelId="{51F74B50-69EC-4581-8E9E-8A6BCB97E201}" srcId="{98D340CD-A05C-4ECF-A86E-C2CFBFF3D080}" destId="{DFDF31C8-BA97-439A-9EA0-A27F697A14D2}" srcOrd="1" destOrd="0" parTransId="{C760A9CB-1B11-4954-BC90-236A2B72D669}" sibTransId="{631D6CEF-15FB-4A38-A1FD-B8F95BBB0D65}"/>
    <dgm:cxn modelId="{2D62C468-08E0-4103-A292-BD6C7F208234}" srcId="{6C1955C1-E6E8-4283-A2FA-E0614732F950}" destId="{22C749C0-F59A-48FA-A27B-95D976A197B7}" srcOrd="2" destOrd="0" parTransId="{B077A746-5899-4B7C-9D0A-9F9CAC025997}" sibTransId="{B84F6A07-91F1-4424-BC6C-AD5021F0A6A3}"/>
    <dgm:cxn modelId="{53E8017A-C862-4246-A589-193F361BD018}" srcId="{6C1955C1-E6E8-4283-A2FA-E0614732F950}" destId="{DC9FFA2F-1A55-42AE-ABDB-3115705E5E02}" srcOrd="4" destOrd="0" parTransId="{136C2A54-75E1-45AC-9A10-1CD9BFFF5AA3}" sibTransId="{7A2A152F-1C36-4063-AF4C-158FB96F807C}"/>
    <dgm:cxn modelId="{3A659E7D-55BE-4358-B812-208E573AA19A}" srcId="{6C1955C1-E6E8-4283-A2FA-E0614732F950}" destId="{5118E6B5-1A57-4F85-909D-14D52C0FD410}" srcOrd="5" destOrd="0" parTransId="{40C26F54-C616-4801-9664-7E2C2877CC57}" sibTransId="{CEB40490-583E-4A67-A8CC-AFB4A2E02F4B}"/>
    <dgm:cxn modelId="{E55F9788-8F40-43EA-8F0B-FF22876F7C21}" srcId="{6C1955C1-E6E8-4283-A2FA-E0614732F950}" destId="{F8D9598E-8698-4667-A690-893FF5F2E117}" srcOrd="3" destOrd="0" parTransId="{F4F0CEBB-C386-447B-9E77-04F6A0CB9350}" sibTransId="{B9D8954F-E3FD-4534-BBFE-3E7A44DB3CF8}"/>
    <dgm:cxn modelId="{A42651A0-994C-40A2-AFD1-E92BCFD97353}" type="presOf" srcId="{D6FCB7C4-EC20-4326-8F51-0B2C5788FAF4}" destId="{6A11B53D-F940-4B40-8B63-876DCF099182}" srcOrd="0" destOrd="0" presId="urn:microsoft.com/office/officeart/2011/layout/HexagonRadial"/>
    <dgm:cxn modelId="{872C24A9-C76F-43F5-AF65-C61CD675CA2E}" type="presOf" srcId="{F8D9598E-8698-4667-A690-893FF5F2E117}" destId="{94A77CA8-D03E-4223-B226-D617DD97B26E}" srcOrd="0" destOrd="0" presId="urn:microsoft.com/office/officeart/2011/layout/HexagonRadial"/>
    <dgm:cxn modelId="{46E72BAD-F4DB-465F-9694-CBB60BEFB18F}" type="presOf" srcId="{5A3CD8DF-D26F-4CD2-833A-7567F13B71B0}" destId="{A1F8E4D6-FB2A-4624-96C0-7C4667BC9BE8}" srcOrd="0" destOrd="0" presId="urn:microsoft.com/office/officeart/2011/layout/HexagonRadial"/>
    <dgm:cxn modelId="{71AF59C5-86BA-43F7-B0C1-906FB564BE35}" srcId="{98D340CD-A05C-4ECF-A86E-C2CFBFF3D080}" destId="{84B77496-9219-44C5-B03C-1D0CFA78DE61}" srcOrd="0" destOrd="0" parTransId="{CCEEC7F5-69A3-4992-AF98-6E37A5E16482}" sibTransId="{35E26B23-5B43-4E8F-94DF-AB4DEC4B47D1}"/>
    <dgm:cxn modelId="{F848ECD0-E236-4A80-A2CD-DB9AF61F22DA}" type="presOf" srcId="{8F4BEDC6-AE9E-47D9-AD16-A6388DE957E8}" destId="{CFD3D8F7-CF71-430A-930E-A45CC54010C6}" srcOrd="0" destOrd="0" presId="urn:microsoft.com/office/officeart/2011/layout/HexagonRadial"/>
    <dgm:cxn modelId="{1188C4DB-66B9-4D96-9388-C02E6A894D5E}" srcId="{6C1955C1-E6E8-4283-A2FA-E0614732F950}" destId="{8F4BEDC6-AE9E-47D9-AD16-A6388DE957E8}" srcOrd="1" destOrd="0" parTransId="{1E786333-4BFA-4760-B139-4200FC2AEC27}" sibTransId="{528A9B39-63CF-4152-8C87-D2D8D1381310}"/>
    <dgm:cxn modelId="{51915DE9-932F-4862-B26D-11AC7B45DF75}" type="presOf" srcId="{DC9FFA2F-1A55-42AE-ABDB-3115705E5E02}" destId="{E9106CF7-AF42-4EA0-8222-8F9EE5DC16CB}" srcOrd="0" destOrd="0" presId="urn:microsoft.com/office/officeart/2011/layout/HexagonRadial"/>
    <dgm:cxn modelId="{5DEB08F9-DB2B-45B1-952F-E0B7A8D653CD}" srcId="{6C1955C1-E6E8-4283-A2FA-E0614732F950}" destId="{5A3CD8DF-D26F-4CD2-833A-7567F13B71B0}" srcOrd="0" destOrd="0" parTransId="{98B75AED-C249-4535-B6E3-4BF98AA8A8AE}" sibTransId="{16247851-D125-4F26-B53C-EBD4D3CFDD2B}"/>
    <dgm:cxn modelId="{823EC5BF-2D2E-4F73-8E04-15E1F8E2D9DC}" type="presParOf" srcId="{6A11B53D-F940-4B40-8B63-876DCF099182}" destId="{1F126943-386A-461D-9AA9-AA35105E22E5}" srcOrd="0" destOrd="0" presId="urn:microsoft.com/office/officeart/2011/layout/HexagonRadial"/>
    <dgm:cxn modelId="{72D1B431-66B8-4501-BDA7-36498153C5B5}" type="presParOf" srcId="{6A11B53D-F940-4B40-8B63-876DCF099182}" destId="{32C1F217-7E98-442B-B5D6-B6A04AF94250}" srcOrd="1" destOrd="0" presId="urn:microsoft.com/office/officeart/2011/layout/HexagonRadial"/>
    <dgm:cxn modelId="{245E1B5E-47E1-4897-8E69-66CFFB1B7F28}" type="presParOf" srcId="{32C1F217-7E98-442B-B5D6-B6A04AF94250}" destId="{405DA566-EC66-4E8C-832B-C2DAEB584A17}" srcOrd="0" destOrd="0" presId="urn:microsoft.com/office/officeart/2011/layout/HexagonRadial"/>
    <dgm:cxn modelId="{7A54EA6A-0ACE-4092-91E2-079DF8872215}" type="presParOf" srcId="{6A11B53D-F940-4B40-8B63-876DCF099182}" destId="{A1F8E4D6-FB2A-4624-96C0-7C4667BC9BE8}" srcOrd="2" destOrd="0" presId="urn:microsoft.com/office/officeart/2011/layout/HexagonRadial"/>
    <dgm:cxn modelId="{E8734D72-CB67-46BD-8E49-811134494D08}" type="presParOf" srcId="{6A11B53D-F940-4B40-8B63-876DCF099182}" destId="{F58BE659-994A-4CAE-AAD7-CF9D8F04F70F}" srcOrd="3" destOrd="0" presId="urn:microsoft.com/office/officeart/2011/layout/HexagonRadial"/>
    <dgm:cxn modelId="{00682BDB-6DA7-4BB8-A971-09233AB4E875}" type="presParOf" srcId="{F58BE659-994A-4CAE-AAD7-CF9D8F04F70F}" destId="{5FF492AA-FCA0-49DC-9668-B477800A926C}" srcOrd="0" destOrd="0" presId="urn:microsoft.com/office/officeart/2011/layout/HexagonRadial"/>
    <dgm:cxn modelId="{B24DAA97-ED21-4EB0-B297-DD649EC8FEFD}" type="presParOf" srcId="{6A11B53D-F940-4B40-8B63-876DCF099182}" destId="{CFD3D8F7-CF71-430A-930E-A45CC54010C6}" srcOrd="4" destOrd="0" presId="urn:microsoft.com/office/officeart/2011/layout/HexagonRadial"/>
    <dgm:cxn modelId="{703BD360-5102-456C-8C90-9276DAFD3A3F}" type="presParOf" srcId="{6A11B53D-F940-4B40-8B63-876DCF099182}" destId="{C38233FA-E9CB-4546-9D5C-6161DE7C995B}" srcOrd="5" destOrd="0" presId="urn:microsoft.com/office/officeart/2011/layout/HexagonRadial"/>
    <dgm:cxn modelId="{B574BE63-BC16-4613-9C28-091EE6EABFED}" type="presParOf" srcId="{C38233FA-E9CB-4546-9D5C-6161DE7C995B}" destId="{402B3C2B-66D6-4190-95D9-B70B62ECFC37}" srcOrd="0" destOrd="0" presId="urn:microsoft.com/office/officeart/2011/layout/HexagonRadial"/>
    <dgm:cxn modelId="{59BBC251-9A97-49FD-9ED1-4286105F4EAD}" type="presParOf" srcId="{6A11B53D-F940-4B40-8B63-876DCF099182}" destId="{9519BC4D-30D0-4F10-9FA6-5010A7A7A2B4}" srcOrd="6" destOrd="0" presId="urn:microsoft.com/office/officeart/2011/layout/HexagonRadial"/>
    <dgm:cxn modelId="{6324A845-B7EE-4CBF-A448-AB38585387F9}" type="presParOf" srcId="{6A11B53D-F940-4B40-8B63-876DCF099182}" destId="{433B1528-DB8D-44B8-89E9-200DED020FFA}" srcOrd="7" destOrd="0" presId="urn:microsoft.com/office/officeart/2011/layout/HexagonRadial"/>
    <dgm:cxn modelId="{E15674FE-0F7A-4DD5-80C2-B22570F5F09F}" type="presParOf" srcId="{433B1528-DB8D-44B8-89E9-200DED020FFA}" destId="{CCC6EF0F-6F7D-48EF-823E-E0428E1AFA49}" srcOrd="0" destOrd="0" presId="urn:microsoft.com/office/officeart/2011/layout/HexagonRadial"/>
    <dgm:cxn modelId="{4DF4390A-D3C5-47AA-B6D1-515250EF122D}" type="presParOf" srcId="{6A11B53D-F940-4B40-8B63-876DCF099182}" destId="{94A77CA8-D03E-4223-B226-D617DD97B26E}" srcOrd="8" destOrd="0" presId="urn:microsoft.com/office/officeart/2011/layout/HexagonRadial"/>
    <dgm:cxn modelId="{A29C95B6-0E88-4680-AC23-FB8514C27FA2}" type="presParOf" srcId="{6A11B53D-F940-4B40-8B63-876DCF099182}" destId="{B4AFF783-ABB8-4A09-99A1-5AFB2365D98C}" srcOrd="9" destOrd="0" presId="urn:microsoft.com/office/officeart/2011/layout/HexagonRadial"/>
    <dgm:cxn modelId="{254B5559-4015-4AD5-95D1-F6306F8853B6}" type="presParOf" srcId="{B4AFF783-ABB8-4A09-99A1-5AFB2365D98C}" destId="{48F31350-E07D-4DD7-A2C5-155A8D95D737}" srcOrd="0" destOrd="0" presId="urn:microsoft.com/office/officeart/2011/layout/HexagonRadial"/>
    <dgm:cxn modelId="{43528F4C-0949-4A8F-910A-9B2376C16ABC}" type="presParOf" srcId="{6A11B53D-F940-4B40-8B63-876DCF099182}" destId="{E9106CF7-AF42-4EA0-8222-8F9EE5DC16CB}" srcOrd="10" destOrd="0" presId="urn:microsoft.com/office/officeart/2011/layout/HexagonRadial"/>
    <dgm:cxn modelId="{9D321EDB-90F2-46D7-A12D-D6E55023F20E}" type="presParOf" srcId="{6A11B53D-F940-4B40-8B63-876DCF099182}" destId="{0D850DC2-9684-41ED-A026-F67E9B977F20}" srcOrd="11" destOrd="0" presId="urn:microsoft.com/office/officeart/2011/layout/HexagonRadial"/>
    <dgm:cxn modelId="{26C09E26-72D4-489A-B62A-01B5655429EE}" type="presParOf" srcId="{0D850DC2-9684-41ED-A026-F67E9B977F20}" destId="{A32CB029-3F1C-403F-9331-6F1476F2509A}" srcOrd="0" destOrd="0" presId="urn:microsoft.com/office/officeart/2011/layout/HexagonRadial"/>
    <dgm:cxn modelId="{554BD333-1702-445D-B9D5-C32FA95AB0E5}" type="presParOf" srcId="{6A11B53D-F940-4B40-8B63-876DCF099182}" destId="{F14FD639-E0AD-4F60-829B-F58E25445FE0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26943-386A-461D-9AA9-AA35105E22E5}">
      <dsp:nvSpPr>
        <dsp:cNvPr id="0" name=""/>
        <dsp:cNvSpPr/>
      </dsp:nvSpPr>
      <dsp:spPr>
        <a:xfrm>
          <a:off x="3519080" y="1973202"/>
          <a:ext cx="2508026" cy="216954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FFFFFF"/>
              </a:solidFill>
            </a:rPr>
            <a:t>HOW CAN WE SUPPORT?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b="1" kern="1200" dirty="0">
            <a:solidFill>
              <a:srgbClr val="FFFFFF"/>
            </a:solidFill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FFFFFF"/>
              </a:solidFill>
            </a:rPr>
            <a:t>MECC APPROACH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b="1" kern="1200" dirty="0">
            <a:solidFill>
              <a:srgbClr val="FFFFFF"/>
            </a:solidFill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FFFFFF"/>
              </a:solidFill>
            </a:rPr>
            <a:t>ON SITE VISABILITY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b="1" kern="1200" dirty="0">
            <a:solidFill>
              <a:srgbClr val="FFFFFF"/>
            </a:solidFill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FFFFFF"/>
              </a:solidFill>
            </a:rPr>
            <a:t>ON SITE ENGAGEMENT  </a:t>
          </a:r>
        </a:p>
      </dsp:txBody>
      <dsp:txXfrm>
        <a:off x="3934695" y="2332726"/>
        <a:ext cx="1676796" cy="1450496"/>
      </dsp:txXfrm>
    </dsp:sp>
    <dsp:sp modelId="{5FF492AA-FCA0-49DC-9668-B477800A926C}">
      <dsp:nvSpPr>
        <dsp:cNvPr id="0" name=""/>
        <dsp:cNvSpPr/>
      </dsp:nvSpPr>
      <dsp:spPr>
        <a:xfrm>
          <a:off x="5089587" y="935222"/>
          <a:ext cx="946271" cy="81533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8E4D6-FB2A-4624-96C0-7C4667BC9BE8}">
      <dsp:nvSpPr>
        <dsp:cNvPr id="0" name=""/>
        <dsp:cNvSpPr/>
      </dsp:nvSpPr>
      <dsp:spPr>
        <a:xfrm>
          <a:off x="3750105" y="0"/>
          <a:ext cx="2055310" cy="177808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Referrals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Northumbria Safe, Fit &amp; Well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Happy Healthy Mams</a:t>
          </a:r>
        </a:p>
      </dsp:txBody>
      <dsp:txXfrm>
        <a:off x="4090714" y="294666"/>
        <a:ext cx="1374092" cy="1188752"/>
      </dsp:txXfrm>
    </dsp:sp>
    <dsp:sp modelId="{402B3C2B-66D6-4190-95D9-B70B62ECFC37}">
      <dsp:nvSpPr>
        <dsp:cNvPr id="0" name=""/>
        <dsp:cNvSpPr/>
      </dsp:nvSpPr>
      <dsp:spPr>
        <a:xfrm>
          <a:off x="6193958" y="2459469"/>
          <a:ext cx="946271" cy="81533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3D8F7-CF71-430A-930E-A45CC54010C6}">
      <dsp:nvSpPr>
        <dsp:cNvPr id="0" name=""/>
        <dsp:cNvSpPr/>
      </dsp:nvSpPr>
      <dsp:spPr>
        <a:xfrm>
          <a:off x="5635063" y="1093641"/>
          <a:ext cx="2055310" cy="177808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1442461"/>
            <a:satOff val="1062"/>
            <a:lumOff val="2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baseline="0" dirty="0">
              <a:solidFill>
                <a:schemeClr val="bg1"/>
              </a:solidFill>
            </a:rPr>
            <a:t>6 Weeks to Wellbeing (Online Support programme)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baseline="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baseline="0" dirty="0">
              <a:solidFill>
                <a:schemeClr val="bg1"/>
              </a:solidFill>
            </a:rPr>
            <a:t>Falcons Fit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5975672" y="1388307"/>
        <a:ext cx="1374092" cy="1188752"/>
      </dsp:txXfrm>
    </dsp:sp>
    <dsp:sp modelId="{CCC6EF0F-6F7D-48EF-823E-E0428E1AFA49}">
      <dsp:nvSpPr>
        <dsp:cNvPr id="0" name=""/>
        <dsp:cNvSpPr/>
      </dsp:nvSpPr>
      <dsp:spPr>
        <a:xfrm>
          <a:off x="5426790" y="4180058"/>
          <a:ext cx="946271" cy="81533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9BC4D-30D0-4F10-9FA6-5010A7A7A2B4}">
      <dsp:nvSpPr>
        <dsp:cNvPr id="0" name=""/>
        <dsp:cNvSpPr/>
      </dsp:nvSpPr>
      <dsp:spPr>
        <a:xfrm>
          <a:off x="5635063" y="3243612"/>
          <a:ext cx="2055310" cy="177808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2884922"/>
            <a:satOff val="2124"/>
            <a:lumOff val="5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Staff Mini MOTs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Wellbeing Conversations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</dsp:txBody>
      <dsp:txXfrm>
        <a:off x="5975672" y="3538278"/>
        <a:ext cx="1374092" cy="1188752"/>
      </dsp:txXfrm>
    </dsp:sp>
    <dsp:sp modelId="{48F31350-E07D-4DD7-A2C5-155A8D95D737}">
      <dsp:nvSpPr>
        <dsp:cNvPr id="0" name=""/>
        <dsp:cNvSpPr/>
      </dsp:nvSpPr>
      <dsp:spPr>
        <a:xfrm>
          <a:off x="3523747" y="4358662"/>
          <a:ext cx="946271" cy="81533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77CA8-D03E-4223-B226-D617DD97B26E}">
      <dsp:nvSpPr>
        <dsp:cNvPr id="0" name=""/>
        <dsp:cNvSpPr/>
      </dsp:nvSpPr>
      <dsp:spPr>
        <a:xfrm>
          <a:off x="3750105" y="4338477"/>
          <a:ext cx="2055310" cy="177808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4327383"/>
            <a:satOff val="3187"/>
            <a:lumOff val="8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solidFill>
                <a:schemeClr val="bg1"/>
              </a:solidFill>
            </a:rPr>
            <a:t>Wor</a:t>
          </a:r>
          <a:r>
            <a:rPr lang="en-GB" sz="1400" kern="1200" dirty="0">
              <a:solidFill>
                <a:schemeClr val="bg1"/>
              </a:solidFill>
            </a:rPr>
            <a:t> Scran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Nutritional guidance in collaboration with Dietetics   </a:t>
          </a:r>
        </a:p>
      </dsp:txBody>
      <dsp:txXfrm>
        <a:off x="4090714" y="4633143"/>
        <a:ext cx="1374092" cy="1188752"/>
      </dsp:txXfrm>
    </dsp:sp>
    <dsp:sp modelId="{A32CB029-3F1C-403F-9331-6F1476F2509A}">
      <dsp:nvSpPr>
        <dsp:cNvPr id="0" name=""/>
        <dsp:cNvSpPr/>
      </dsp:nvSpPr>
      <dsp:spPr>
        <a:xfrm>
          <a:off x="2401290" y="2835026"/>
          <a:ext cx="946271" cy="815337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06CF7-AF42-4EA0-8222-8F9EE5DC16CB}">
      <dsp:nvSpPr>
        <dsp:cNvPr id="0" name=""/>
        <dsp:cNvSpPr/>
      </dsp:nvSpPr>
      <dsp:spPr>
        <a:xfrm>
          <a:off x="1856397" y="3244836"/>
          <a:ext cx="2055310" cy="177808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5769843"/>
            <a:satOff val="4249"/>
            <a:lumOff val="11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bg1"/>
              </a:solidFill>
            </a:rPr>
            <a:t>WOR Wellbeing Podcast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bg1"/>
              </a:solidFill>
            </a:rPr>
            <a:t>Supporting staff team away days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schemeClr val="bg1"/>
              </a:solidFill>
            </a:rPr>
            <a:t>Complementary treatments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>
            <a:solidFill>
              <a:schemeClr val="bg1"/>
            </a:solidFill>
          </a:endParaRPr>
        </a:p>
      </dsp:txBody>
      <dsp:txXfrm>
        <a:off x="2197006" y="3539502"/>
        <a:ext cx="1374092" cy="1188752"/>
      </dsp:txXfrm>
    </dsp:sp>
    <dsp:sp modelId="{F14FD639-E0AD-4F60-829B-F58E25445FE0}">
      <dsp:nvSpPr>
        <dsp:cNvPr id="0" name=""/>
        <dsp:cNvSpPr/>
      </dsp:nvSpPr>
      <dsp:spPr>
        <a:xfrm>
          <a:off x="1856397" y="1091194"/>
          <a:ext cx="2055310" cy="177808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7212304"/>
            <a:satOff val="5311"/>
            <a:lumOff val="1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1-1 or Group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Personal Training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Classes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>
            <a:solidFill>
              <a:schemeClr val="bg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bg1"/>
              </a:solidFill>
            </a:rPr>
            <a:t>Midday Moves </a:t>
          </a:r>
        </a:p>
      </dsp:txBody>
      <dsp:txXfrm>
        <a:off x="2197006" y="1385860"/>
        <a:ext cx="1374092" cy="1188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AC754-4C47-402D-9A45-6F2C2D3207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D9CC8-219E-4370-9F2E-CE3271937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we were….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9CC8-219E-4370-9F2E-CE32719379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9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we are now……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9CC8-219E-4370-9F2E-CE32719379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9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we want to be……..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D9CC8-219E-4370-9F2E-CE32719379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59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en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48933-CE8F-DB40-86A9-6EE1B1477B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6582" y="3301109"/>
            <a:ext cx="10781607" cy="1166387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rgbClr val="0070C0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3FF50-A084-E549-B224-300F66CDAC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6582" y="4598126"/>
            <a:ext cx="10952018" cy="89564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name of 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2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5FD5F1-5FD4-4EFF-B57B-2F6850BE9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288" y="2029097"/>
            <a:ext cx="11329987" cy="4023359"/>
          </a:xfrm>
        </p:spPr>
        <p:txBody>
          <a:bodyPr/>
          <a:lstStyle>
            <a:lvl1pPr>
              <a:defRPr sz="2800" b="0" i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12AB7F5-A952-410E-BCF2-B49153E4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7" y="1051560"/>
            <a:ext cx="11329987" cy="72498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92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51178C-AA25-D640-9FD2-723A467B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3119"/>
            <a:ext cx="10515600" cy="985881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8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10613-A976-D84A-9527-0C23045B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94" y="3429000"/>
            <a:ext cx="10515600" cy="985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1330A-69E8-364D-B15F-02BE20AE5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394" y="4567881"/>
            <a:ext cx="10876005" cy="650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6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6" r:id="rId2"/>
    <p:sldLayoutId id="214748365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i="1" kern="1200">
          <a:solidFill>
            <a:srgbClr val="0070C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fif"/><Relationship Id="rId3" Type="http://schemas.openxmlformats.org/officeDocument/2006/relationships/image" Target="../media/image12.jf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hyperlink" Target="https://www.youtube.com/watch?v=wW_AhSUMH70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9502B5-960C-4750-9C02-B65724AFE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582" y="3457866"/>
            <a:ext cx="10781607" cy="1166387"/>
          </a:xfrm>
        </p:spPr>
        <p:txBody>
          <a:bodyPr>
            <a:noAutofit/>
          </a:bodyPr>
          <a:lstStyle/>
          <a:p>
            <a:r>
              <a:rPr lang="en-GB" sz="4000" dirty="0"/>
              <a:t>Physical Activity &amp; Wellbeing Team </a:t>
            </a:r>
            <a:br>
              <a:rPr lang="en-GB" sz="4000" dirty="0"/>
            </a:br>
            <a:r>
              <a:rPr lang="en-GB" sz="2000" i="1" dirty="0"/>
              <a:t>Occupational Health &amp; Wellbeing Services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B110C1F-C474-476A-978E-5DD069D2F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Northumbria Healthcare NHS Foundation Trust  </a:t>
            </a:r>
          </a:p>
        </p:txBody>
      </p:sp>
    </p:spTree>
    <p:extLst>
      <p:ext uri="{BB962C8B-B14F-4D97-AF65-F5344CB8AC3E}">
        <p14:creationId xmlns:p14="http://schemas.microsoft.com/office/powerpoint/2010/main" val="306662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rectangle with white text&#10;&#10;AI-generated content may be incorrect.">
            <a:extLst>
              <a:ext uri="{FF2B5EF4-FFF2-40B4-BE49-F238E27FC236}">
                <a16:creationId xmlns:a16="http://schemas.microsoft.com/office/drawing/2014/main" id="{AD2A3363-CE54-5E4B-3DDA-BE30ADAB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30" y="1436297"/>
            <a:ext cx="2857143" cy="1123810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5FE89FC-A98F-5DFF-816C-42B7585F2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331" y="1237959"/>
            <a:ext cx="5787338" cy="3857261"/>
          </a:xfrm>
          <a:prstGeom prst="rect">
            <a:avLst/>
          </a:prstGeom>
        </p:spPr>
      </p:pic>
      <p:pic>
        <p:nvPicPr>
          <p:cNvPr id="9" name="Picture 8" descr="A person standing next to another person on exercise bikes&#10;&#10;AI-generated content may be incorrect.">
            <a:extLst>
              <a:ext uri="{FF2B5EF4-FFF2-40B4-BE49-F238E27FC236}">
                <a16:creationId xmlns:a16="http://schemas.microsoft.com/office/drawing/2014/main" id="{8CDDC7F3-CF3E-5CCC-09D6-2E0FD1B6F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77" y="3131288"/>
            <a:ext cx="2375923" cy="2819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A098A1-6703-EDD5-8AA3-96B79D7946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3059"/>
          <a:stretch>
            <a:fillRect/>
          </a:stretch>
        </p:blipFill>
        <p:spPr>
          <a:xfrm>
            <a:off x="4123303" y="288757"/>
            <a:ext cx="4133472" cy="803189"/>
          </a:xfrm>
          <a:prstGeom prst="rect">
            <a:avLst/>
          </a:prstGeom>
        </p:spPr>
      </p:pic>
      <p:pic>
        <p:nvPicPr>
          <p:cNvPr id="16" name="Picture 15" descr="A gym with treadmills and exercise equipment&#10;&#10;AI-generated content may be incorrect.">
            <a:extLst>
              <a:ext uri="{FF2B5EF4-FFF2-40B4-BE49-F238E27FC236}">
                <a16:creationId xmlns:a16="http://schemas.microsoft.com/office/drawing/2014/main" id="{A0F23270-1073-11FD-161A-C86F42D56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1818" y="1795752"/>
            <a:ext cx="2794352" cy="2095764"/>
          </a:xfrm>
          <a:prstGeom prst="rect">
            <a:avLst/>
          </a:prstGeom>
        </p:spPr>
      </p:pic>
      <p:pic>
        <p:nvPicPr>
          <p:cNvPr id="17" name="Picture 16" descr="A room with exercise equipment&#10;&#10;AI-generated content may be incorrect.">
            <a:extLst>
              <a:ext uri="{FF2B5EF4-FFF2-40B4-BE49-F238E27FC236}">
                <a16:creationId xmlns:a16="http://schemas.microsoft.com/office/drawing/2014/main" id="{E021711F-267F-3DFE-E96E-8436CE2DB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018" y="4071884"/>
            <a:ext cx="2794352" cy="20957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5F13D7-CEC0-71FC-0507-09A6443769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21" t="5989" r="987" b="72963"/>
          <a:stretch/>
        </p:blipFill>
        <p:spPr>
          <a:xfrm>
            <a:off x="4808931" y="5241234"/>
            <a:ext cx="2956910" cy="9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DC2043-62E4-E4CB-1A95-88BD669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82" y="771762"/>
            <a:ext cx="3468022" cy="896642"/>
          </a:xfrm>
        </p:spPr>
        <p:txBody>
          <a:bodyPr>
            <a:normAutofit/>
          </a:bodyPr>
          <a:lstStyle/>
          <a:p>
            <a:pPr algn="ctr"/>
            <a:r>
              <a:rPr lang="en-GB" sz="2000" dirty="0">
                <a:highlight>
                  <a:srgbClr val="FFFFFF"/>
                </a:highlight>
              </a:rPr>
              <a:t>JULY 2025 UPDATE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46975A0-7F09-0322-0DF9-A008196315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90657"/>
              </p:ext>
            </p:extLst>
          </p:nvPr>
        </p:nvGraphicFramePr>
        <p:xfrm>
          <a:off x="2345905" y="153610"/>
          <a:ext cx="9546771" cy="611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29B438F-6ADB-4BAF-42FC-B1AC62E4B6F4}"/>
              </a:ext>
            </a:extLst>
          </p:cNvPr>
          <p:cNvSpPr txBox="1"/>
          <p:nvPr/>
        </p:nvSpPr>
        <p:spPr>
          <a:xfrm>
            <a:off x="299324" y="1428269"/>
            <a:ext cx="3296653" cy="4841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 Wellbeing Membership – </a:t>
            </a:r>
            <a:r>
              <a:rPr lang="en-GB" sz="1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3039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active members (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3,831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total applications received).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67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applications in June.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78%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Female, 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21%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Male, 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Non-Binary.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24%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Medical,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22%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Surgery,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Corporate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1</a:t>
            </a:r>
            <a:r>
              <a:rPr lang="en-GB" sz="1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Community,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11%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Clinical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NHFM,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Other,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3%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Child Health,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Bank,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NPC,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1%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Volunteers.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66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inductions delivered.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225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1-1 personal training sessions.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322</a:t>
            </a:r>
            <a:r>
              <a:rPr lang="en-GB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participations in classes.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D5603E1-D3BF-BEEE-6867-A81C986E6AB3}"/>
              </a:ext>
            </a:extLst>
          </p:cNvPr>
          <p:cNvSpPr txBox="1">
            <a:spLocks/>
          </p:cNvSpPr>
          <p:nvPr/>
        </p:nvSpPr>
        <p:spPr>
          <a:xfrm>
            <a:off x="9666514" y="3660408"/>
            <a:ext cx="2739604" cy="49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dirty="0"/>
              <a:t>Links to Staff Psychology </a:t>
            </a:r>
            <a:endParaRPr lang="en-GB" sz="2000" dirty="0">
              <a:highlight>
                <a:srgbClr val="FFFFFF"/>
              </a:highlight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13F65BD-5939-A7FC-BC5D-62FDCD95BAC2}"/>
              </a:ext>
            </a:extLst>
          </p:cNvPr>
          <p:cNvSpPr txBox="1">
            <a:spLocks/>
          </p:cNvSpPr>
          <p:nvPr/>
        </p:nvSpPr>
        <p:spPr>
          <a:xfrm>
            <a:off x="9499584" y="5608406"/>
            <a:ext cx="2739604" cy="49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1700" dirty="0"/>
              <a:t>Links with Occupational Health </a:t>
            </a:r>
            <a:endParaRPr lang="en-GB" sz="1700" dirty="0">
              <a:highlight>
                <a:srgbClr val="FFFFFF"/>
              </a:highlight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07FB247-9B8B-2F2D-8FEE-FD63BB161471}"/>
              </a:ext>
            </a:extLst>
          </p:cNvPr>
          <p:cNvSpPr txBox="1">
            <a:spLocks/>
          </p:cNvSpPr>
          <p:nvPr/>
        </p:nvSpPr>
        <p:spPr>
          <a:xfrm>
            <a:off x="9499584" y="2635915"/>
            <a:ext cx="2739604" cy="49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dirty="0">
                <a:highlight>
                  <a:srgbClr val="FFFFFF"/>
                </a:highlight>
              </a:rPr>
              <a:t>Links to Public Health Team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7DAC252-3019-ABF6-D311-A8366154D3DF}"/>
              </a:ext>
            </a:extLst>
          </p:cNvPr>
          <p:cNvSpPr txBox="1">
            <a:spLocks/>
          </p:cNvSpPr>
          <p:nvPr/>
        </p:nvSpPr>
        <p:spPr>
          <a:xfrm>
            <a:off x="9666514" y="4598505"/>
            <a:ext cx="2739604" cy="49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dirty="0"/>
              <a:t>Links to Staff Physiotherapy  </a:t>
            </a:r>
            <a:endParaRPr lang="en-GB" sz="2000" dirty="0">
              <a:highlight>
                <a:srgbClr val="FFFFFF"/>
              </a:highlight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97AE1EC-EFBB-AF38-5EF4-27EB0125802E}"/>
              </a:ext>
            </a:extLst>
          </p:cNvPr>
          <p:cNvSpPr txBox="1">
            <a:spLocks/>
          </p:cNvSpPr>
          <p:nvPr/>
        </p:nvSpPr>
        <p:spPr>
          <a:xfrm>
            <a:off x="9666514" y="1594753"/>
            <a:ext cx="2572674" cy="593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1600" dirty="0">
                <a:highlight>
                  <a:srgbClr val="FFFFFF"/>
                </a:highlight>
              </a:rPr>
              <a:t>Links to People Services Team</a:t>
            </a:r>
          </a:p>
        </p:txBody>
      </p:sp>
      <p:pic>
        <p:nvPicPr>
          <p:cNvPr id="10" name="Picture 9" descr="A blue rectangle with white text and green heart&#10;&#10;AI-generated content may be incorrect.">
            <a:extLst>
              <a:ext uri="{FF2B5EF4-FFF2-40B4-BE49-F238E27FC236}">
                <a16:creationId xmlns:a16="http://schemas.microsoft.com/office/drawing/2014/main" id="{AA942349-946F-529E-06FF-315D5B609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2250" y="47606"/>
            <a:ext cx="2917371" cy="7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8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8C4A94E1-CE44-B22A-C111-4F4A8F2C1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0" y="3810691"/>
            <a:ext cx="1959249" cy="2449060"/>
          </a:xfrm>
          <a:prstGeom prst="rect">
            <a:avLst/>
          </a:prstGeom>
        </p:spPr>
      </p:pic>
      <p:pic>
        <p:nvPicPr>
          <p:cNvPr id="1026" name="Picture 2" descr="Run 4 charity: local events - Victim ...">
            <a:extLst>
              <a:ext uri="{FF2B5EF4-FFF2-40B4-BE49-F238E27FC236}">
                <a16:creationId xmlns:a16="http://schemas.microsoft.com/office/drawing/2014/main" id="{BBEE136E-B8DC-8394-EC6E-158DF01E1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32" y="4872233"/>
            <a:ext cx="43434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154537-8ED9-8BD3-D66C-6B826BE9E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32" y="1258245"/>
            <a:ext cx="3605647" cy="916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9D13FE-FA0B-CEC7-6DE3-9DCBB2430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509" y="2903206"/>
            <a:ext cx="3902780" cy="2132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DE0B-A277-A01F-A07B-C293747FD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509" y="5141584"/>
            <a:ext cx="3785465" cy="509048"/>
          </a:xfrm>
          <a:prstGeom prst="rect">
            <a:avLst/>
          </a:prstGeom>
        </p:spPr>
      </p:pic>
      <p:pic>
        <p:nvPicPr>
          <p:cNvPr id="10" name="Picture 9" descr="A blue and white brochure with a couple of women&#10;&#10;AI-generated content may be incorrect.">
            <a:extLst>
              <a:ext uri="{FF2B5EF4-FFF2-40B4-BE49-F238E27FC236}">
                <a16:creationId xmlns:a16="http://schemas.microsoft.com/office/drawing/2014/main" id="{62A5AE36-C947-AF85-CA91-FC7BA6BD6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589" y="540495"/>
            <a:ext cx="4251470" cy="2943325"/>
          </a:xfrm>
          <a:prstGeom prst="rect">
            <a:avLst/>
          </a:prstGeom>
        </p:spPr>
      </p:pic>
      <p:pic>
        <p:nvPicPr>
          <p:cNvPr id="14" name="Picture 13" descr="A logo with a flower in a circle&#10;&#10;AI-generated content may be incorrect.">
            <a:extLst>
              <a:ext uri="{FF2B5EF4-FFF2-40B4-BE49-F238E27FC236}">
                <a16:creationId xmlns:a16="http://schemas.microsoft.com/office/drawing/2014/main" id="{182FA9C5-BA38-AE3D-AD42-73551574A1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5553" y="494304"/>
            <a:ext cx="1645099" cy="2110380"/>
          </a:xfrm>
          <a:prstGeom prst="rect">
            <a:avLst/>
          </a:prstGeom>
        </p:spPr>
      </p:pic>
      <p:pic>
        <p:nvPicPr>
          <p:cNvPr id="1028" name="Picture 4" descr="Proactive/Reactive Line ...">
            <a:extLst>
              <a:ext uri="{FF2B5EF4-FFF2-40B4-BE49-F238E27FC236}">
                <a16:creationId xmlns:a16="http://schemas.microsoft.com/office/drawing/2014/main" id="{51CAA36F-126F-8ACC-2817-729F07DF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03" y="2981036"/>
            <a:ext cx="2336727" cy="14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A5FBD5-5539-14FB-505B-899F315B3CD2}"/>
              </a:ext>
            </a:extLst>
          </p:cNvPr>
          <p:cNvSpPr txBox="1"/>
          <p:nvPr/>
        </p:nvSpPr>
        <p:spPr>
          <a:xfrm>
            <a:off x="152102" y="1179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11"/>
              </a:rPr>
              <a:t>(138) Stories from </a:t>
            </a:r>
            <a:r>
              <a:rPr lang="en-GB" dirty="0" err="1">
                <a:hlinkClick r:id="rId11"/>
              </a:rPr>
              <a:t>Wor</a:t>
            </a:r>
            <a:r>
              <a:rPr lang="en-GB" dirty="0">
                <a:hlinkClick r:id="rId11"/>
              </a:rPr>
              <a:t>' Gym: Emily and Molly - YouTube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5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068C7-A93C-7C52-9E25-5AB3E3F8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Thank you  </a:t>
            </a:r>
          </a:p>
        </p:txBody>
      </p:sp>
    </p:spTree>
    <p:extLst>
      <p:ext uri="{BB962C8B-B14F-4D97-AF65-F5344CB8AC3E}">
        <p14:creationId xmlns:p14="http://schemas.microsoft.com/office/powerpoint/2010/main" val="3002573436"/>
      </p:ext>
    </p:extLst>
  </p:cSld>
  <p:clrMapOvr>
    <a:masterClrMapping/>
  </p:clrMapOvr>
</p:sld>
</file>

<file path=ppt/theme/theme1.xml><?xml version="1.0" encoding="utf-8"?>
<a:theme xmlns:a="http://schemas.openxmlformats.org/drawingml/2006/main" name="NorthumbriaStyle">
  <a:themeElements>
    <a:clrScheme name="NorthumbriaW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EB8"/>
      </a:accent1>
      <a:accent2>
        <a:srgbClr val="92C020"/>
      </a:accent2>
      <a:accent3>
        <a:srgbClr val="41B6E6"/>
      </a:accent3>
      <a:accent4>
        <a:srgbClr val="00A399"/>
      </a:accent4>
      <a:accent5>
        <a:srgbClr val="00A9CE"/>
      </a:accent5>
      <a:accent6>
        <a:srgbClr val="6EAD5D"/>
      </a:accent6>
      <a:hlink>
        <a:srgbClr val="58A8B3"/>
      </a:hlink>
      <a:folHlink>
        <a:srgbClr val="994A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37133E9-C697-411F-8737-BD56729EFA73}" vid="{3750E424-F8B2-4E39-A265-8E1F3D4DBC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3AA6CE2AA8A041AF7F7E14607CE019" ma:contentTypeVersion="6" ma:contentTypeDescription="Create a new document." ma:contentTypeScope="" ma:versionID="97d75f7552188524571f5bbc64a73d6b">
  <xsd:schema xmlns:xsd="http://www.w3.org/2001/XMLSchema" xmlns:xs="http://www.w3.org/2001/XMLSchema" xmlns:p="http://schemas.microsoft.com/office/2006/metadata/properties" xmlns:ns2="19f6fc94-9aa3-4de1-96f0-ab5b0a0eae3c" xmlns:ns3="be309f83-004d-4f85-887a-4976ca0ff090" targetNamespace="http://schemas.microsoft.com/office/2006/metadata/properties" ma:root="true" ma:fieldsID="3720b17e602b8c9e0fd58018576e4f0b" ns2:_="" ns3:_="">
    <xsd:import namespace="19f6fc94-9aa3-4de1-96f0-ab5b0a0eae3c"/>
    <xsd:import namespace="be309f83-004d-4f85-887a-4976ca0ff0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f6fc94-9aa3-4de1-96f0-ab5b0a0eae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09f83-004d-4f85-887a-4976ca0ff09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F14D65-E29C-4999-97DD-5E6587E391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f6fc94-9aa3-4de1-96f0-ab5b0a0eae3c"/>
    <ds:schemaRef ds:uri="be309f83-004d-4f85-887a-4976ca0ff0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142900-C43F-442E-B65E-DC887E42D490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43fd72e2-4077-41a8-b78e-9f4d45137cf2"/>
    <ds:schemaRef ds:uri="http://schemas.microsoft.com/office/infopath/2007/PartnerControls"/>
    <ds:schemaRef ds:uri="http://schemas.openxmlformats.org/package/2006/metadata/core-properties"/>
    <ds:schemaRef ds:uri="62fe2cfe-3588-440d-8a24-378f0da837c0"/>
  </ds:schemaRefs>
</ds:datastoreItem>
</file>

<file path=customXml/itemProps3.xml><?xml version="1.0" encoding="utf-8"?>
<ds:datastoreItem xmlns:ds="http://schemas.openxmlformats.org/officeDocument/2006/customXml" ds:itemID="{D94D8393-E246-4C6A-A357-4A071437DF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Northumbria-slides-2021</Template>
  <TotalTime>9379</TotalTime>
  <Words>232</Words>
  <Application>Microsoft Macintosh PowerPoint</Application>
  <PresentationFormat>Widescreen</PresentationFormat>
  <Paragraphs>58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Symbol</vt:lpstr>
      <vt:lpstr>NorthumbriaStyle</vt:lpstr>
      <vt:lpstr>Physical Activity &amp; Wellbeing Team  Occupational Health &amp; Wellbeing Services </vt:lpstr>
      <vt:lpstr>PowerPoint Presentation</vt:lpstr>
      <vt:lpstr>JULY 2025 UPDATE</vt:lpstr>
      <vt:lpstr>PowerPoint Presentation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 SCRAN: NUTRITIONAL GUIDANCE FOR NHCT STAFF</dc:title>
  <dc:creator>Brightwell Jimmy (RTF) NHCT</dc:creator>
  <cp:lastModifiedBy>Anna McNeil</cp:lastModifiedBy>
  <cp:revision>67</cp:revision>
  <dcterms:created xsi:type="dcterms:W3CDTF">2024-04-29T15:03:09Z</dcterms:created>
  <dcterms:modified xsi:type="dcterms:W3CDTF">2025-09-04T12:07:05Z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0x010100E8E033B711AA584C9C14752CE0E5C934</vt:lpwstr>
  </property>
</Properties>
</file>