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3" r:id="rId2"/>
    <p:sldMasterId id="2147483749" r:id="rId3"/>
    <p:sldMasterId id="2147483677" r:id="rId4"/>
  </p:sldMasterIdLst>
  <p:notesMasterIdLst>
    <p:notesMasterId r:id="rId19"/>
  </p:notesMasterIdLst>
  <p:handoutMasterIdLst>
    <p:handoutMasterId r:id="rId20"/>
  </p:handoutMasterIdLst>
  <p:sldIdLst>
    <p:sldId id="256" r:id="rId5"/>
    <p:sldId id="260" r:id="rId6"/>
    <p:sldId id="287" r:id="rId7"/>
    <p:sldId id="288" r:id="rId8"/>
    <p:sldId id="403" r:id="rId9"/>
    <p:sldId id="432" r:id="rId10"/>
    <p:sldId id="289" r:id="rId11"/>
    <p:sldId id="468" r:id="rId12"/>
    <p:sldId id="290" r:id="rId13"/>
    <p:sldId id="476" r:id="rId14"/>
    <p:sldId id="459" r:id="rId15"/>
    <p:sldId id="439" r:id="rId16"/>
    <p:sldId id="475" r:id="rId17"/>
    <p:sldId id="378"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D1EBFB-D51A-47E6-84CD-0A41A54B3CA4}">
          <p14:sldIdLst>
            <p14:sldId id="256"/>
            <p14:sldId id="260"/>
            <p14:sldId id="287"/>
            <p14:sldId id="288"/>
            <p14:sldId id="403"/>
            <p14:sldId id="432"/>
            <p14:sldId id="289"/>
            <p14:sldId id="468"/>
            <p14:sldId id="290"/>
            <p14:sldId id="476"/>
            <p14:sldId id="459"/>
            <p14:sldId id="439"/>
            <p14:sldId id="475"/>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6600"/>
    <a:srgbClr val="ED8B00"/>
    <a:srgbClr val="003087"/>
    <a:srgbClr val="768692"/>
    <a:srgbClr val="AE2573"/>
    <a:srgbClr val="006747"/>
    <a:srgbClr val="009639"/>
    <a:srgbClr val="00A499"/>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218"/>
  </p:normalViewPr>
  <p:slideViewPr>
    <p:cSldViewPr snapToGrid="0">
      <p:cViewPr varScale="1">
        <p:scale>
          <a:sx n="120" d="100"/>
          <a:sy n="120" d="100"/>
        </p:scale>
        <p:origin x="80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mft-my.sharepoint.com/personal/sarah_hopkins_cmft_nhs_uk/Documents/Copy%20of%20NHS%20Absence%20Timeline%2001.2024%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cmft-my.sharepoint.com/personal/sarah_hopkins_cmft_nhs_uk/Documents/Copy%20of%20NHS%20Absence%20Timeline%2001.2024%20Graph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cmft-my.sharepoint.com/personal/sarah_hopkins_cmft_nhs_uk/Documents/NHS%20Absence%20Timeline%2002.2025%20with%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mft-my.sharepoint.com/personal/sarah_hopkins_cmft_nhs_uk/Documents/NHS%20Absence%20Timeline%2002.2025%20with%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mft-my.sharepoint.com/personal/sarah_hopkins_cmft_nhs_uk/Documents/NHS%20Absence%20Timeline%2002.2025%20with%20graph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Self Referrals Submitted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185948640"/>
        <c:axId val="1824385136"/>
      </c:barChart>
      <c:catAx>
        <c:axId val="185948640"/>
        <c:scaling>
          <c:orientation val="minMax"/>
        </c:scaling>
        <c:delete val="1"/>
        <c:axPos val="b"/>
        <c:numFmt formatCode="mmm\-yy" sourceLinked="1"/>
        <c:majorTickMark val="out"/>
        <c:minorTickMark val="none"/>
        <c:tickLblPos val="nextTo"/>
        <c:crossAx val="1824385136"/>
        <c:crosses val="autoZero"/>
        <c:auto val="1"/>
        <c:lblAlgn val="ctr"/>
        <c:lblOffset val="100"/>
        <c:noMultiLvlLbl val="1"/>
      </c:catAx>
      <c:valAx>
        <c:axId val="182438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94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Self Referrals Progressed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199403536"/>
        <c:axId val="1826153504"/>
      </c:barChart>
      <c:catAx>
        <c:axId val="1994035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6153504"/>
        <c:crosses val="autoZero"/>
        <c:auto val="1"/>
        <c:lblAlgn val="ctr"/>
        <c:lblOffset val="100"/>
        <c:noMultiLvlLbl val="1"/>
      </c:catAx>
      <c:valAx>
        <c:axId val="182615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MSK absences as % of available 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Sheet1!$A$17:$A$54</c:f>
              <c:numCache>
                <c:formatCode>mmm\-yy</c:formatCode>
                <c:ptCount val="38"/>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numCache>
            </c:numRef>
          </c:cat>
          <c:val>
            <c:numRef>
              <c:f>Sheet1!$G$17:$G$54</c:f>
              <c:numCache>
                <c:formatCode>_(* #,##0.00_);_(* \(#,##0.00\);_(* "-"??_);_(@_)</c:formatCode>
                <c:ptCount val="38"/>
                <c:pt idx="0">
                  <c:v>0.8569245043763305</c:v>
                </c:pt>
                <c:pt idx="1">
                  <c:v>0.86957517344008695</c:v>
                </c:pt>
                <c:pt idx="2">
                  <c:v>0.90289481266779803</c:v>
                </c:pt>
                <c:pt idx="3">
                  <c:v>0.90268900757287684</c:v>
                </c:pt>
                <c:pt idx="4">
                  <c:v>0.99443062201713528</c:v>
                </c:pt>
                <c:pt idx="5">
                  <c:v>1.0310804264820328</c:v>
                </c:pt>
                <c:pt idx="6">
                  <c:v>1.0431388304309295</c:v>
                </c:pt>
                <c:pt idx="7">
                  <c:v>0.93973615789599008</c:v>
                </c:pt>
                <c:pt idx="8">
                  <c:v>0.82170212760948824</c:v>
                </c:pt>
                <c:pt idx="9">
                  <c:v>0.8530142439076307</c:v>
                </c:pt>
                <c:pt idx="10">
                  <c:v>0.86112532384737384</c:v>
                </c:pt>
                <c:pt idx="11">
                  <c:v>0.83616376523329083</c:v>
                </c:pt>
                <c:pt idx="12">
                  <c:v>0.80268648702822676</c:v>
                </c:pt>
                <c:pt idx="13">
                  <c:v>0.73695653284517759</c:v>
                </c:pt>
                <c:pt idx="14">
                  <c:v>0.69595952056638577</c:v>
                </c:pt>
                <c:pt idx="15">
                  <c:v>0.74625923134771832</c:v>
                </c:pt>
                <c:pt idx="16">
                  <c:v>0.74090326967537756</c:v>
                </c:pt>
                <c:pt idx="17">
                  <c:v>0.80888099141928471</c:v>
                </c:pt>
                <c:pt idx="18">
                  <c:v>0.8164571527234904</c:v>
                </c:pt>
                <c:pt idx="19">
                  <c:v>0.76759049792487966</c:v>
                </c:pt>
                <c:pt idx="20">
                  <c:v>0.84897950304130154</c:v>
                </c:pt>
                <c:pt idx="21">
                  <c:v>0.72605379210093568</c:v>
                </c:pt>
                <c:pt idx="22">
                  <c:v>0.65185127464794024</c:v>
                </c:pt>
                <c:pt idx="23">
                  <c:v>0.6503725061975435</c:v>
                </c:pt>
                <c:pt idx="24">
                  <c:v>0.64045631663214997</c:v>
                </c:pt>
                <c:pt idx="25">
                  <c:v>0.62323127793696753</c:v>
                </c:pt>
                <c:pt idx="26">
                  <c:v>0.69163272918064844</c:v>
                </c:pt>
                <c:pt idx="27">
                  <c:v>0.79198199751310727</c:v>
                </c:pt>
                <c:pt idx="28">
                  <c:v>0.79436884231181304</c:v>
                </c:pt>
                <c:pt idx="29">
                  <c:v>0.76247320644895134</c:v>
                </c:pt>
                <c:pt idx="30">
                  <c:v>0.7691108283783461</c:v>
                </c:pt>
                <c:pt idx="31">
                  <c:v>0.76930539547937693</c:v>
                </c:pt>
                <c:pt idx="32">
                  <c:v>0.80674678753694573</c:v>
                </c:pt>
                <c:pt idx="33">
                  <c:v>0.78880261783455896</c:v>
                </c:pt>
                <c:pt idx="34">
                  <c:v>0.77872386998021326</c:v>
                </c:pt>
                <c:pt idx="35">
                  <c:v>0.77781036508505508</c:v>
                </c:pt>
                <c:pt idx="36">
                  <c:v>0.78341673345369511</c:v>
                </c:pt>
                <c:pt idx="37">
                  <c:v>0.68695792908708597</c:v>
                </c:pt>
              </c:numCache>
            </c:numRef>
          </c:val>
          <c:smooth val="0"/>
          <c:extLst>
            <c:ext xmlns:c16="http://schemas.microsoft.com/office/drawing/2014/chart" uri="{C3380CC4-5D6E-409C-BE32-E72D297353CC}">
              <c16:uniqueId val="{00000001-AEA7-44B3-86D7-94E2C9963ADA}"/>
            </c:ext>
          </c:extLst>
        </c:ser>
        <c:dLbls>
          <c:showLegendKey val="0"/>
          <c:showVal val="0"/>
          <c:showCatName val="0"/>
          <c:showSerName val="0"/>
          <c:showPercent val="0"/>
          <c:showBubbleSize val="0"/>
        </c:dLbls>
        <c:smooth val="0"/>
        <c:axId val="1704806255"/>
        <c:axId val="1704807695"/>
      </c:lineChart>
      <c:dateAx>
        <c:axId val="170480625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4807695"/>
        <c:crosses val="autoZero"/>
        <c:auto val="1"/>
        <c:lblOffset val="100"/>
        <c:baseTimeUnit val="months"/>
      </c:dateAx>
      <c:valAx>
        <c:axId val="1704807695"/>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48062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Average Duration of MSK Absence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Sheet1!$A$17:$A$54</c:f>
              <c:numCache>
                <c:formatCode>mmm\-yy</c:formatCode>
                <c:ptCount val="38"/>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numCache>
            </c:numRef>
          </c:cat>
          <c:val>
            <c:numRef>
              <c:f>Sheet1!$C$17:$C$54</c:f>
              <c:numCache>
                <c:formatCode>#,##0.00_);[Red]\(#,##0.00\)</c:formatCode>
                <c:ptCount val="38"/>
                <c:pt idx="0">
                  <c:v>17.529411764705884</c:v>
                </c:pt>
                <c:pt idx="1">
                  <c:v>16.201320132013201</c:v>
                </c:pt>
                <c:pt idx="2">
                  <c:v>16.5</c:v>
                </c:pt>
                <c:pt idx="3">
                  <c:v>14.991428571428571</c:v>
                </c:pt>
                <c:pt idx="4">
                  <c:v>14.219638242894057</c:v>
                </c:pt>
                <c:pt idx="5">
                  <c:v>15.331670822942643</c:v>
                </c:pt>
                <c:pt idx="6">
                  <c:v>16.112820512820512</c:v>
                </c:pt>
                <c:pt idx="7">
                  <c:v>18.759206798866856</c:v>
                </c:pt>
                <c:pt idx="8">
                  <c:v>13.974647887323943</c:v>
                </c:pt>
                <c:pt idx="9">
                  <c:v>14.652406417112299</c:v>
                </c:pt>
                <c:pt idx="10">
                  <c:v>17.303191489361701</c:v>
                </c:pt>
                <c:pt idx="11">
                  <c:v>13.68125</c:v>
                </c:pt>
                <c:pt idx="12">
                  <c:v>23.325779036827196</c:v>
                </c:pt>
                <c:pt idx="13">
                  <c:v>17.629392971246006</c:v>
                </c:pt>
                <c:pt idx="14">
                  <c:v>16.632352941176471</c:v>
                </c:pt>
                <c:pt idx="15">
                  <c:v>16.488188976377952</c:v>
                </c:pt>
                <c:pt idx="16">
                  <c:v>13.992718446601941</c:v>
                </c:pt>
                <c:pt idx="17">
                  <c:v>14.641095890410959</c:v>
                </c:pt>
                <c:pt idx="18">
                  <c:v>15.272727272727273</c:v>
                </c:pt>
                <c:pt idx="19">
                  <c:v>16.2</c:v>
                </c:pt>
                <c:pt idx="20">
                  <c:v>14.45</c:v>
                </c:pt>
                <c:pt idx="21">
                  <c:v>16.05</c:v>
                </c:pt>
                <c:pt idx="22">
                  <c:v>17.489999999999998</c:v>
                </c:pt>
                <c:pt idx="23">
                  <c:v>12.91</c:v>
                </c:pt>
                <c:pt idx="24">
                  <c:v>16.45</c:v>
                </c:pt>
                <c:pt idx="25">
                  <c:v>16.510000000000002</c:v>
                </c:pt>
                <c:pt idx="26">
                  <c:v>12.81</c:v>
                </c:pt>
                <c:pt idx="27">
                  <c:v>15.04</c:v>
                </c:pt>
                <c:pt idx="28">
                  <c:v>13.3</c:v>
                </c:pt>
                <c:pt idx="29">
                  <c:v>17.63</c:v>
                </c:pt>
                <c:pt idx="30">
                  <c:v>9</c:v>
                </c:pt>
                <c:pt idx="31">
                  <c:v>11.85</c:v>
                </c:pt>
                <c:pt idx="32">
                  <c:v>15.92</c:v>
                </c:pt>
                <c:pt idx="33">
                  <c:v>15.36</c:v>
                </c:pt>
                <c:pt idx="34">
                  <c:v>13.69</c:v>
                </c:pt>
                <c:pt idx="35">
                  <c:v>13.44</c:v>
                </c:pt>
                <c:pt idx="36">
                  <c:v>18.13</c:v>
                </c:pt>
                <c:pt idx="37">
                  <c:v>16.329999999999998</c:v>
                </c:pt>
              </c:numCache>
            </c:numRef>
          </c:val>
          <c:smooth val="0"/>
          <c:extLst>
            <c:ext xmlns:c16="http://schemas.microsoft.com/office/drawing/2014/chart" uri="{C3380CC4-5D6E-409C-BE32-E72D297353CC}">
              <c16:uniqueId val="{00000001-6A24-45CB-8472-A4E9C6FA834D}"/>
            </c:ext>
          </c:extLst>
        </c:ser>
        <c:dLbls>
          <c:showLegendKey val="0"/>
          <c:showVal val="0"/>
          <c:showCatName val="0"/>
          <c:showSerName val="0"/>
          <c:showPercent val="0"/>
          <c:showBubbleSize val="0"/>
        </c:dLbls>
        <c:smooth val="0"/>
        <c:axId val="654352031"/>
        <c:axId val="654351551"/>
      </c:lineChart>
      <c:dateAx>
        <c:axId val="6543520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351551"/>
        <c:crosses val="autoZero"/>
        <c:auto val="1"/>
        <c:lblOffset val="100"/>
        <c:baseTimeUnit val="months"/>
      </c:dateAx>
      <c:valAx>
        <c:axId val="654351551"/>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352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MSK Occurances</a:t>
            </a:r>
          </a:p>
        </c:rich>
      </c:tx>
      <c:layout>
        <c:manualLayout>
          <c:xMode val="edge"/>
          <c:yMode val="edge"/>
          <c:x val="0.2761596675415573"/>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6"/>
              </a:solidFill>
              <a:round/>
            </a:ln>
            <a:effectLst/>
          </c:spPr>
          <c:marker>
            <c:symbol val="none"/>
          </c:marker>
          <c:trendline>
            <c:spPr>
              <a:ln w="19050" cap="rnd">
                <a:solidFill>
                  <a:schemeClr val="accent1"/>
                </a:solidFill>
                <a:prstDash val="sysDot"/>
              </a:ln>
              <a:effectLst/>
            </c:spPr>
            <c:trendlineType val="linear"/>
            <c:dispRSqr val="0"/>
            <c:dispEq val="0"/>
          </c:trendline>
          <c:cat>
            <c:numRef>
              <c:f>Sheet1!$A$17:$A$54</c:f>
              <c:numCache>
                <c:formatCode>mmm\-yy</c:formatCode>
                <c:ptCount val="38"/>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numCache>
            </c:numRef>
          </c:cat>
          <c:val>
            <c:numRef>
              <c:f>Sheet1!$B$17:$B$54</c:f>
              <c:numCache>
                <c:formatCode>#,##0_);[Red]\(#,##0\)</c:formatCode>
                <c:ptCount val="38"/>
                <c:pt idx="0">
                  <c:v>654</c:v>
                </c:pt>
                <c:pt idx="1">
                  <c:v>624</c:v>
                </c:pt>
                <c:pt idx="2">
                  <c:v>707</c:v>
                </c:pt>
                <c:pt idx="3">
                  <c:v>691</c:v>
                </c:pt>
                <c:pt idx="4">
                  <c:v>757</c:v>
                </c:pt>
                <c:pt idx="5">
                  <c:v>782</c:v>
                </c:pt>
                <c:pt idx="6">
                  <c:v>732</c:v>
                </c:pt>
                <c:pt idx="7">
                  <c:v>692</c:v>
                </c:pt>
                <c:pt idx="8">
                  <c:v>648</c:v>
                </c:pt>
                <c:pt idx="9">
                  <c:v>696</c:v>
                </c:pt>
                <c:pt idx="10">
                  <c:v>654</c:v>
                </c:pt>
                <c:pt idx="11">
                  <c:v>601</c:v>
                </c:pt>
                <c:pt idx="12">
                  <c:v>612</c:v>
                </c:pt>
                <c:pt idx="13">
                  <c:v>535</c:v>
                </c:pt>
                <c:pt idx="14">
                  <c:v>585</c:v>
                </c:pt>
                <c:pt idx="15">
                  <c:v>596</c:v>
                </c:pt>
                <c:pt idx="16">
                  <c:v>646</c:v>
                </c:pt>
                <c:pt idx="17">
                  <c:v>637</c:v>
                </c:pt>
                <c:pt idx="18">
                  <c:v>700</c:v>
                </c:pt>
                <c:pt idx="19">
                  <c:v>664</c:v>
                </c:pt>
                <c:pt idx="20">
                  <c:v>670</c:v>
                </c:pt>
                <c:pt idx="21">
                  <c:v>571</c:v>
                </c:pt>
                <c:pt idx="22">
                  <c:v>570</c:v>
                </c:pt>
                <c:pt idx="23">
                  <c:v>518</c:v>
                </c:pt>
                <c:pt idx="24">
                  <c:v>532</c:v>
                </c:pt>
                <c:pt idx="25">
                  <c:v>591</c:v>
                </c:pt>
                <c:pt idx="26">
                  <c:v>472</c:v>
                </c:pt>
                <c:pt idx="27">
                  <c:v>644</c:v>
                </c:pt>
                <c:pt idx="28">
                  <c:v>678</c:v>
                </c:pt>
                <c:pt idx="29">
                  <c:v>636</c:v>
                </c:pt>
                <c:pt idx="30">
                  <c:v>667</c:v>
                </c:pt>
                <c:pt idx="31">
                  <c:v>661</c:v>
                </c:pt>
                <c:pt idx="32">
                  <c:v>668</c:v>
                </c:pt>
                <c:pt idx="33">
                  <c:v>683</c:v>
                </c:pt>
                <c:pt idx="34">
                  <c:v>656</c:v>
                </c:pt>
                <c:pt idx="35">
                  <c:v>664</c:v>
                </c:pt>
                <c:pt idx="36">
                  <c:v>649</c:v>
                </c:pt>
                <c:pt idx="37">
                  <c:v>575</c:v>
                </c:pt>
              </c:numCache>
            </c:numRef>
          </c:val>
          <c:smooth val="0"/>
          <c:extLst>
            <c:ext xmlns:c16="http://schemas.microsoft.com/office/drawing/2014/chart" uri="{C3380CC4-5D6E-409C-BE32-E72D297353CC}">
              <c16:uniqueId val="{00000001-F1D6-45BA-96AB-45407F01D817}"/>
            </c:ext>
          </c:extLst>
        </c:ser>
        <c:dLbls>
          <c:showLegendKey val="0"/>
          <c:showVal val="0"/>
          <c:showCatName val="0"/>
          <c:showSerName val="0"/>
          <c:showPercent val="0"/>
          <c:showBubbleSize val="0"/>
        </c:dLbls>
        <c:smooth val="0"/>
        <c:axId val="659931199"/>
        <c:axId val="659932639"/>
      </c:lineChart>
      <c:dateAx>
        <c:axId val="65993119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932639"/>
        <c:crosses val="autoZero"/>
        <c:auto val="1"/>
        <c:lblOffset val="100"/>
        <c:baseTimeUnit val="months"/>
      </c:dateAx>
      <c:valAx>
        <c:axId val="659932639"/>
        <c:scaling>
          <c:orientation val="minMax"/>
          <c:min val="4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931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20615-861A-4939-9FC3-B306131A52D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D0E7AAC-D591-41F8-8751-FC41C984A7B3}">
      <dgm:prSet/>
      <dgm:spPr>
        <a:solidFill>
          <a:schemeClr val="accent1"/>
        </a:solidFill>
      </dgm:spPr>
      <dgm:t>
        <a:bodyPr/>
        <a:lstStyle/>
        <a:p>
          <a:r>
            <a:rPr lang="en-GB" b="0"/>
            <a:t>Rapid Access Self Referral</a:t>
          </a:r>
        </a:p>
      </dgm:t>
    </dgm:pt>
    <dgm:pt modelId="{A8D456A7-6FB5-4ABE-B2E1-C260402DFA50}" type="parTrans" cxnId="{86166D52-09B2-41F5-BCBA-DCDF8F9D30DB}">
      <dgm:prSet/>
      <dgm:spPr/>
      <dgm:t>
        <a:bodyPr/>
        <a:lstStyle/>
        <a:p>
          <a:endParaRPr lang="en-US"/>
        </a:p>
      </dgm:t>
    </dgm:pt>
    <dgm:pt modelId="{9E819EB5-2484-4B53-9F52-03C5FCCA1849}" type="sibTrans" cxnId="{86166D52-09B2-41F5-BCBA-DCDF8F9D30DB}">
      <dgm:prSet/>
      <dgm:spPr/>
      <dgm:t>
        <a:bodyPr/>
        <a:lstStyle/>
        <a:p>
          <a:endParaRPr lang="en-US"/>
        </a:p>
      </dgm:t>
    </dgm:pt>
    <dgm:pt modelId="{E08C092D-9858-4A0A-AE4E-D4C7CA9D0602}">
      <dgm:prSet/>
      <dgm:spPr>
        <a:solidFill>
          <a:schemeClr val="accent1">
            <a:lumMod val="40000"/>
            <a:lumOff val="60000"/>
          </a:schemeClr>
        </a:solidFill>
      </dgm:spPr>
      <dgm:t>
        <a:bodyPr/>
        <a:lstStyle/>
        <a:p>
          <a:r>
            <a:rPr lang="en-GB" b="0"/>
            <a:t>Absence Support Service</a:t>
          </a:r>
          <a:endParaRPr lang="en-US"/>
        </a:p>
      </dgm:t>
    </dgm:pt>
    <dgm:pt modelId="{A2578E3C-3C85-4180-9EE7-CEB7B39BB929}" type="parTrans" cxnId="{B232A159-A268-4171-92A9-75C2BADAA56C}">
      <dgm:prSet/>
      <dgm:spPr/>
      <dgm:t>
        <a:bodyPr/>
        <a:lstStyle/>
        <a:p>
          <a:endParaRPr lang="en-US"/>
        </a:p>
      </dgm:t>
    </dgm:pt>
    <dgm:pt modelId="{699B1D23-ADBC-4579-B1E9-47C3C736E5D7}" type="sibTrans" cxnId="{B232A159-A268-4171-92A9-75C2BADAA56C}">
      <dgm:prSet/>
      <dgm:spPr/>
      <dgm:t>
        <a:bodyPr/>
        <a:lstStyle/>
        <a:p>
          <a:endParaRPr lang="en-US"/>
        </a:p>
      </dgm:t>
    </dgm:pt>
    <dgm:pt modelId="{8500EE42-385B-41AC-B6F3-AAD167F6A697}">
      <dgm:prSet/>
      <dgm:spPr>
        <a:solidFill>
          <a:schemeClr val="accent1">
            <a:lumMod val="75000"/>
          </a:schemeClr>
        </a:solidFill>
      </dgm:spPr>
      <dgm:t>
        <a:bodyPr/>
        <a:lstStyle/>
        <a:p>
          <a:r>
            <a:rPr lang="en-GB" b="0"/>
            <a:t>Prevention </a:t>
          </a:r>
        </a:p>
        <a:p>
          <a:r>
            <a:rPr lang="en-GB" b="0"/>
            <a:t>and Education Strategies</a:t>
          </a:r>
          <a:endParaRPr lang="en-US"/>
        </a:p>
      </dgm:t>
    </dgm:pt>
    <dgm:pt modelId="{6E4B378F-81CB-41F5-A9AB-6103E80CCF02}" type="parTrans" cxnId="{F22488EC-B7B3-4EA2-9552-5E76F84A4C38}">
      <dgm:prSet/>
      <dgm:spPr/>
      <dgm:t>
        <a:bodyPr/>
        <a:lstStyle/>
        <a:p>
          <a:endParaRPr lang="en-US"/>
        </a:p>
      </dgm:t>
    </dgm:pt>
    <dgm:pt modelId="{0AF3E769-4564-41D9-A752-4237A2C0F849}" type="sibTrans" cxnId="{F22488EC-B7B3-4EA2-9552-5E76F84A4C38}">
      <dgm:prSet/>
      <dgm:spPr/>
      <dgm:t>
        <a:bodyPr/>
        <a:lstStyle/>
        <a:p>
          <a:endParaRPr lang="en-US"/>
        </a:p>
      </dgm:t>
    </dgm:pt>
    <dgm:pt modelId="{DF3CAA8E-2187-42A0-BFB4-8D6FEEDD9291}" type="pres">
      <dgm:prSet presAssocID="{62D20615-861A-4939-9FC3-B306131A52D9}" presName="diagram" presStyleCnt="0">
        <dgm:presLayoutVars>
          <dgm:dir/>
          <dgm:resizeHandles val="exact"/>
        </dgm:presLayoutVars>
      </dgm:prSet>
      <dgm:spPr/>
    </dgm:pt>
    <dgm:pt modelId="{187D7960-E241-4783-A40F-35333E1AEAC6}" type="pres">
      <dgm:prSet presAssocID="{DD0E7AAC-D591-41F8-8751-FC41C984A7B3}" presName="arrow" presStyleLbl="node1" presStyleIdx="0" presStyleCnt="3" custScaleX="110818" custRadScaleRad="74845" custRadScaleInc="-7894">
        <dgm:presLayoutVars>
          <dgm:bulletEnabled val="1"/>
        </dgm:presLayoutVars>
      </dgm:prSet>
      <dgm:spPr/>
    </dgm:pt>
    <dgm:pt modelId="{E1F22E26-5A15-4E28-80DC-DBF1F0C27FC8}" type="pres">
      <dgm:prSet presAssocID="{E08C092D-9858-4A0A-AE4E-D4C7CA9D0602}" presName="arrow" presStyleLbl="node1" presStyleIdx="1" presStyleCnt="3" custRadScaleRad="84208" custRadScaleInc="2695">
        <dgm:presLayoutVars>
          <dgm:bulletEnabled val="1"/>
        </dgm:presLayoutVars>
      </dgm:prSet>
      <dgm:spPr/>
    </dgm:pt>
    <dgm:pt modelId="{57365D63-4FF5-4D4E-8DAF-6E0089D9965E}" type="pres">
      <dgm:prSet presAssocID="{8500EE42-385B-41AC-B6F3-AAD167F6A697}" presName="arrow" presStyleLbl="node1" presStyleIdx="2" presStyleCnt="3" custRadScaleRad="96728" custRadScaleInc="-55">
        <dgm:presLayoutVars>
          <dgm:bulletEnabled val="1"/>
        </dgm:presLayoutVars>
      </dgm:prSet>
      <dgm:spPr/>
    </dgm:pt>
  </dgm:ptLst>
  <dgm:cxnLst>
    <dgm:cxn modelId="{1D752A0A-0CEF-4FBB-8EC5-2EDF0B75CB53}" type="presOf" srcId="{DD0E7AAC-D591-41F8-8751-FC41C984A7B3}" destId="{187D7960-E241-4783-A40F-35333E1AEAC6}" srcOrd="0" destOrd="0" presId="urn:microsoft.com/office/officeart/2005/8/layout/arrow5"/>
    <dgm:cxn modelId="{F9A4B03B-30AC-4CF4-811A-F791A768B1F5}" type="presOf" srcId="{62D20615-861A-4939-9FC3-B306131A52D9}" destId="{DF3CAA8E-2187-42A0-BFB4-8D6FEEDD9291}" srcOrd="0" destOrd="0" presId="urn:microsoft.com/office/officeart/2005/8/layout/arrow5"/>
    <dgm:cxn modelId="{86166D52-09B2-41F5-BCBA-DCDF8F9D30DB}" srcId="{62D20615-861A-4939-9FC3-B306131A52D9}" destId="{DD0E7AAC-D591-41F8-8751-FC41C984A7B3}" srcOrd="0" destOrd="0" parTransId="{A8D456A7-6FB5-4ABE-B2E1-C260402DFA50}" sibTransId="{9E819EB5-2484-4B53-9F52-03C5FCCA1849}"/>
    <dgm:cxn modelId="{B232A159-A268-4171-92A9-75C2BADAA56C}" srcId="{62D20615-861A-4939-9FC3-B306131A52D9}" destId="{E08C092D-9858-4A0A-AE4E-D4C7CA9D0602}" srcOrd="1" destOrd="0" parTransId="{A2578E3C-3C85-4180-9EE7-CEB7B39BB929}" sibTransId="{699B1D23-ADBC-4579-B1E9-47C3C736E5D7}"/>
    <dgm:cxn modelId="{52038B86-AC4C-45C5-8FBC-A28F831CD639}" type="presOf" srcId="{E08C092D-9858-4A0A-AE4E-D4C7CA9D0602}" destId="{E1F22E26-5A15-4E28-80DC-DBF1F0C27FC8}" srcOrd="0" destOrd="0" presId="urn:microsoft.com/office/officeart/2005/8/layout/arrow5"/>
    <dgm:cxn modelId="{12E83DD1-A4AC-491F-BF7F-37F0A9B9BB21}" type="presOf" srcId="{8500EE42-385B-41AC-B6F3-AAD167F6A697}" destId="{57365D63-4FF5-4D4E-8DAF-6E0089D9965E}" srcOrd="0" destOrd="0" presId="urn:microsoft.com/office/officeart/2005/8/layout/arrow5"/>
    <dgm:cxn modelId="{F22488EC-B7B3-4EA2-9552-5E76F84A4C38}" srcId="{62D20615-861A-4939-9FC3-B306131A52D9}" destId="{8500EE42-385B-41AC-B6F3-AAD167F6A697}" srcOrd="2" destOrd="0" parTransId="{6E4B378F-81CB-41F5-A9AB-6103E80CCF02}" sibTransId="{0AF3E769-4564-41D9-A752-4237A2C0F849}"/>
    <dgm:cxn modelId="{E40FE566-D729-466E-A7EE-B55A0B354DF1}" type="presParOf" srcId="{DF3CAA8E-2187-42A0-BFB4-8D6FEEDD9291}" destId="{187D7960-E241-4783-A40F-35333E1AEAC6}" srcOrd="0" destOrd="0" presId="urn:microsoft.com/office/officeart/2005/8/layout/arrow5"/>
    <dgm:cxn modelId="{A5EDFCD3-F573-4C84-B20F-5EE1DD1F3EF9}" type="presParOf" srcId="{DF3CAA8E-2187-42A0-BFB4-8D6FEEDD9291}" destId="{E1F22E26-5A15-4E28-80DC-DBF1F0C27FC8}" srcOrd="1" destOrd="0" presId="urn:microsoft.com/office/officeart/2005/8/layout/arrow5"/>
    <dgm:cxn modelId="{90A86493-384B-43CD-BD32-8E86B9E7632B}" type="presParOf" srcId="{DF3CAA8E-2187-42A0-BFB4-8D6FEEDD9291}" destId="{57365D63-4FF5-4D4E-8DAF-6E0089D9965E}" srcOrd="2"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CD745-08EB-4D07-AE62-A70BB2240B6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03CD943-306A-413A-AFAB-E49FF5F4C60D}">
      <dgm:prSet/>
      <dgm:spPr/>
      <dgm:t>
        <a:bodyPr/>
        <a:lstStyle/>
        <a:p>
          <a:pPr>
            <a:lnSpc>
              <a:spcPct val="100000"/>
            </a:lnSpc>
          </a:pPr>
          <a:r>
            <a:rPr lang="en-GB" b="0"/>
            <a:t>Online self referral platform which is triaged by Occupational Health Physiotherapist within two working days.</a:t>
          </a:r>
          <a:endParaRPr lang="en-US"/>
        </a:p>
      </dgm:t>
    </dgm:pt>
    <dgm:pt modelId="{FB6D9FF0-8683-4922-845E-785B878F9F14}" type="parTrans" cxnId="{2C1EF3FC-C651-46D3-9000-C40C44927C67}">
      <dgm:prSet/>
      <dgm:spPr/>
      <dgm:t>
        <a:bodyPr/>
        <a:lstStyle/>
        <a:p>
          <a:endParaRPr lang="en-US"/>
        </a:p>
      </dgm:t>
    </dgm:pt>
    <dgm:pt modelId="{6FBB90F0-D018-47F5-8CBA-C759BE66C6D4}" type="sibTrans" cxnId="{2C1EF3FC-C651-46D3-9000-C40C44927C67}">
      <dgm:prSet/>
      <dgm:spPr/>
      <dgm:t>
        <a:bodyPr/>
        <a:lstStyle/>
        <a:p>
          <a:pPr>
            <a:lnSpc>
              <a:spcPct val="100000"/>
            </a:lnSpc>
          </a:pPr>
          <a:endParaRPr lang="en-US"/>
        </a:p>
      </dgm:t>
    </dgm:pt>
    <dgm:pt modelId="{553C209C-E0D8-4444-B39A-4E7514600E3E}">
      <dgm:prSet/>
      <dgm:spPr/>
      <dgm:t>
        <a:bodyPr/>
        <a:lstStyle/>
        <a:p>
          <a:pPr>
            <a:lnSpc>
              <a:spcPct val="100000"/>
            </a:lnSpc>
          </a:pPr>
          <a:r>
            <a:rPr lang="en-GB" b="0"/>
            <a:t>Direct messaging to employee to request additional information or provide self management advice or offer initial assessment.</a:t>
          </a:r>
          <a:endParaRPr lang="en-US"/>
        </a:p>
      </dgm:t>
    </dgm:pt>
    <dgm:pt modelId="{7ECB747A-43A3-4692-B4A0-56740ECEC33B}" type="parTrans" cxnId="{7832B0D7-C107-451C-B95F-A0F7D71EB67E}">
      <dgm:prSet/>
      <dgm:spPr/>
      <dgm:t>
        <a:bodyPr/>
        <a:lstStyle/>
        <a:p>
          <a:endParaRPr lang="en-US"/>
        </a:p>
      </dgm:t>
    </dgm:pt>
    <dgm:pt modelId="{91F42177-7672-460A-96E5-752C1E25B4DD}" type="sibTrans" cxnId="{7832B0D7-C107-451C-B95F-A0F7D71EB67E}">
      <dgm:prSet/>
      <dgm:spPr/>
      <dgm:t>
        <a:bodyPr/>
        <a:lstStyle/>
        <a:p>
          <a:pPr>
            <a:lnSpc>
              <a:spcPct val="100000"/>
            </a:lnSpc>
          </a:pPr>
          <a:endParaRPr lang="en-US"/>
        </a:p>
      </dgm:t>
    </dgm:pt>
    <dgm:pt modelId="{8F94C9A7-4DE1-419E-9018-994734BC8915}">
      <dgm:prSet/>
      <dgm:spPr/>
      <dgm:t>
        <a:bodyPr/>
        <a:lstStyle/>
        <a:p>
          <a:pPr>
            <a:lnSpc>
              <a:spcPct val="100000"/>
            </a:lnSpc>
          </a:pPr>
          <a:r>
            <a:rPr lang="en-GB" b="0"/>
            <a:t>Initial assessment can be by telephone or in person.</a:t>
          </a:r>
          <a:endParaRPr lang="en-US"/>
        </a:p>
      </dgm:t>
    </dgm:pt>
    <dgm:pt modelId="{336B0263-E16A-4E1D-AE75-E603D81ECD19}" type="parTrans" cxnId="{07191A0D-BD89-493F-8820-7FBB0503C8B2}">
      <dgm:prSet/>
      <dgm:spPr/>
      <dgm:t>
        <a:bodyPr/>
        <a:lstStyle/>
        <a:p>
          <a:endParaRPr lang="en-US"/>
        </a:p>
      </dgm:t>
    </dgm:pt>
    <dgm:pt modelId="{1D1E0B6D-15D1-4B1B-A269-000AC8D9EB56}" type="sibTrans" cxnId="{07191A0D-BD89-493F-8820-7FBB0503C8B2}">
      <dgm:prSet/>
      <dgm:spPr/>
      <dgm:t>
        <a:bodyPr/>
        <a:lstStyle/>
        <a:p>
          <a:pPr>
            <a:lnSpc>
              <a:spcPct val="100000"/>
            </a:lnSpc>
          </a:pPr>
          <a:endParaRPr lang="en-US"/>
        </a:p>
      </dgm:t>
    </dgm:pt>
    <dgm:pt modelId="{75CA3531-3A31-4E46-8134-5D6ABC08CAC7}">
      <dgm:prSet/>
      <dgm:spPr/>
      <dgm:t>
        <a:bodyPr/>
        <a:lstStyle/>
        <a:p>
          <a:pPr>
            <a:lnSpc>
              <a:spcPct val="100000"/>
            </a:lnSpc>
          </a:pPr>
          <a:r>
            <a:rPr lang="en-GB" b="0"/>
            <a:t>Appointments offered across four different hospital sites.</a:t>
          </a:r>
          <a:endParaRPr lang="en-US"/>
        </a:p>
      </dgm:t>
    </dgm:pt>
    <dgm:pt modelId="{BAB70E33-BC83-4639-B428-B4B32E77836E}" type="parTrans" cxnId="{86525A15-2101-4F22-AF1B-B316FDC2E2EE}">
      <dgm:prSet/>
      <dgm:spPr/>
      <dgm:t>
        <a:bodyPr/>
        <a:lstStyle/>
        <a:p>
          <a:endParaRPr lang="en-US"/>
        </a:p>
      </dgm:t>
    </dgm:pt>
    <dgm:pt modelId="{8CADCA4B-CD58-45CA-A31F-3CE42EE5290D}" type="sibTrans" cxnId="{86525A15-2101-4F22-AF1B-B316FDC2E2EE}">
      <dgm:prSet/>
      <dgm:spPr/>
      <dgm:t>
        <a:bodyPr/>
        <a:lstStyle/>
        <a:p>
          <a:pPr>
            <a:lnSpc>
              <a:spcPct val="100000"/>
            </a:lnSpc>
          </a:pPr>
          <a:endParaRPr lang="en-US"/>
        </a:p>
      </dgm:t>
    </dgm:pt>
    <dgm:pt modelId="{DB426378-2798-412B-8FE8-F093DF1A578A}">
      <dgm:prSet/>
      <dgm:spPr/>
      <dgm:t>
        <a:bodyPr/>
        <a:lstStyle/>
        <a:p>
          <a:pPr>
            <a:lnSpc>
              <a:spcPct val="100000"/>
            </a:lnSpc>
          </a:pPr>
          <a:r>
            <a:rPr lang="en-GB" b="0"/>
            <a:t>No waiting list- first appointment offered within 7 working days from point of triage.</a:t>
          </a:r>
          <a:endParaRPr lang="en-US"/>
        </a:p>
      </dgm:t>
    </dgm:pt>
    <dgm:pt modelId="{F5D018D6-6180-4F2C-B5B0-90300177C89A}" type="parTrans" cxnId="{11705029-2784-42EA-BD65-54C00C44AF13}">
      <dgm:prSet/>
      <dgm:spPr/>
      <dgm:t>
        <a:bodyPr/>
        <a:lstStyle/>
        <a:p>
          <a:endParaRPr lang="en-US"/>
        </a:p>
      </dgm:t>
    </dgm:pt>
    <dgm:pt modelId="{F1F6682D-1955-4B7E-A299-3CB514125984}" type="sibTrans" cxnId="{11705029-2784-42EA-BD65-54C00C44AF13}">
      <dgm:prSet/>
      <dgm:spPr/>
      <dgm:t>
        <a:bodyPr/>
        <a:lstStyle/>
        <a:p>
          <a:pPr>
            <a:lnSpc>
              <a:spcPct val="100000"/>
            </a:lnSpc>
          </a:pPr>
          <a:endParaRPr lang="en-US"/>
        </a:p>
      </dgm:t>
    </dgm:pt>
    <dgm:pt modelId="{2780BBA5-3E27-4E96-9DBD-B48B72526C56}">
      <dgm:prSet/>
      <dgm:spPr/>
      <dgm:t>
        <a:bodyPr/>
        <a:lstStyle/>
        <a:p>
          <a:pPr>
            <a:lnSpc>
              <a:spcPct val="100000"/>
            </a:lnSpc>
          </a:pPr>
          <a:r>
            <a:rPr lang="en-GB" b="0"/>
            <a:t>Automated booking and  rebooking system with appointment notifications sent to employee and manager</a:t>
          </a:r>
          <a:endParaRPr lang="en-US"/>
        </a:p>
      </dgm:t>
    </dgm:pt>
    <dgm:pt modelId="{00FD6393-395B-4AF4-BA62-27C5BF25747D}" type="parTrans" cxnId="{9C56BF4C-43A4-496F-B356-43EDBC01A2F2}">
      <dgm:prSet/>
      <dgm:spPr/>
      <dgm:t>
        <a:bodyPr/>
        <a:lstStyle/>
        <a:p>
          <a:endParaRPr lang="en-US"/>
        </a:p>
      </dgm:t>
    </dgm:pt>
    <dgm:pt modelId="{7BAC118D-A30D-4376-B6A2-6C1A1BA9126D}" type="sibTrans" cxnId="{9C56BF4C-43A4-496F-B356-43EDBC01A2F2}">
      <dgm:prSet/>
      <dgm:spPr/>
      <dgm:t>
        <a:bodyPr/>
        <a:lstStyle/>
        <a:p>
          <a:pPr>
            <a:lnSpc>
              <a:spcPct val="100000"/>
            </a:lnSpc>
          </a:pPr>
          <a:endParaRPr lang="en-US"/>
        </a:p>
      </dgm:t>
    </dgm:pt>
    <dgm:pt modelId="{FE58E8FB-7837-4B1B-BA74-E4F27817B4EE}">
      <dgm:prSet/>
      <dgm:spPr/>
      <dgm:t>
        <a:bodyPr/>
        <a:lstStyle/>
        <a:p>
          <a:pPr>
            <a:lnSpc>
              <a:spcPct val="100000"/>
            </a:lnSpc>
          </a:pPr>
          <a:r>
            <a:rPr lang="en-GB" b="0"/>
            <a:t>Manger updates provided with advice to support return to work or modifications to duties if in work</a:t>
          </a:r>
          <a:endParaRPr lang="en-US"/>
        </a:p>
      </dgm:t>
    </dgm:pt>
    <dgm:pt modelId="{1ED00408-D756-41F3-90F3-4D8DF1A614D6}" type="parTrans" cxnId="{21216F5E-503A-458F-8893-B890E2F397C5}">
      <dgm:prSet/>
      <dgm:spPr/>
      <dgm:t>
        <a:bodyPr/>
        <a:lstStyle/>
        <a:p>
          <a:endParaRPr lang="en-US"/>
        </a:p>
      </dgm:t>
    </dgm:pt>
    <dgm:pt modelId="{713D8160-2AAF-46CF-8135-828971412E83}" type="sibTrans" cxnId="{21216F5E-503A-458F-8893-B890E2F397C5}">
      <dgm:prSet/>
      <dgm:spPr/>
      <dgm:t>
        <a:bodyPr/>
        <a:lstStyle/>
        <a:p>
          <a:pPr>
            <a:lnSpc>
              <a:spcPct val="100000"/>
            </a:lnSpc>
          </a:pPr>
          <a:endParaRPr lang="en-US"/>
        </a:p>
      </dgm:t>
    </dgm:pt>
    <dgm:pt modelId="{A1C59E64-DF9D-4560-A6E0-6826D9B2C1FF}">
      <dgm:prSet/>
      <dgm:spPr/>
      <dgm:t>
        <a:bodyPr/>
        <a:lstStyle/>
        <a:p>
          <a:pPr>
            <a:lnSpc>
              <a:spcPct val="100000"/>
            </a:lnSpc>
          </a:pPr>
          <a:r>
            <a:rPr lang="en-GB" b="0"/>
            <a:t>Tailored exercise programmes sent directly to employee’s email using specialist physiotherapy software- Physio Tec.  </a:t>
          </a:r>
          <a:endParaRPr lang="en-US"/>
        </a:p>
      </dgm:t>
    </dgm:pt>
    <dgm:pt modelId="{A7CBBEAC-1D1B-4D44-8CBB-76850831205E}" type="parTrans" cxnId="{13EFFE28-67E8-4CBD-836F-8D13F44CE63D}">
      <dgm:prSet/>
      <dgm:spPr/>
      <dgm:t>
        <a:bodyPr/>
        <a:lstStyle/>
        <a:p>
          <a:endParaRPr lang="en-US"/>
        </a:p>
      </dgm:t>
    </dgm:pt>
    <dgm:pt modelId="{A8A8B782-EB9F-419C-ACC1-5BA0F363F62B}" type="sibTrans" cxnId="{13EFFE28-67E8-4CBD-836F-8D13F44CE63D}">
      <dgm:prSet/>
      <dgm:spPr/>
      <dgm:t>
        <a:bodyPr/>
        <a:lstStyle/>
        <a:p>
          <a:endParaRPr lang="en-US"/>
        </a:p>
      </dgm:t>
    </dgm:pt>
    <dgm:pt modelId="{41630828-40F4-4832-95F6-F35BA1C46285}" type="pres">
      <dgm:prSet presAssocID="{56DCD745-08EB-4D07-AE62-A70BB2240B67}" presName="root" presStyleCnt="0">
        <dgm:presLayoutVars>
          <dgm:dir/>
          <dgm:resizeHandles val="exact"/>
        </dgm:presLayoutVars>
      </dgm:prSet>
      <dgm:spPr/>
    </dgm:pt>
    <dgm:pt modelId="{826A3678-6BD2-4374-BB45-DEF7D821C203}" type="pres">
      <dgm:prSet presAssocID="{56DCD745-08EB-4D07-AE62-A70BB2240B67}" presName="container" presStyleCnt="0">
        <dgm:presLayoutVars>
          <dgm:dir/>
          <dgm:resizeHandles val="exact"/>
        </dgm:presLayoutVars>
      </dgm:prSet>
      <dgm:spPr/>
    </dgm:pt>
    <dgm:pt modelId="{80BE193E-DBDE-4DA3-8088-BC53F108C5CE}" type="pres">
      <dgm:prSet presAssocID="{403CD943-306A-413A-AFAB-E49FF5F4C60D}" presName="compNode" presStyleCnt="0"/>
      <dgm:spPr/>
    </dgm:pt>
    <dgm:pt modelId="{C35166BB-A728-46DE-A761-8ECBA1D6190E}" type="pres">
      <dgm:prSet presAssocID="{403CD943-306A-413A-AFAB-E49FF5F4C60D}" presName="iconBgRect" presStyleLbl="bgShp" presStyleIdx="0" presStyleCnt="8"/>
      <dgm:spPr/>
    </dgm:pt>
    <dgm:pt modelId="{DFFDAE07-57B3-4CC8-97F6-F2D1D45D40E0}" type="pres">
      <dgm:prSet presAssocID="{403CD943-306A-413A-AFAB-E49FF5F4C60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36AF7858-4ABB-4199-B4B1-74F49D5E4D06}" type="pres">
      <dgm:prSet presAssocID="{403CD943-306A-413A-AFAB-E49FF5F4C60D}" presName="spaceRect" presStyleCnt="0"/>
      <dgm:spPr/>
    </dgm:pt>
    <dgm:pt modelId="{DB4ABBE8-16C7-4DCB-A628-927610447A31}" type="pres">
      <dgm:prSet presAssocID="{403CD943-306A-413A-AFAB-E49FF5F4C60D}" presName="textRect" presStyleLbl="revTx" presStyleIdx="0" presStyleCnt="8">
        <dgm:presLayoutVars>
          <dgm:chMax val="1"/>
          <dgm:chPref val="1"/>
        </dgm:presLayoutVars>
      </dgm:prSet>
      <dgm:spPr/>
    </dgm:pt>
    <dgm:pt modelId="{3A758EE4-D3F4-49BE-B6B1-1C8BB38D5FF7}" type="pres">
      <dgm:prSet presAssocID="{6FBB90F0-D018-47F5-8CBA-C759BE66C6D4}" presName="sibTrans" presStyleLbl="sibTrans2D1" presStyleIdx="0" presStyleCnt="0"/>
      <dgm:spPr/>
    </dgm:pt>
    <dgm:pt modelId="{D66B1296-50FA-4CA8-997A-ECF6599395AC}" type="pres">
      <dgm:prSet presAssocID="{553C209C-E0D8-4444-B39A-4E7514600E3E}" presName="compNode" presStyleCnt="0"/>
      <dgm:spPr/>
    </dgm:pt>
    <dgm:pt modelId="{3B37D48D-D15F-4BF4-B948-6B10F0A6C2D4}" type="pres">
      <dgm:prSet presAssocID="{553C209C-E0D8-4444-B39A-4E7514600E3E}" presName="iconBgRect" presStyleLbl="bgShp" presStyleIdx="1" presStyleCnt="8"/>
      <dgm:spPr/>
    </dgm:pt>
    <dgm:pt modelId="{EFB9F309-36AF-4310-BF54-E9A483C7C295}" type="pres">
      <dgm:prSet presAssocID="{553C209C-E0D8-4444-B39A-4E7514600E3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4AC6855E-C762-450E-8F1E-ADC9F7DCC212}" type="pres">
      <dgm:prSet presAssocID="{553C209C-E0D8-4444-B39A-4E7514600E3E}" presName="spaceRect" presStyleCnt="0"/>
      <dgm:spPr/>
    </dgm:pt>
    <dgm:pt modelId="{8D3F6D55-CFE0-407D-8988-3BE2B0BC07F0}" type="pres">
      <dgm:prSet presAssocID="{553C209C-E0D8-4444-B39A-4E7514600E3E}" presName="textRect" presStyleLbl="revTx" presStyleIdx="1" presStyleCnt="8">
        <dgm:presLayoutVars>
          <dgm:chMax val="1"/>
          <dgm:chPref val="1"/>
        </dgm:presLayoutVars>
      </dgm:prSet>
      <dgm:spPr/>
    </dgm:pt>
    <dgm:pt modelId="{B41767E6-1099-45A7-8AA0-DDD48F7259BE}" type="pres">
      <dgm:prSet presAssocID="{91F42177-7672-460A-96E5-752C1E25B4DD}" presName="sibTrans" presStyleLbl="sibTrans2D1" presStyleIdx="0" presStyleCnt="0"/>
      <dgm:spPr/>
    </dgm:pt>
    <dgm:pt modelId="{8C278F45-4294-43BA-BE8E-85078D22AC38}" type="pres">
      <dgm:prSet presAssocID="{8F94C9A7-4DE1-419E-9018-994734BC8915}" presName="compNode" presStyleCnt="0"/>
      <dgm:spPr/>
    </dgm:pt>
    <dgm:pt modelId="{7B3C6BD2-5290-42FA-91F6-8643151C5FD7}" type="pres">
      <dgm:prSet presAssocID="{8F94C9A7-4DE1-419E-9018-994734BC8915}" presName="iconBgRect" presStyleLbl="bgShp" presStyleIdx="2" presStyleCnt="8"/>
      <dgm:spPr/>
    </dgm:pt>
    <dgm:pt modelId="{13E72743-F0E3-40C6-BB8B-1EE1B4C92B3D}" type="pres">
      <dgm:prSet presAssocID="{8F94C9A7-4DE1-419E-9018-994734BC891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0EC418EA-7FD1-4755-974F-5074CD9F60AE}" type="pres">
      <dgm:prSet presAssocID="{8F94C9A7-4DE1-419E-9018-994734BC8915}" presName="spaceRect" presStyleCnt="0"/>
      <dgm:spPr/>
    </dgm:pt>
    <dgm:pt modelId="{47F8B436-34C7-4464-A22E-DD5E3AEECA2B}" type="pres">
      <dgm:prSet presAssocID="{8F94C9A7-4DE1-419E-9018-994734BC8915}" presName="textRect" presStyleLbl="revTx" presStyleIdx="2" presStyleCnt="8">
        <dgm:presLayoutVars>
          <dgm:chMax val="1"/>
          <dgm:chPref val="1"/>
        </dgm:presLayoutVars>
      </dgm:prSet>
      <dgm:spPr/>
    </dgm:pt>
    <dgm:pt modelId="{B10EC3A1-485F-4D8C-A2A2-5DCFBC671700}" type="pres">
      <dgm:prSet presAssocID="{1D1E0B6D-15D1-4B1B-A269-000AC8D9EB56}" presName="sibTrans" presStyleLbl="sibTrans2D1" presStyleIdx="0" presStyleCnt="0"/>
      <dgm:spPr/>
    </dgm:pt>
    <dgm:pt modelId="{79D3134D-BDAB-4D8D-9479-8E6BAAA9E152}" type="pres">
      <dgm:prSet presAssocID="{75CA3531-3A31-4E46-8134-5D6ABC08CAC7}" presName="compNode" presStyleCnt="0"/>
      <dgm:spPr/>
    </dgm:pt>
    <dgm:pt modelId="{F5112D22-E6D2-4D05-B2B5-EBE49217F56F}" type="pres">
      <dgm:prSet presAssocID="{75CA3531-3A31-4E46-8134-5D6ABC08CAC7}" presName="iconBgRect" presStyleLbl="bgShp" presStyleIdx="3" presStyleCnt="8"/>
      <dgm:spPr/>
    </dgm:pt>
    <dgm:pt modelId="{5457371B-7F46-448C-B1A3-C3DB9EEF5046}" type="pres">
      <dgm:prSet presAssocID="{75CA3531-3A31-4E46-8134-5D6ABC08CAC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EDB7DD47-253A-4F48-9D89-4E7C44BD2D66}" type="pres">
      <dgm:prSet presAssocID="{75CA3531-3A31-4E46-8134-5D6ABC08CAC7}" presName="spaceRect" presStyleCnt="0"/>
      <dgm:spPr/>
    </dgm:pt>
    <dgm:pt modelId="{510B9E44-CC35-45CE-B124-6EEFD1017924}" type="pres">
      <dgm:prSet presAssocID="{75CA3531-3A31-4E46-8134-5D6ABC08CAC7}" presName="textRect" presStyleLbl="revTx" presStyleIdx="3" presStyleCnt="8">
        <dgm:presLayoutVars>
          <dgm:chMax val="1"/>
          <dgm:chPref val="1"/>
        </dgm:presLayoutVars>
      </dgm:prSet>
      <dgm:spPr/>
    </dgm:pt>
    <dgm:pt modelId="{EBA7F2EE-C506-4179-BA1A-4CEC386F7459}" type="pres">
      <dgm:prSet presAssocID="{8CADCA4B-CD58-45CA-A31F-3CE42EE5290D}" presName="sibTrans" presStyleLbl="sibTrans2D1" presStyleIdx="0" presStyleCnt="0"/>
      <dgm:spPr/>
    </dgm:pt>
    <dgm:pt modelId="{0DB18914-A6F9-44EA-983E-02213537FC7C}" type="pres">
      <dgm:prSet presAssocID="{DB426378-2798-412B-8FE8-F093DF1A578A}" presName="compNode" presStyleCnt="0"/>
      <dgm:spPr/>
    </dgm:pt>
    <dgm:pt modelId="{E9B4F4D0-1AAB-4E07-BF9C-3A79C6EEB328}" type="pres">
      <dgm:prSet presAssocID="{DB426378-2798-412B-8FE8-F093DF1A578A}" presName="iconBgRect" presStyleLbl="bgShp" presStyleIdx="4" presStyleCnt="8"/>
      <dgm:spPr/>
    </dgm:pt>
    <dgm:pt modelId="{FDDC314C-26F9-47D7-9475-749E58CAA63C}" type="pres">
      <dgm:prSet presAssocID="{DB426378-2798-412B-8FE8-F093DF1A578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ock"/>
        </a:ext>
      </dgm:extLst>
    </dgm:pt>
    <dgm:pt modelId="{68A057EC-854C-40AE-AB84-92E05F27B34A}" type="pres">
      <dgm:prSet presAssocID="{DB426378-2798-412B-8FE8-F093DF1A578A}" presName="spaceRect" presStyleCnt="0"/>
      <dgm:spPr/>
    </dgm:pt>
    <dgm:pt modelId="{B5620682-AADE-4477-9F42-89AACEE89216}" type="pres">
      <dgm:prSet presAssocID="{DB426378-2798-412B-8FE8-F093DF1A578A}" presName="textRect" presStyleLbl="revTx" presStyleIdx="4" presStyleCnt="8">
        <dgm:presLayoutVars>
          <dgm:chMax val="1"/>
          <dgm:chPref val="1"/>
        </dgm:presLayoutVars>
      </dgm:prSet>
      <dgm:spPr/>
    </dgm:pt>
    <dgm:pt modelId="{0EB4751A-5713-4FA0-96A8-102758CCF073}" type="pres">
      <dgm:prSet presAssocID="{F1F6682D-1955-4B7E-A299-3CB514125984}" presName="sibTrans" presStyleLbl="sibTrans2D1" presStyleIdx="0" presStyleCnt="0"/>
      <dgm:spPr/>
    </dgm:pt>
    <dgm:pt modelId="{4D28F571-63DD-4C93-A302-195A563C8812}" type="pres">
      <dgm:prSet presAssocID="{2780BBA5-3E27-4E96-9DBD-B48B72526C56}" presName="compNode" presStyleCnt="0"/>
      <dgm:spPr/>
    </dgm:pt>
    <dgm:pt modelId="{5DE843B1-8ADB-4391-A385-6629744D554A}" type="pres">
      <dgm:prSet presAssocID="{2780BBA5-3E27-4E96-9DBD-B48B72526C56}" presName="iconBgRect" presStyleLbl="bgShp" presStyleIdx="5" presStyleCnt="8"/>
      <dgm:spPr/>
    </dgm:pt>
    <dgm:pt modelId="{4C91A618-D290-428E-85D7-E4AA4FD99162}" type="pres">
      <dgm:prSet presAssocID="{2780BBA5-3E27-4E96-9DBD-B48B72526C5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ser"/>
        </a:ext>
      </dgm:extLst>
    </dgm:pt>
    <dgm:pt modelId="{D52FB687-21F5-4283-99AD-A5ED6C535BB4}" type="pres">
      <dgm:prSet presAssocID="{2780BBA5-3E27-4E96-9DBD-B48B72526C56}" presName="spaceRect" presStyleCnt="0"/>
      <dgm:spPr/>
    </dgm:pt>
    <dgm:pt modelId="{AB8E84D2-9C50-4B5E-B48D-271F5805BFE2}" type="pres">
      <dgm:prSet presAssocID="{2780BBA5-3E27-4E96-9DBD-B48B72526C56}" presName="textRect" presStyleLbl="revTx" presStyleIdx="5" presStyleCnt="8">
        <dgm:presLayoutVars>
          <dgm:chMax val="1"/>
          <dgm:chPref val="1"/>
        </dgm:presLayoutVars>
      </dgm:prSet>
      <dgm:spPr/>
    </dgm:pt>
    <dgm:pt modelId="{8BD06730-76B9-4C05-85EA-192252BD4932}" type="pres">
      <dgm:prSet presAssocID="{7BAC118D-A30D-4376-B6A2-6C1A1BA9126D}" presName="sibTrans" presStyleLbl="sibTrans2D1" presStyleIdx="0" presStyleCnt="0"/>
      <dgm:spPr/>
    </dgm:pt>
    <dgm:pt modelId="{5BE990F8-1B89-4826-B26B-832FCBAF3E01}" type="pres">
      <dgm:prSet presAssocID="{FE58E8FB-7837-4B1B-BA74-E4F27817B4EE}" presName="compNode" presStyleCnt="0"/>
      <dgm:spPr/>
    </dgm:pt>
    <dgm:pt modelId="{FE13FE1E-BC0E-447A-8C3A-44FC3E84DA44}" type="pres">
      <dgm:prSet presAssocID="{FE58E8FB-7837-4B1B-BA74-E4F27817B4EE}" presName="iconBgRect" presStyleLbl="bgShp" presStyleIdx="6" presStyleCnt="8"/>
      <dgm:spPr/>
    </dgm:pt>
    <dgm:pt modelId="{CF06D362-4084-496F-BBB0-2DFAEE4F122C}" type="pres">
      <dgm:prSet presAssocID="{FE58E8FB-7837-4B1B-BA74-E4F27817B4E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eckmark"/>
        </a:ext>
      </dgm:extLst>
    </dgm:pt>
    <dgm:pt modelId="{64A59BCE-0CB5-4EA1-A22A-2A02520A6693}" type="pres">
      <dgm:prSet presAssocID="{FE58E8FB-7837-4B1B-BA74-E4F27817B4EE}" presName="spaceRect" presStyleCnt="0"/>
      <dgm:spPr/>
    </dgm:pt>
    <dgm:pt modelId="{351F73D5-B6B7-4A64-A8DC-58338D3F0F83}" type="pres">
      <dgm:prSet presAssocID="{FE58E8FB-7837-4B1B-BA74-E4F27817B4EE}" presName="textRect" presStyleLbl="revTx" presStyleIdx="6" presStyleCnt="8">
        <dgm:presLayoutVars>
          <dgm:chMax val="1"/>
          <dgm:chPref val="1"/>
        </dgm:presLayoutVars>
      </dgm:prSet>
      <dgm:spPr/>
    </dgm:pt>
    <dgm:pt modelId="{37859898-1D5A-4983-AAA0-B02D32471873}" type="pres">
      <dgm:prSet presAssocID="{713D8160-2AAF-46CF-8135-828971412E83}" presName="sibTrans" presStyleLbl="sibTrans2D1" presStyleIdx="0" presStyleCnt="0"/>
      <dgm:spPr/>
    </dgm:pt>
    <dgm:pt modelId="{055E672A-08DE-4764-AB24-A5D8E94F090E}" type="pres">
      <dgm:prSet presAssocID="{A1C59E64-DF9D-4560-A6E0-6826D9B2C1FF}" presName="compNode" presStyleCnt="0"/>
      <dgm:spPr/>
    </dgm:pt>
    <dgm:pt modelId="{E16CCD01-082B-4B42-B503-8489FFED02D4}" type="pres">
      <dgm:prSet presAssocID="{A1C59E64-DF9D-4560-A6E0-6826D9B2C1FF}" presName="iconBgRect" presStyleLbl="bgShp" presStyleIdx="7" presStyleCnt="8"/>
      <dgm:spPr/>
    </dgm:pt>
    <dgm:pt modelId="{AE7A6799-A254-4E73-905C-A531F087E262}" type="pres">
      <dgm:prSet presAssocID="{A1C59E64-DF9D-4560-A6E0-6826D9B2C1F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Run"/>
        </a:ext>
      </dgm:extLst>
    </dgm:pt>
    <dgm:pt modelId="{4516DB8C-C1DB-40CB-9122-CF1D09E0FBED}" type="pres">
      <dgm:prSet presAssocID="{A1C59E64-DF9D-4560-A6E0-6826D9B2C1FF}" presName="spaceRect" presStyleCnt="0"/>
      <dgm:spPr/>
    </dgm:pt>
    <dgm:pt modelId="{E765B6CC-FF29-4404-A7FB-7F356A1EB05C}" type="pres">
      <dgm:prSet presAssocID="{A1C59E64-DF9D-4560-A6E0-6826D9B2C1FF}" presName="textRect" presStyleLbl="revTx" presStyleIdx="7" presStyleCnt="8">
        <dgm:presLayoutVars>
          <dgm:chMax val="1"/>
          <dgm:chPref val="1"/>
        </dgm:presLayoutVars>
      </dgm:prSet>
      <dgm:spPr/>
    </dgm:pt>
  </dgm:ptLst>
  <dgm:cxnLst>
    <dgm:cxn modelId="{07191A0D-BD89-493F-8820-7FBB0503C8B2}" srcId="{56DCD745-08EB-4D07-AE62-A70BB2240B67}" destId="{8F94C9A7-4DE1-419E-9018-994734BC8915}" srcOrd="2" destOrd="0" parTransId="{336B0263-E16A-4E1D-AE75-E603D81ECD19}" sibTransId="{1D1E0B6D-15D1-4B1B-A269-000AC8D9EB56}"/>
    <dgm:cxn modelId="{86525A15-2101-4F22-AF1B-B316FDC2E2EE}" srcId="{56DCD745-08EB-4D07-AE62-A70BB2240B67}" destId="{75CA3531-3A31-4E46-8134-5D6ABC08CAC7}" srcOrd="3" destOrd="0" parTransId="{BAB70E33-BC83-4639-B428-B4B32E77836E}" sibTransId="{8CADCA4B-CD58-45CA-A31F-3CE42EE5290D}"/>
    <dgm:cxn modelId="{42C1C925-4A95-4300-B3AE-71B665601ABC}" type="presOf" srcId="{6FBB90F0-D018-47F5-8CBA-C759BE66C6D4}" destId="{3A758EE4-D3F4-49BE-B6B1-1C8BB38D5FF7}" srcOrd="0" destOrd="0" presId="urn:microsoft.com/office/officeart/2018/2/layout/IconCircleList"/>
    <dgm:cxn modelId="{9CBB9326-CC7D-4710-A000-4D9C69F9A9EF}" type="presOf" srcId="{FE58E8FB-7837-4B1B-BA74-E4F27817B4EE}" destId="{351F73D5-B6B7-4A64-A8DC-58338D3F0F83}" srcOrd="0" destOrd="0" presId="urn:microsoft.com/office/officeart/2018/2/layout/IconCircleList"/>
    <dgm:cxn modelId="{13EFFE28-67E8-4CBD-836F-8D13F44CE63D}" srcId="{56DCD745-08EB-4D07-AE62-A70BB2240B67}" destId="{A1C59E64-DF9D-4560-A6E0-6826D9B2C1FF}" srcOrd="7" destOrd="0" parTransId="{A7CBBEAC-1D1B-4D44-8CBB-76850831205E}" sibTransId="{A8A8B782-EB9F-419C-ACC1-5BA0F363F62B}"/>
    <dgm:cxn modelId="{11705029-2784-42EA-BD65-54C00C44AF13}" srcId="{56DCD745-08EB-4D07-AE62-A70BB2240B67}" destId="{DB426378-2798-412B-8FE8-F093DF1A578A}" srcOrd="4" destOrd="0" parTransId="{F5D018D6-6180-4F2C-B5B0-90300177C89A}" sibTransId="{F1F6682D-1955-4B7E-A299-3CB514125984}"/>
    <dgm:cxn modelId="{9C56BF4C-43A4-496F-B356-43EDBC01A2F2}" srcId="{56DCD745-08EB-4D07-AE62-A70BB2240B67}" destId="{2780BBA5-3E27-4E96-9DBD-B48B72526C56}" srcOrd="5" destOrd="0" parTransId="{00FD6393-395B-4AF4-BA62-27C5BF25747D}" sibTransId="{7BAC118D-A30D-4376-B6A2-6C1A1BA9126D}"/>
    <dgm:cxn modelId="{21216F5E-503A-458F-8893-B890E2F397C5}" srcId="{56DCD745-08EB-4D07-AE62-A70BB2240B67}" destId="{FE58E8FB-7837-4B1B-BA74-E4F27817B4EE}" srcOrd="6" destOrd="0" parTransId="{1ED00408-D756-41F3-90F3-4D8DF1A614D6}" sibTransId="{713D8160-2AAF-46CF-8135-828971412E83}"/>
    <dgm:cxn modelId="{1326D668-11A0-4D21-9614-FCA50B2F2A71}" type="presOf" srcId="{2780BBA5-3E27-4E96-9DBD-B48B72526C56}" destId="{AB8E84D2-9C50-4B5E-B48D-271F5805BFE2}" srcOrd="0" destOrd="0" presId="urn:microsoft.com/office/officeart/2018/2/layout/IconCircleList"/>
    <dgm:cxn modelId="{8B442F79-65E7-47F3-A18A-8DE2F5CD838B}" type="presOf" srcId="{DB426378-2798-412B-8FE8-F093DF1A578A}" destId="{B5620682-AADE-4477-9F42-89AACEE89216}" srcOrd="0" destOrd="0" presId="urn:microsoft.com/office/officeart/2018/2/layout/IconCircleList"/>
    <dgm:cxn modelId="{F78ED884-6332-4B57-8C9D-C0552AAFDC04}" type="presOf" srcId="{75CA3531-3A31-4E46-8134-5D6ABC08CAC7}" destId="{510B9E44-CC35-45CE-B124-6EEFD1017924}" srcOrd="0" destOrd="0" presId="urn:microsoft.com/office/officeart/2018/2/layout/IconCircleList"/>
    <dgm:cxn modelId="{4528848E-5447-4D06-BE9E-0269A7953A30}" type="presOf" srcId="{713D8160-2AAF-46CF-8135-828971412E83}" destId="{37859898-1D5A-4983-AAA0-B02D32471873}" srcOrd="0" destOrd="0" presId="urn:microsoft.com/office/officeart/2018/2/layout/IconCircleList"/>
    <dgm:cxn modelId="{A563ED99-1E58-4089-A3E7-588A6FC9FCF9}" type="presOf" srcId="{A1C59E64-DF9D-4560-A6E0-6826D9B2C1FF}" destId="{E765B6CC-FF29-4404-A7FB-7F356A1EB05C}" srcOrd="0" destOrd="0" presId="urn:microsoft.com/office/officeart/2018/2/layout/IconCircleList"/>
    <dgm:cxn modelId="{1B1E329D-B52A-46AD-A40C-DE993B6BC71E}" type="presOf" srcId="{91F42177-7672-460A-96E5-752C1E25B4DD}" destId="{B41767E6-1099-45A7-8AA0-DDD48F7259BE}" srcOrd="0" destOrd="0" presId="urn:microsoft.com/office/officeart/2018/2/layout/IconCircleList"/>
    <dgm:cxn modelId="{8885D4A2-83DD-4CBF-8B8E-916C0D042BBB}" type="presOf" srcId="{7BAC118D-A30D-4376-B6A2-6C1A1BA9126D}" destId="{8BD06730-76B9-4C05-85EA-192252BD4932}" srcOrd="0" destOrd="0" presId="urn:microsoft.com/office/officeart/2018/2/layout/IconCircleList"/>
    <dgm:cxn modelId="{9B68EDA5-70FD-4519-8327-E04C3E64099A}" type="presOf" srcId="{F1F6682D-1955-4B7E-A299-3CB514125984}" destId="{0EB4751A-5713-4FA0-96A8-102758CCF073}" srcOrd="0" destOrd="0" presId="urn:microsoft.com/office/officeart/2018/2/layout/IconCircleList"/>
    <dgm:cxn modelId="{79DC1DC7-8E75-4FC6-B28D-1EC21396BEFE}" type="presOf" srcId="{1D1E0B6D-15D1-4B1B-A269-000AC8D9EB56}" destId="{B10EC3A1-485F-4D8C-A2A2-5DCFBC671700}" srcOrd="0" destOrd="0" presId="urn:microsoft.com/office/officeart/2018/2/layout/IconCircleList"/>
    <dgm:cxn modelId="{FB91B6CE-CD31-46F4-A8AD-976F2B641085}" type="presOf" srcId="{553C209C-E0D8-4444-B39A-4E7514600E3E}" destId="{8D3F6D55-CFE0-407D-8988-3BE2B0BC07F0}" srcOrd="0" destOrd="0" presId="urn:microsoft.com/office/officeart/2018/2/layout/IconCircleList"/>
    <dgm:cxn modelId="{E5D133D1-E6F4-4C80-9161-B3A08A23496B}" type="presOf" srcId="{403CD943-306A-413A-AFAB-E49FF5F4C60D}" destId="{DB4ABBE8-16C7-4DCB-A628-927610447A31}" srcOrd="0" destOrd="0" presId="urn:microsoft.com/office/officeart/2018/2/layout/IconCircleList"/>
    <dgm:cxn modelId="{7832B0D7-C107-451C-B95F-A0F7D71EB67E}" srcId="{56DCD745-08EB-4D07-AE62-A70BB2240B67}" destId="{553C209C-E0D8-4444-B39A-4E7514600E3E}" srcOrd="1" destOrd="0" parTransId="{7ECB747A-43A3-4692-B4A0-56740ECEC33B}" sibTransId="{91F42177-7672-460A-96E5-752C1E25B4DD}"/>
    <dgm:cxn modelId="{0C6964DE-E8CD-47C9-9FB1-1B9938007D2C}" type="presOf" srcId="{56DCD745-08EB-4D07-AE62-A70BB2240B67}" destId="{41630828-40F4-4832-95F6-F35BA1C46285}" srcOrd="0" destOrd="0" presId="urn:microsoft.com/office/officeart/2018/2/layout/IconCircleList"/>
    <dgm:cxn modelId="{D525D4F5-7EBC-48AD-B9F7-923DCEE6566A}" type="presOf" srcId="{8CADCA4B-CD58-45CA-A31F-3CE42EE5290D}" destId="{EBA7F2EE-C506-4179-BA1A-4CEC386F7459}" srcOrd="0" destOrd="0" presId="urn:microsoft.com/office/officeart/2018/2/layout/IconCircleList"/>
    <dgm:cxn modelId="{2C1EF3FC-C651-46D3-9000-C40C44927C67}" srcId="{56DCD745-08EB-4D07-AE62-A70BB2240B67}" destId="{403CD943-306A-413A-AFAB-E49FF5F4C60D}" srcOrd="0" destOrd="0" parTransId="{FB6D9FF0-8683-4922-845E-785B878F9F14}" sibTransId="{6FBB90F0-D018-47F5-8CBA-C759BE66C6D4}"/>
    <dgm:cxn modelId="{5C0D68FD-7DCC-4D96-B5A6-20DBB9A4CB6D}" type="presOf" srcId="{8F94C9A7-4DE1-419E-9018-994734BC8915}" destId="{47F8B436-34C7-4464-A22E-DD5E3AEECA2B}" srcOrd="0" destOrd="0" presId="urn:microsoft.com/office/officeart/2018/2/layout/IconCircleList"/>
    <dgm:cxn modelId="{8F0D9C61-F27B-4543-96A2-447FD664F81F}" type="presParOf" srcId="{41630828-40F4-4832-95F6-F35BA1C46285}" destId="{826A3678-6BD2-4374-BB45-DEF7D821C203}" srcOrd="0" destOrd="0" presId="urn:microsoft.com/office/officeart/2018/2/layout/IconCircleList"/>
    <dgm:cxn modelId="{05849713-3457-49CE-AE33-094F8B57F2F0}" type="presParOf" srcId="{826A3678-6BD2-4374-BB45-DEF7D821C203}" destId="{80BE193E-DBDE-4DA3-8088-BC53F108C5CE}" srcOrd="0" destOrd="0" presId="urn:microsoft.com/office/officeart/2018/2/layout/IconCircleList"/>
    <dgm:cxn modelId="{E3C540BA-ADFA-49CB-AF09-706B5318159F}" type="presParOf" srcId="{80BE193E-DBDE-4DA3-8088-BC53F108C5CE}" destId="{C35166BB-A728-46DE-A761-8ECBA1D6190E}" srcOrd="0" destOrd="0" presId="urn:microsoft.com/office/officeart/2018/2/layout/IconCircleList"/>
    <dgm:cxn modelId="{531F4E8F-214C-4021-9C07-8DAA52DA3C20}" type="presParOf" srcId="{80BE193E-DBDE-4DA3-8088-BC53F108C5CE}" destId="{DFFDAE07-57B3-4CC8-97F6-F2D1D45D40E0}" srcOrd="1" destOrd="0" presId="urn:microsoft.com/office/officeart/2018/2/layout/IconCircleList"/>
    <dgm:cxn modelId="{F982A1A3-C1B5-43AA-8596-6718416665A6}" type="presParOf" srcId="{80BE193E-DBDE-4DA3-8088-BC53F108C5CE}" destId="{36AF7858-4ABB-4199-B4B1-74F49D5E4D06}" srcOrd="2" destOrd="0" presId="urn:microsoft.com/office/officeart/2018/2/layout/IconCircleList"/>
    <dgm:cxn modelId="{2EFA4015-3625-48C8-A5F0-7A2BC986F2B2}" type="presParOf" srcId="{80BE193E-DBDE-4DA3-8088-BC53F108C5CE}" destId="{DB4ABBE8-16C7-4DCB-A628-927610447A31}" srcOrd="3" destOrd="0" presId="urn:microsoft.com/office/officeart/2018/2/layout/IconCircleList"/>
    <dgm:cxn modelId="{A659BD95-D3C2-4CDA-909E-2BD858293929}" type="presParOf" srcId="{826A3678-6BD2-4374-BB45-DEF7D821C203}" destId="{3A758EE4-D3F4-49BE-B6B1-1C8BB38D5FF7}" srcOrd="1" destOrd="0" presId="urn:microsoft.com/office/officeart/2018/2/layout/IconCircleList"/>
    <dgm:cxn modelId="{3923CA25-D879-4A2E-BA41-FD83A1400427}" type="presParOf" srcId="{826A3678-6BD2-4374-BB45-DEF7D821C203}" destId="{D66B1296-50FA-4CA8-997A-ECF6599395AC}" srcOrd="2" destOrd="0" presId="urn:microsoft.com/office/officeart/2018/2/layout/IconCircleList"/>
    <dgm:cxn modelId="{779C29DD-8179-4404-8FDB-7FC1B4EBD9C8}" type="presParOf" srcId="{D66B1296-50FA-4CA8-997A-ECF6599395AC}" destId="{3B37D48D-D15F-4BF4-B948-6B10F0A6C2D4}" srcOrd="0" destOrd="0" presId="urn:microsoft.com/office/officeart/2018/2/layout/IconCircleList"/>
    <dgm:cxn modelId="{A9B17057-332F-47B9-97E0-096CEFDCA84A}" type="presParOf" srcId="{D66B1296-50FA-4CA8-997A-ECF6599395AC}" destId="{EFB9F309-36AF-4310-BF54-E9A483C7C295}" srcOrd="1" destOrd="0" presId="urn:microsoft.com/office/officeart/2018/2/layout/IconCircleList"/>
    <dgm:cxn modelId="{CA24E5D7-B09B-44AE-90C7-56123A89F6E6}" type="presParOf" srcId="{D66B1296-50FA-4CA8-997A-ECF6599395AC}" destId="{4AC6855E-C762-450E-8F1E-ADC9F7DCC212}" srcOrd="2" destOrd="0" presId="urn:microsoft.com/office/officeart/2018/2/layout/IconCircleList"/>
    <dgm:cxn modelId="{23AC984F-4696-44CA-944D-F911D443920C}" type="presParOf" srcId="{D66B1296-50FA-4CA8-997A-ECF6599395AC}" destId="{8D3F6D55-CFE0-407D-8988-3BE2B0BC07F0}" srcOrd="3" destOrd="0" presId="urn:microsoft.com/office/officeart/2018/2/layout/IconCircleList"/>
    <dgm:cxn modelId="{D1D61332-A273-435D-B14B-2636107C6B98}" type="presParOf" srcId="{826A3678-6BD2-4374-BB45-DEF7D821C203}" destId="{B41767E6-1099-45A7-8AA0-DDD48F7259BE}" srcOrd="3" destOrd="0" presId="urn:microsoft.com/office/officeart/2018/2/layout/IconCircleList"/>
    <dgm:cxn modelId="{5687C3B4-4D37-4D96-BB86-9AF4C46F7B60}" type="presParOf" srcId="{826A3678-6BD2-4374-BB45-DEF7D821C203}" destId="{8C278F45-4294-43BA-BE8E-85078D22AC38}" srcOrd="4" destOrd="0" presId="urn:microsoft.com/office/officeart/2018/2/layout/IconCircleList"/>
    <dgm:cxn modelId="{ED40D9E7-3D1F-45DA-83A4-549E992323CB}" type="presParOf" srcId="{8C278F45-4294-43BA-BE8E-85078D22AC38}" destId="{7B3C6BD2-5290-42FA-91F6-8643151C5FD7}" srcOrd="0" destOrd="0" presId="urn:microsoft.com/office/officeart/2018/2/layout/IconCircleList"/>
    <dgm:cxn modelId="{AD0ADD4B-7899-40D7-A371-0C41AF193858}" type="presParOf" srcId="{8C278F45-4294-43BA-BE8E-85078D22AC38}" destId="{13E72743-F0E3-40C6-BB8B-1EE1B4C92B3D}" srcOrd="1" destOrd="0" presId="urn:microsoft.com/office/officeart/2018/2/layout/IconCircleList"/>
    <dgm:cxn modelId="{2CD18E87-7696-4295-9F63-65B26E1B77C2}" type="presParOf" srcId="{8C278F45-4294-43BA-BE8E-85078D22AC38}" destId="{0EC418EA-7FD1-4755-974F-5074CD9F60AE}" srcOrd="2" destOrd="0" presId="urn:microsoft.com/office/officeart/2018/2/layout/IconCircleList"/>
    <dgm:cxn modelId="{7392B755-533C-45EC-A3DD-A90401AE08E0}" type="presParOf" srcId="{8C278F45-4294-43BA-BE8E-85078D22AC38}" destId="{47F8B436-34C7-4464-A22E-DD5E3AEECA2B}" srcOrd="3" destOrd="0" presId="urn:microsoft.com/office/officeart/2018/2/layout/IconCircleList"/>
    <dgm:cxn modelId="{CF538DCA-4EE0-4762-B238-DBB0E9C147F8}" type="presParOf" srcId="{826A3678-6BD2-4374-BB45-DEF7D821C203}" destId="{B10EC3A1-485F-4D8C-A2A2-5DCFBC671700}" srcOrd="5" destOrd="0" presId="urn:microsoft.com/office/officeart/2018/2/layout/IconCircleList"/>
    <dgm:cxn modelId="{7DE9777D-CB07-456C-AAB7-E33F6C31F417}" type="presParOf" srcId="{826A3678-6BD2-4374-BB45-DEF7D821C203}" destId="{79D3134D-BDAB-4D8D-9479-8E6BAAA9E152}" srcOrd="6" destOrd="0" presId="urn:microsoft.com/office/officeart/2018/2/layout/IconCircleList"/>
    <dgm:cxn modelId="{722A79DA-5F2E-48CA-869D-2ADD60B09BD7}" type="presParOf" srcId="{79D3134D-BDAB-4D8D-9479-8E6BAAA9E152}" destId="{F5112D22-E6D2-4D05-B2B5-EBE49217F56F}" srcOrd="0" destOrd="0" presId="urn:microsoft.com/office/officeart/2018/2/layout/IconCircleList"/>
    <dgm:cxn modelId="{EE5DC4E5-0F9A-42D9-AAF9-7FCA7D530815}" type="presParOf" srcId="{79D3134D-BDAB-4D8D-9479-8E6BAAA9E152}" destId="{5457371B-7F46-448C-B1A3-C3DB9EEF5046}" srcOrd="1" destOrd="0" presId="urn:microsoft.com/office/officeart/2018/2/layout/IconCircleList"/>
    <dgm:cxn modelId="{C808BC83-FFB6-485D-A70C-2DC3CFC81CD6}" type="presParOf" srcId="{79D3134D-BDAB-4D8D-9479-8E6BAAA9E152}" destId="{EDB7DD47-253A-4F48-9D89-4E7C44BD2D66}" srcOrd="2" destOrd="0" presId="urn:microsoft.com/office/officeart/2018/2/layout/IconCircleList"/>
    <dgm:cxn modelId="{C11D4238-38EB-45EE-A1BD-2D6E119ED25D}" type="presParOf" srcId="{79D3134D-BDAB-4D8D-9479-8E6BAAA9E152}" destId="{510B9E44-CC35-45CE-B124-6EEFD1017924}" srcOrd="3" destOrd="0" presId="urn:microsoft.com/office/officeart/2018/2/layout/IconCircleList"/>
    <dgm:cxn modelId="{1C9EFF60-D2E7-47E4-BD5A-71B7ABD23F27}" type="presParOf" srcId="{826A3678-6BD2-4374-BB45-DEF7D821C203}" destId="{EBA7F2EE-C506-4179-BA1A-4CEC386F7459}" srcOrd="7" destOrd="0" presId="urn:microsoft.com/office/officeart/2018/2/layout/IconCircleList"/>
    <dgm:cxn modelId="{5E27C71C-2119-492D-BC5E-A8B43D7E0473}" type="presParOf" srcId="{826A3678-6BD2-4374-BB45-DEF7D821C203}" destId="{0DB18914-A6F9-44EA-983E-02213537FC7C}" srcOrd="8" destOrd="0" presId="urn:microsoft.com/office/officeart/2018/2/layout/IconCircleList"/>
    <dgm:cxn modelId="{F482B849-CCF6-40CF-B844-96E8F5CDF574}" type="presParOf" srcId="{0DB18914-A6F9-44EA-983E-02213537FC7C}" destId="{E9B4F4D0-1AAB-4E07-BF9C-3A79C6EEB328}" srcOrd="0" destOrd="0" presId="urn:microsoft.com/office/officeart/2018/2/layout/IconCircleList"/>
    <dgm:cxn modelId="{A3EA0CEE-39E3-4DD1-8802-0F6863C135AC}" type="presParOf" srcId="{0DB18914-A6F9-44EA-983E-02213537FC7C}" destId="{FDDC314C-26F9-47D7-9475-749E58CAA63C}" srcOrd="1" destOrd="0" presId="urn:microsoft.com/office/officeart/2018/2/layout/IconCircleList"/>
    <dgm:cxn modelId="{79190A5B-C05E-41D7-9C11-980BF2CC3C57}" type="presParOf" srcId="{0DB18914-A6F9-44EA-983E-02213537FC7C}" destId="{68A057EC-854C-40AE-AB84-92E05F27B34A}" srcOrd="2" destOrd="0" presId="urn:microsoft.com/office/officeart/2018/2/layout/IconCircleList"/>
    <dgm:cxn modelId="{3CE2A3E2-F274-41F3-A6BA-FFC78AA77AB3}" type="presParOf" srcId="{0DB18914-A6F9-44EA-983E-02213537FC7C}" destId="{B5620682-AADE-4477-9F42-89AACEE89216}" srcOrd="3" destOrd="0" presId="urn:microsoft.com/office/officeart/2018/2/layout/IconCircleList"/>
    <dgm:cxn modelId="{D267A033-E128-452A-A82A-A134ADDE3F2B}" type="presParOf" srcId="{826A3678-6BD2-4374-BB45-DEF7D821C203}" destId="{0EB4751A-5713-4FA0-96A8-102758CCF073}" srcOrd="9" destOrd="0" presId="urn:microsoft.com/office/officeart/2018/2/layout/IconCircleList"/>
    <dgm:cxn modelId="{EF82D72B-DB4B-4D2D-851B-08B7507B401B}" type="presParOf" srcId="{826A3678-6BD2-4374-BB45-DEF7D821C203}" destId="{4D28F571-63DD-4C93-A302-195A563C8812}" srcOrd="10" destOrd="0" presId="urn:microsoft.com/office/officeart/2018/2/layout/IconCircleList"/>
    <dgm:cxn modelId="{A5BE143A-E2E2-4CCB-A08E-41A329A47748}" type="presParOf" srcId="{4D28F571-63DD-4C93-A302-195A563C8812}" destId="{5DE843B1-8ADB-4391-A385-6629744D554A}" srcOrd="0" destOrd="0" presId="urn:microsoft.com/office/officeart/2018/2/layout/IconCircleList"/>
    <dgm:cxn modelId="{F6711C7E-0C32-43A9-AD12-FE4E87FBC031}" type="presParOf" srcId="{4D28F571-63DD-4C93-A302-195A563C8812}" destId="{4C91A618-D290-428E-85D7-E4AA4FD99162}" srcOrd="1" destOrd="0" presId="urn:microsoft.com/office/officeart/2018/2/layout/IconCircleList"/>
    <dgm:cxn modelId="{CC97D535-6002-4E90-91B2-191258F19CBA}" type="presParOf" srcId="{4D28F571-63DD-4C93-A302-195A563C8812}" destId="{D52FB687-21F5-4283-99AD-A5ED6C535BB4}" srcOrd="2" destOrd="0" presId="urn:microsoft.com/office/officeart/2018/2/layout/IconCircleList"/>
    <dgm:cxn modelId="{F81493E2-99D7-41F1-BDA1-6DF85B3ED58C}" type="presParOf" srcId="{4D28F571-63DD-4C93-A302-195A563C8812}" destId="{AB8E84D2-9C50-4B5E-B48D-271F5805BFE2}" srcOrd="3" destOrd="0" presId="urn:microsoft.com/office/officeart/2018/2/layout/IconCircleList"/>
    <dgm:cxn modelId="{34716EFC-8C55-40E0-89E3-2B8FF6911501}" type="presParOf" srcId="{826A3678-6BD2-4374-BB45-DEF7D821C203}" destId="{8BD06730-76B9-4C05-85EA-192252BD4932}" srcOrd="11" destOrd="0" presId="urn:microsoft.com/office/officeart/2018/2/layout/IconCircleList"/>
    <dgm:cxn modelId="{8A468353-40AB-4DF3-89EE-D12FF2426160}" type="presParOf" srcId="{826A3678-6BD2-4374-BB45-DEF7D821C203}" destId="{5BE990F8-1B89-4826-B26B-832FCBAF3E01}" srcOrd="12" destOrd="0" presId="urn:microsoft.com/office/officeart/2018/2/layout/IconCircleList"/>
    <dgm:cxn modelId="{01C839F1-BDB1-46D9-A66E-DC446035AA41}" type="presParOf" srcId="{5BE990F8-1B89-4826-B26B-832FCBAF3E01}" destId="{FE13FE1E-BC0E-447A-8C3A-44FC3E84DA44}" srcOrd="0" destOrd="0" presId="urn:microsoft.com/office/officeart/2018/2/layout/IconCircleList"/>
    <dgm:cxn modelId="{F8CEB3FA-8C9B-41E5-A220-267FCAC66931}" type="presParOf" srcId="{5BE990F8-1B89-4826-B26B-832FCBAF3E01}" destId="{CF06D362-4084-496F-BBB0-2DFAEE4F122C}" srcOrd="1" destOrd="0" presId="urn:microsoft.com/office/officeart/2018/2/layout/IconCircleList"/>
    <dgm:cxn modelId="{A3AF7614-DFA8-4E47-83EA-E0CBEEE32566}" type="presParOf" srcId="{5BE990F8-1B89-4826-B26B-832FCBAF3E01}" destId="{64A59BCE-0CB5-4EA1-A22A-2A02520A6693}" srcOrd="2" destOrd="0" presId="urn:microsoft.com/office/officeart/2018/2/layout/IconCircleList"/>
    <dgm:cxn modelId="{3E42E425-4D2B-4F1F-ADFF-A72B7E120F4D}" type="presParOf" srcId="{5BE990F8-1B89-4826-B26B-832FCBAF3E01}" destId="{351F73D5-B6B7-4A64-A8DC-58338D3F0F83}" srcOrd="3" destOrd="0" presId="urn:microsoft.com/office/officeart/2018/2/layout/IconCircleList"/>
    <dgm:cxn modelId="{3B4A8455-C83B-4DCF-BBB0-C65C27D07417}" type="presParOf" srcId="{826A3678-6BD2-4374-BB45-DEF7D821C203}" destId="{37859898-1D5A-4983-AAA0-B02D32471873}" srcOrd="13" destOrd="0" presId="urn:microsoft.com/office/officeart/2018/2/layout/IconCircleList"/>
    <dgm:cxn modelId="{6320B410-6603-4550-BD5A-5D42CB97E739}" type="presParOf" srcId="{826A3678-6BD2-4374-BB45-DEF7D821C203}" destId="{055E672A-08DE-4764-AB24-A5D8E94F090E}" srcOrd="14" destOrd="0" presId="urn:microsoft.com/office/officeart/2018/2/layout/IconCircleList"/>
    <dgm:cxn modelId="{82175846-D4AC-45A9-BC87-7E74230B228D}" type="presParOf" srcId="{055E672A-08DE-4764-AB24-A5D8E94F090E}" destId="{E16CCD01-082B-4B42-B503-8489FFED02D4}" srcOrd="0" destOrd="0" presId="urn:microsoft.com/office/officeart/2018/2/layout/IconCircleList"/>
    <dgm:cxn modelId="{1189EB3D-6622-48B2-BA7A-BB3E7A4D405E}" type="presParOf" srcId="{055E672A-08DE-4764-AB24-A5D8E94F090E}" destId="{AE7A6799-A254-4E73-905C-A531F087E262}" srcOrd="1" destOrd="0" presId="urn:microsoft.com/office/officeart/2018/2/layout/IconCircleList"/>
    <dgm:cxn modelId="{20B06217-7D23-4E85-A1B4-C4C20783DF1B}" type="presParOf" srcId="{055E672A-08DE-4764-AB24-A5D8E94F090E}" destId="{4516DB8C-C1DB-40CB-9122-CF1D09E0FBED}" srcOrd="2" destOrd="0" presId="urn:microsoft.com/office/officeart/2018/2/layout/IconCircleList"/>
    <dgm:cxn modelId="{22C0A200-4ECD-4F67-BEE7-2B789B523906}" type="presParOf" srcId="{055E672A-08DE-4764-AB24-A5D8E94F090E}" destId="{E765B6CC-FF29-4404-A7FB-7F356A1EB05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D61261-61E7-4E33-9E6A-5F3DD1BDDE1C}"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E18BAE73-73E3-4C27-BD40-A35409935EB1}">
      <dgm:prSet/>
      <dgm:spPr/>
      <dgm:t>
        <a:bodyPr/>
        <a:lstStyle/>
        <a:p>
          <a:r>
            <a:rPr lang="en-GB" b="0" dirty="0"/>
            <a:t>Employee requests call from physiotherapist via absence manager (automated system) having reported musculoskeletal related absence</a:t>
          </a:r>
          <a:endParaRPr lang="en-US" dirty="0"/>
        </a:p>
      </dgm:t>
    </dgm:pt>
    <dgm:pt modelId="{43B19ED2-F3A9-45C8-ACD0-A27634B083A3}" type="parTrans" cxnId="{F128BE09-CEFC-4005-8D4B-23ECC99AB106}">
      <dgm:prSet/>
      <dgm:spPr/>
      <dgm:t>
        <a:bodyPr/>
        <a:lstStyle/>
        <a:p>
          <a:endParaRPr lang="en-US"/>
        </a:p>
      </dgm:t>
    </dgm:pt>
    <dgm:pt modelId="{2B39D75B-B56B-4505-970B-F81430A3B4B2}" type="sibTrans" cxnId="{F128BE09-CEFC-4005-8D4B-23ECC99AB106}">
      <dgm:prSet phldrT="1" phldr="0"/>
      <dgm:spPr/>
      <dgm:t>
        <a:bodyPr/>
        <a:lstStyle/>
        <a:p>
          <a:r>
            <a:rPr lang="en-US"/>
            <a:t>1</a:t>
          </a:r>
        </a:p>
      </dgm:t>
    </dgm:pt>
    <dgm:pt modelId="{C1AFFE2B-364F-421C-A74D-699EDEBA4669}">
      <dgm:prSet/>
      <dgm:spPr/>
      <dgm:t>
        <a:bodyPr/>
        <a:lstStyle/>
        <a:p>
          <a:r>
            <a:rPr lang="en-GB" b="0"/>
            <a:t>Occupational Health Physiotherapist calls employee on first day of absence if reported Monday to Friday. </a:t>
          </a:r>
          <a:endParaRPr lang="en-US"/>
        </a:p>
      </dgm:t>
    </dgm:pt>
    <dgm:pt modelId="{D50DFF77-1C4C-47C1-8934-790C677C427E}" type="parTrans" cxnId="{2B436DA1-D876-4611-80F3-A7EA6B987F44}">
      <dgm:prSet/>
      <dgm:spPr/>
      <dgm:t>
        <a:bodyPr/>
        <a:lstStyle/>
        <a:p>
          <a:endParaRPr lang="en-US"/>
        </a:p>
      </dgm:t>
    </dgm:pt>
    <dgm:pt modelId="{59D4F15E-C38C-4F02-A4F8-AD8202F783B5}" type="sibTrans" cxnId="{2B436DA1-D876-4611-80F3-A7EA6B987F44}">
      <dgm:prSet phldrT="2" phldr="0"/>
      <dgm:spPr/>
      <dgm:t>
        <a:bodyPr/>
        <a:lstStyle/>
        <a:p>
          <a:r>
            <a:rPr lang="en-US"/>
            <a:t>2</a:t>
          </a:r>
        </a:p>
      </dgm:t>
    </dgm:pt>
    <dgm:pt modelId="{4A39D548-A999-4414-A5EF-88E131C8DA84}">
      <dgm:prSet/>
      <dgm:spPr/>
      <dgm:t>
        <a:bodyPr/>
        <a:lstStyle/>
        <a:p>
          <a:r>
            <a:rPr lang="en-GB" b="0"/>
            <a:t>Manager notified of contact or noncontact with employee</a:t>
          </a:r>
          <a:endParaRPr lang="en-US"/>
        </a:p>
      </dgm:t>
    </dgm:pt>
    <dgm:pt modelId="{8BCE2CE5-13B5-475C-9BBA-9021DB1A4662}" type="parTrans" cxnId="{DFFCF09B-B7C6-4CD0-88FF-5F8BB48E8015}">
      <dgm:prSet/>
      <dgm:spPr/>
      <dgm:t>
        <a:bodyPr/>
        <a:lstStyle/>
        <a:p>
          <a:endParaRPr lang="en-US"/>
        </a:p>
      </dgm:t>
    </dgm:pt>
    <dgm:pt modelId="{751A0442-A03A-4756-87BB-15A66479E88A}" type="sibTrans" cxnId="{DFFCF09B-B7C6-4CD0-88FF-5F8BB48E8015}">
      <dgm:prSet phldrT="3" phldr="0"/>
      <dgm:spPr/>
      <dgm:t>
        <a:bodyPr/>
        <a:lstStyle/>
        <a:p>
          <a:r>
            <a:rPr lang="en-US"/>
            <a:t>3</a:t>
          </a:r>
        </a:p>
      </dgm:t>
    </dgm:pt>
    <dgm:pt modelId="{72CB08DC-5E5D-4182-BF28-B0E50874E3AD}">
      <dgm:prSet/>
      <dgm:spPr/>
      <dgm:t>
        <a:bodyPr/>
        <a:lstStyle/>
        <a:p>
          <a:r>
            <a:rPr lang="en-GB" b="0"/>
            <a:t>Employee offered advice to support recovery or signposted to other appropriate services e.g., GP services/ Accident &amp; Emergency or urgent care.</a:t>
          </a:r>
          <a:endParaRPr lang="en-US"/>
        </a:p>
      </dgm:t>
    </dgm:pt>
    <dgm:pt modelId="{9FB418AA-D766-41E5-8FBC-32BD56AED4B9}" type="parTrans" cxnId="{78AF4046-0F29-4C83-94FE-049FA38AE08E}">
      <dgm:prSet/>
      <dgm:spPr/>
      <dgm:t>
        <a:bodyPr/>
        <a:lstStyle/>
        <a:p>
          <a:endParaRPr lang="en-US"/>
        </a:p>
      </dgm:t>
    </dgm:pt>
    <dgm:pt modelId="{1D51BBE9-F031-4D50-9396-07276B7A3485}" type="sibTrans" cxnId="{78AF4046-0F29-4C83-94FE-049FA38AE08E}">
      <dgm:prSet phldrT="4" phldr="0"/>
      <dgm:spPr/>
      <dgm:t>
        <a:bodyPr/>
        <a:lstStyle/>
        <a:p>
          <a:r>
            <a:rPr lang="en-US"/>
            <a:t>4</a:t>
          </a:r>
        </a:p>
      </dgm:t>
    </dgm:pt>
    <dgm:pt modelId="{F2484116-8A39-4C0F-8C07-9FC89EC98D51}">
      <dgm:prSet/>
      <dgm:spPr/>
      <dgm:t>
        <a:bodyPr/>
        <a:lstStyle/>
        <a:p>
          <a:r>
            <a:rPr lang="en-GB" b="0"/>
            <a:t>If appropriate employee is offered an in-person assessment appointment or a telephone review appointment.</a:t>
          </a:r>
          <a:endParaRPr lang="en-US"/>
        </a:p>
      </dgm:t>
    </dgm:pt>
    <dgm:pt modelId="{406430DE-858C-4544-99EB-0E85B6F676ED}" type="parTrans" cxnId="{E1FA6360-DFBF-4535-B2E2-CC3F8DE53148}">
      <dgm:prSet/>
      <dgm:spPr/>
      <dgm:t>
        <a:bodyPr/>
        <a:lstStyle/>
        <a:p>
          <a:endParaRPr lang="en-US"/>
        </a:p>
      </dgm:t>
    </dgm:pt>
    <dgm:pt modelId="{EB2E77A3-9C70-424F-BF7F-A7DDF5BC4C60}" type="sibTrans" cxnId="{E1FA6360-DFBF-4535-B2E2-CC3F8DE53148}">
      <dgm:prSet phldrT="5" phldr="0"/>
      <dgm:spPr/>
      <dgm:t>
        <a:bodyPr/>
        <a:lstStyle/>
        <a:p>
          <a:r>
            <a:rPr lang="en-US"/>
            <a:t>5</a:t>
          </a:r>
        </a:p>
      </dgm:t>
    </dgm:pt>
    <dgm:pt modelId="{E887511A-6D6C-4F16-BEAB-A2A06E2EF799}">
      <dgm:prSet/>
      <dgm:spPr/>
      <dgm:t>
        <a:bodyPr/>
        <a:lstStyle/>
        <a:p>
          <a:r>
            <a:rPr lang="en-GB" b="0" dirty="0"/>
            <a:t>If no appointment offered employee encouraged to self refer if condition not improving within expected recovery period.</a:t>
          </a:r>
          <a:endParaRPr lang="en-US" dirty="0"/>
        </a:p>
      </dgm:t>
    </dgm:pt>
    <dgm:pt modelId="{E617D1F4-0EF0-46A7-997B-69D014E35BAF}" type="parTrans" cxnId="{D695B06B-006B-41BC-B794-CFF85130FA2A}">
      <dgm:prSet/>
      <dgm:spPr/>
      <dgm:t>
        <a:bodyPr/>
        <a:lstStyle/>
        <a:p>
          <a:endParaRPr lang="en-US"/>
        </a:p>
      </dgm:t>
    </dgm:pt>
    <dgm:pt modelId="{5B195FF6-ED08-4913-9BF4-9F347F39DC60}" type="sibTrans" cxnId="{D695B06B-006B-41BC-B794-CFF85130FA2A}">
      <dgm:prSet phldrT="6" phldr="0"/>
      <dgm:spPr/>
      <dgm:t>
        <a:bodyPr/>
        <a:lstStyle/>
        <a:p>
          <a:r>
            <a:rPr lang="en-US"/>
            <a:t>6</a:t>
          </a:r>
        </a:p>
      </dgm:t>
    </dgm:pt>
    <dgm:pt modelId="{49C6F5A9-F006-4F4D-97B1-27D0491D0D51}">
      <dgm:prSet/>
      <dgm:spPr/>
      <dgm:t>
        <a:bodyPr/>
        <a:lstStyle/>
        <a:p>
          <a:r>
            <a:rPr lang="en-GB" b="0"/>
            <a:t>Manager provided with feedback via automated email. This can include opinion on likely timeframe for return to work and recommendations on workplace adjustments. </a:t>
          </a:r>
          <a:endParaRPr lang="en-US"/>
        </a:p>
      </dgm:t>
    </dgm:pt>
    <dgm:pt modelId="{287B01DD-CE40-46EC-8358-ACABF2C4B115}" type="parTrans" cxnId="{ABBA7ED3-C985-4406-88B0-EA4AD57F9B14}">
      <dgm:prSet/>
      <dgm:spPr/>
      <dgm:t>
        <a:bodyPr/>
        <a:lstStyle/>
        <a:p>
          <a:endParaRPr lang="en-US"/>
        </a:p>
      </dgm:t>
    </dgm:pt>
    <dgm:pt modelId="{23D2005D-B2D3-4C2B-B529-FD056C2288CC}" type="sibTrans" cxnId="{ABBA7ED3-C985-4406-88B0-EA4AD57F9B14}">
      <dgm:prSet phldrT="7" phldr="0"/>
      <dgm:spPr/>
      <dgm:t>
        <a:bodyPr/>
        <a:lstStyle/>
        <a:p>
          <a:r>
            <a:rPr lang="en-US"/>
            <a:t>7</a:t>
          </a:r>
        </a:p>
      </dgm:t>
    </dgm:pt>
    <dgm:pt modelId="{2E609ECE-0B1D-4332-8464-4A1617F44CFF}" type="pres">
      <dgm:prSet presAssocID="{1ED61261-61E7-4E33-9E6A-5F3DD1BDDE1C}" presName="linearFlow" presStyleCnt="0">
        <dgm:presLayoutVars>
          <dgm:dir/>
          <dgm:animLvl val="lvl"/>
          <dgm:resizeHandles val="exact"/>
        </dgm:presLayoutVars>
      </dgm:prSet>
      <dgm:spPr/>
    </dgm:pt>
    <dgm:pt modelId="{798E78A0-393E-4B11-AA1F-CF9A0AE53746}" type="pres">
      <dgm:prSet presAssocID="{E18BAE73-73E3-4C27-BD40-A35409935EB1}" presName="compositeNode" presStyleCnt="0"/>
      <dgm:spPr/>
    </dgm:pt>
    <dgm:pt modelId="{F7755749-3D84-407F-897F-0E9FD4C88683}" type="pres">
      <dgm:prSet presAssocID="{E18BAE73-73E3-4C27-BD40-A35409935EB1}" presName="parTx" presStyleLbl="node1" presStyleIdx="0" presStyleCnt="0">
        <dgm:presLayoutVars>
          <dgm:chMax val="0"/>
          <dgm:chPref val="0"/>
          <dgm:bulletEnabled val="1"/>
        </dgm:presLayoutVars>
      </dgm:prSet>
      <dgm:spPr/>
    </dgm:pt>
    <dgm:pt modelId="{960ADBFB-3146-4EE7-9C92-D1FD51FE5DE5}" type="pres">
      <dgm:prSet presAssocID="{E18BAE73-73E3-4C27-BD40-A35409935EB1}" presName="parSh" presStyleCnt="0"/>
      <dgm:spPr/>
    </dgm:pt>
    <dgm:pt modelId="{A3A9DB27-3F51-45F2-B92A-AFBE947C3DB3}" type="pres">
      <dgm:prSet presAssocID="{E18BAE73-73E3-4C27-BD40-A35409935EB1}" presName="lineNode" presStyleLbl="alignAccFollowNode1" presStyleIdx="0" presStyleCnt="21"/>
      <dgm:spPr/>
    </dgm:pt>
    <dgm:pt modelId="{0C923801-E2AC-4F28-A0AA-45F9A176E9F6}" type="pres">
      <dgm:prSet presAssocID="{E18BAE73-73E3-4C27-BD40-A35409935EB1}" presName="lineArrowNode" presStyleLbl="alignAccFollowNode1" presStyleIdx="1" presStyleCnt="21"/>
      <dgm:spPr/>
    </dgm:pt>
    <dgm:pt modelId="{101E37EB-FCA1-46C2-A8B8-E225A7CDE81D}" type="pres">
      <dgm:prSet presAssocID="{2B39D75B-B56B-4505-970B-F81430A3B4B2}" presName="sibTransNodeCircle" presStyleLbl="alignNode1" presStyleIdx="0" presStyleCnt="7">
        <dgm:presLayoutVars>
          <dgm:chMax val="0"/>
          <dgm:bulletEnabled/>
        </dgm:presLayoutVars>
      </dgm:prSet>
      <dgm:spPr/>
    </dgm:pt>
    <dgm:pt modelId="{917E1793-AE66-4315-A2DC-238F0C638982}" type="pres">
      <dgm:prSet presAssocID="{2B39D75B-B56B-4505-970B-F81430A3B4B2}" presName="spacerBetweenCircleAndCallout" presStyleCnt="0">
        <dgm:presLayoutVars/>
      </dgm:prSet>
      <dgm:spPr/>
    </dgm:pt>
    <dgm:pt modelId="{C31C5346-F4F8-4DA5-B529-1C622FC9AB85}" type="pres">
      <dgm:prSet presAssocID="{E18BAE73-73E3-4C27-BD40-A35409935EB1}" presName="nodeText" presStyleLbl="alignAccFollowNode1" presStyleIdx="2" presStyleCnt="21">
        <dgm:presLayoutVars>
          <dgm:bulletEnabled val="1"/>
        </dgm:presLayoutVars>
      </dgm:prSet>
      <dgm:spPr/>
    </dgm:pt>
    <dgm:pt modelId="{BCEB56B1-DE2A-46F3-91E8-A69D45218D9C}" type="pres">
      <dgm:prSet presAssocID="{2B39D75B-B56B-4505-970B-F81430A3B4B2}" presName="sibTransComposite" presStyleCnt="0"/>
      <dgm:spPr/>
    </dgm:pt>
    <dgm:pt modelId="{0EBF15D1-9DFE-4358-A698-521B5DEE36AC}" type="pres">
      <dgm:prSet presAssocID="{C1AFFE2B-364F-421C-A74D-699EDEBA4669}" presName="compositeNode" presStyleCnt="0"/>
      <dgm:spPr/>
    </dgm:pt>
    <dgm:pt modelId="{542584F1-6909-4AF2-968E-D6EE9CE94D9E}" type="pres">
      <dgm:prSet presAssocID="{C1AFFE2B-364F-421C-A74D-699EDEBA4669}" presName="parTx" presStyleLbl="node1" presStyleIdx="0" presStyleCnt="0">
        <dgm:presLayoutVars>
          <dgm:chMax val="0"/>
          <dgm:chPref val="0"/>
          <dgm:bulletEnabled val="1"/>
        </dgm:presLayoutVars>
      </dgm:prSet>
      <dgm:spPr/>
    </dgm:pt>
    <dgm:pt modelId="{7050CB4A-7330-41FD-96C7-2A188CE814A2}" type="pres">
      <dgm:prSet presAssocID="{C1AFFE2B-364F-421C-A74D-699EDEBA4669}" presName="parSh" presStyleCnt="0"/>
      <dgm:spPr/>
    </dgm:pt>
    <dgm:pt modelId="{46D6EACC-010C-4EC9-8633-5DF6C57EE2F5}" type="pres">
      <dgm:prSet presAssocID="{C1AFFE2B-364F-421C-A74D-699EDEBA4669}" presName="lineNode" presStyleLbl="alignAccFollowNode1" presStyleIdx="3" presStyleCnt="21"/>
      <dgm:spPr/>
    </dgm:pt>
    <dgm:pt modelId="{13B794B7-4313-499A-A22E-C5AC269A2C0F}" type="pres">
      <dgm:prSet presAssocID="{C1AFFE2B-364F-421C-A74D-699EDEBA4669}" presName="lineArrowNode" presStyleLbl="alignAccFollowNode1" presStyleIdx="4" presStyleCnt="21"/>
      <dgm:spPr/>
    </dgm:pt>
    <dgm:pt modelId="{8BAC11B6-8AC1-45A3-9DE6-3CE8BC786FEE}" type="pres">
      <dgm:prSet presAssocID="{59D4F15E-C38C-4F02-A4F8-AD8202F783B5}" presName="sibTransNodeCircle" presStyleLbl="alignNode1" presStyleIdx="1" presStyleCnt="7">
        <dgm:presLayoutVars>
          <dgm:chMax val="0"/>
          <dgm:bulletEnabled/>
        </dgm:presLayoutVars>
      </dgm:prSet>
      <dgm:spPr/>
    </dgm:pt>
    <dgm:pt modelId="{941FDB2A-024F-40BB-AE36-794AFA484DE2}" type="pres">
      <dgm:prSet presAssocID="{59D4F15E-C38C-4F02-A4F8-AD8202F783B5}" presName="spacerBetweenCircleAndCallout" presStyleCnt="0">
        <dgm:presLayoutVars/>
      </dgm:prSet>
      <dgm:spPr/>
    </dgm:pt>
    <dgm:pt modelId="{A3AF97D5-2507-45CB-8C5F-AEC48C0E1416}" type="pres">
      <dgm:prSet presAssocID="{C1AFFE2B-364F-421C-A74D-699EDEBA4669}" presName="nodeText" presStyleLbl="alignAccFollowNode1" presStyleIdx="5" presStyleCnt="21">
        <dgm:presLayoutVars>
          <dgm:bulletEnabled val="1"/>
        </dgm:presLayoutVars>
      </dgm:prSet>
      <dgm:spPr/>
    </dgm:pt>
    <dgm:pt modelId="{3EE0B60A-933B-4243-B986-6E6B3A35DBDA}" type="pres">
      <dgm:prSet presAssocID="{59D4F15E-C38C-4F02-A4F8-AD8202F783B5}" presName="sibTransComposite" presStyleCnt="0"/>
      <dgm:spPr/>
    </dgm:pt>
    <dgm:pt modelId="{A5098FA0-11B7-403A-B2BD-53F266B5BD40}" type="pres">
      <dgm:prSet presAssocID="{4A39D548-A999-4414-A5EF-88E131C8DA84}" presName="compositeNode" presStyleCnt="0"/>
      <dgm:spPr/>
    </dgm:pt>
    <dgm:pt modelId="{7CE1BCE3-A8D7-40A9-B871-4051243208DC}" type="pres">
      <dgm:prSet presAssocID="{4A39D548-A999-4414-A5EF-88E131C8DA84}" presName="parTx" presStyleLbl="node1" presStyleIdx="0" presStyleCnt="0">
        <dgm:presLayoutVars>
          <dgm:chMax val="0"/>
          <dgm:chPref val="0"/>
          <dgm:bulletEnabled val="1"/>
        </dgm:presLayoutVars>
      </dgm:prSet>
      <dgm:spPr/>
    </dgm:pt>
    <dgm:pt modelId="{A9F82319-54C6-40C5-A53C-AA57BDD227D0}" type="pres">
      <dgm:prSet presAssocID="{4A39D548-A999-4414-A5EF-88E131C8DA84}" presName="parSh" presStyleCnt="0"/>
      <dgm:spPr/>
    </dgm:pt>
    <dgm:pt modelId="{36EFFC1B-01C2-4ED4-A1DA-ECDC3488D869}" type="pres">
      <dgm:prSet presAssocID="{4A39D548-A999-4414-A5EF-88E131C8DA84}" presName="lineNode" presStyleLbl="alignAccFollowNode1" presStyleIdx="6" presStyleCnt="21"/>
      <dgm:spPr/>
    </dgm:pt>
    <dgm:pt modelId="{52E940C5-5EB9-476D-AC98-E5A6DDEC8E89}" type="pres">
      <dgm:prSet presAssocID="{4A39D548-A999-4414-A5EF-88E131C8DA84}" presName="lineArrowNode" presStyleLbl="alignAccFollowNode1" presStyleIdx="7" presStyleCnt="21"/>
      <dgm:spPr/>
    </dgm:pt>
    <dgm:pt modelId="{008432C3-9B4E-4A82-A65B-41789292646A}" type="pres">
      <dgm:prSet presAssocID="{751A0442-A03A-4756-87BB-15A66479E88A}" presName="sibTransNodeCircle" presStyleLbl="alignNode1" presStyleIdx="2" presStyleCnt="7">
        <dgm:presLayoutVars>
          <dgm:chMax val="0"/>
          <dgm:bulletEnabled/>
        </dgm:presLayoutVars>
      </dgm:prSet>
      <dgm:spPr/>
    </dgm:pt>
    <dgm:pt modelId="{1AC65CB3-ACBC-4624-B468-0C09ED36A260}" type="pres">
      <dgm:prSet presAssocID="{751A0442-A03A-4756-87BB-15A66479E88A}" presName="spacerBetweenCircleAndCallout" presStyleCnt="0">
        <dgm:presLayoutVars/>
      </dgm:prSet>
      <dgm:spPr/>
    </dgm:pt>
    <dgm:pt modelId="{66432A60-1B2A-4F55-959E-9D6BD426707C}" type="pres">
      <dgm:prSet presAssocID="{4A39D548-A999-4414-A5EF-88E131C8DA84}" presName="nodeText" presStyleLbl="alignAccFollowNode1" presStyleIdx="8" presStyleCnt="21">
        <dgm:presLayoutVars>
          <dgm:bulletEnabled val="1"/>
        </dgm:presLayoutVars>
      </dgm:prSet>
      <dgm:spPr/>
    </dgm:pt>
    <dgm:pt modelId="{803C47E0-4B2F-4063-B544-A78065233A8A}" type="pres">
      <dgm:prSet presAssocID="{751A0442-A03A-4756-87BB-15A66479E88A}" presName="sibTransComposite" presStyleCnt="0"/>
      <dgm:spPr/>
    </dgm:pt>
    <dgm:pt modelId="{D0B945BF-D1A1-410B-9F6F-6B685F99D4C5}" type="pres">
      <dgm:prSet presAssocID="{72CB08DC-5E5D-4182-BF28-B0E50874E3AD}" presName="compositeNode" presStyleCnt="0"/>
      <dgm:spPr/>
    </dgm:pt>
    <dgm:pt modelId="{C5066E19-8B93-403A-9F38-3A3EA07EE72C}" type="pres">
      <dgm:prSet presAssocID="{72CB08DC-5E5D-4182-BF28-B0E50874E3AD}" presName="parTx" presStyleLbl="node1" presStyleIdx="0" presStyleCnt="0">
        <dgm:presLayoutVars>
          <dgm:chMax val="0"/>
          <dgm:chPref val="0"/>
          <dgm:bulletEnabled val="1"/>
        </dgm:presLayoutVars>
      </dgm:prSet>
      <dgm:spPr/>
    </dgm:pt>
    <dgm:pt modelId="{3456EDED-A60C-42CA-9A17-ACDCA89584EF}" type="pres">
      <dgm:prSet presAssocID="{72CB08DC-5E5D-4182-BF28-B0E50874E3AD}" presName="parSh" presStyleCnt="0"/>
      <dgm:spPr/>
    </dgm:pt>
    <dgm:pt modelId="{92440180-4253-4459-9B88-1A107C83E915}" type="pres">
      <dgm:prSet presAssocID="{72CB08DC-5E5D-4182-BF28-B0E50874E3AD}" presName="lineNode" presStyleLbl="alignAccFollowNode1" presStyleIdx="9" presStyleCnt="21"/>
      <dgm:spPr/>
    </dgm:pt>
    <dgm:pt modelId="{D52D546E-8275-4A8D-8539-1C3D6CD588DE}" type="pres">
      <dgm:prSet presAssocID="{72CB08DC-5E5D-4182-BF28-B0E50874E3AD}" presName="lineArrowNode" presStyleLbl="alignAccFollowNode1" presStyleIdx="10" presStyleCnt="21"/>
      <dgm:spPr/>
    </dgm:pt>
    <dgm:pt modelId="{AD49F6DE-6820-4CAA-AD0C-BA0C9E1B07A6}" type="pres">
      <dgm:prSet presAssocID="{1D51BBE9-F031-4D50-9396-07276B7A3485}" presName="sibTransNodeCircle" presStyleLbl="alignNode1" presStyleIdx="3" presStyleCnt="7">
        <dgm:presLayoutVars>
          <dgm:chMax val="0"/>
          <dgm:bulletEnabled/>
        </dgm:presLayoutVars>
      </dgm:prSet>
      <dgm:spPr/>
    </dgm:pt>
    <dgm:pt modelId="{DADE523B-CAAA-4280-8773-9D8A67284C78}" type="pres">
      <dgm:prSet presAssocID="{1D51BBE9-F031-4D50-9396-07276B7A3485}" presName="spacerBetweenCircleAndCallout" presStyleCnt="0">
        <dgm:presLayoutVars/>
      </dgm:prSet>
      <dgm:spPr/>
    </dgm:pt>
    <dgm:pt modelId="{76706358-78F1-4220-9A6D-5FF6F0283BA1}" type="pres">
      <dgm:prSet presAssocID="{72CB08DC-5E5D-4182-BF28-B0E50874E3AD}" presName="nodeText" presStyleLbl="alignAccFollowNode1" presStyleIdx="11" presStyleCnt="21">
        <dgm:presLayoutVars>
          <dgm:bulletEnabled val="1"/>
        </dgm:presLayoutVars>
      </dgm:prSet>
      <dgm:spPr/>
    </dgm:pt>
    <dgm:pt modelId="{A9D9AA36-D419-4EF7-B25B-EA8F822AEF02}" type="pres">
      <dgm:prSet presAssocID="{1D51BBE9-F031-4D50-9396-07276B7A3485}" presName="sibTransComposite" presStyleCnt="0"/>
      <dgm:spPr/>
    </dgm:pt>
    <dgm:pt modelId="{D75ECBC5-62A1-4005-83CB-D1D2263DEFEC}" type="pres">
      <dgm:prSet presAssocID="{F2484116-8A39-4C0F-8C07-9FC89EC98D51}" presName="compositeNode" presStyleCnt="0"/>
      <dgm:spPr/>
    </dgm:pt>
    <dgm:pt modelId="{3A34AB23-E618-41DC-A597-F6245D1AE7EB}" type="pres">
      <dgm:prSet presAssocID="{F2484116-8A39-4C0F-8C07-9FC89EC98D51}" presName="parTx" presStyleLbl="node1" presStyleIdx="0" presStyleCnt="0">
        <dgm:presLayoutVars>
          <dgm:chMax val="0"/>
          <dgm:chPref val="0"/>
          <dgm:bulletEnabled val="1"/>
        </dgm:presLayoutVars>
      </dgm:prSet>
      <dgm:spPr/>
    </dgm:pt>
    <dgm:pt modelId="{1E6C85FE-4EE1-456B-A544-C1B60AB2F895}" type="pres">
      <dgm:prSet presAssocID="{F2484116-8A39-4C0F-8C07-9FC89EC98D51}" presName="parSh" presStyleCnt="0"/>
      <dgm:spPr/>
    </dgm:pt>
    <dgm:pt modelId="{1254DFEB-7534-4823-83E7-439BDE6013B0}" type="pres">
      <dgm:prSet presAssocID="{F2484116-8A39-4C0F-8C07-9FC89EC98D51}" presName="lineNode" presStyleLbl="alignAccFollowNode1" presStyleIdx="12" presStyleCnt="21"/>
      <dgm:spPr/>
    </dgm:pt>
    <dgm:pt modelId="{F3083744-7B88-4A60-9240-10E1A7CAC33A}" type="pres">
      <dgm:prSet presAssocID="{F2484116-8A39-4C0F-8C07-9FC89EC98D51}" presName="lineArrowNode" presStyleLbl="alignAccFollowNode1" presStyleIdx="13" presStyleCnt="21"/>
      <dgm:spPr/>
    </dgm:pt>
    <dgm:pt modelId="{34C82A98-4882-4C1B-9449-3F3E5125F2BE}" type="pres">
      <dgm:prSet presAssocID="{EB2E77A3-9C70-424F-BF7F-A7DDF5BC4C60}" presName="sibTransNodeCircle" presStyleLbl="alignNode1" presStyleIdx="4" presStyleCnt="7">
        <dgm:presLayoutVars>
          <dgm:chMax val="0"/>
          <dgm:bulletEnabled/>
        </dgm:presLayoutVars>
      </dgm:prSet>
      <dgm:spPr/>
    </dgm:pt>
    <dgm:pt modelId="{08403A27-5365-4C5C-ABA1-4EE1CAF11DC5}" type="pres">
      <dgm:prSet presAssocID="{EB2E77A3-9C70-424F-BF7F-A7DDF5BC4C60}" presName="spacerBetweenCircleAndCallout" presStyleCnt="0">
        <dgm:presLayoutVars/>
      </dgm:prSet>
      <dgm:spPr/>
    </dgm:pt>
    <dgm:pt modelId="{8D3D3834-4FE7-412F-B7A5-B64B177D629F}" type="pres">
      <dgm:prSet presAssocID="{F2484116-8A39-4C0F-8C07-9FC89EC98D51}" presName="nodeText" presStyleLbl="alignAccFollowNode1" presStyleIdx="14" presStyleCnt="21">
        <dgm:presLayoutVars>
          <dgm:bulletEnabled val="1"/>
        </dgm:presLayoutVars>
      </dgm:prSet>
      <dgm:spPr/>
    </dgm:pt>
    <dgm:pt modelId="{6D302405-5F25-4558-AC63-3191081219F7}" type="pres">
      <dgm:prSet presAssocID="{EB2E77A3-9C70-424F-BF7F-A7DDF5BC4C60}" presName="sibTransComposite" presStyleCnt="0"/>
      <dgm:spPr/>
    </dgm:pt>
    <dgm:pt modelId="{F51CD8E1-0116-436A-A8E1-FB92078BCAAE}" type="pres">
      <dgm:prSet presAssocID="{E887511A-6D6C-4F16-BEAB-A2A06E2EF799}" presName="compositeNode" presStyleCnt="0"/>
      <dgm:spPr/>
    </dgm:pt>
    <dgm:pt modelId="{E62FB321-84FE-441B-A63A-8BF45CA8CCAD}" type="pres">
      <dgm:prSet presAssocID="{E887511A-6D6C-4F16-BEAB-A2A06E2EF799}" presName="parTx" presStyleLbl="node1" presStyleIdx="0" presStyleCnt="0">
        <dgm:presLayoutVars>
          <dgm:chMax val="0"/>
          <dgm:chPref val="0"/>
          <dgm:bulletEnabled val="1"/>
        </dgm:presLayoutVars>
      </dgm:prSet>
      <dgm:spPr/>
    </dgm:pt>
    <dgm:pt modelId="{08B54DBF-6496-4773-9E95-783126F89711}" type="pres">
      <dgm:prSet presAssocID="{E887511A-6D6C-4F16-BEAB-A2A06E2EF799}" presName="parSh" presStyleCnt="0"/>
      <dgm:spPr/>
    </dgm:pt>
    <dgm:pt modelId="{03FB56B2-45E7-4E1B-9FA8-96A1EF67E2FF}" type="pres">
      <dgm:prSet presAssocID="{E887511A-6D6C-4F16-BEAB-A2A06E2EF799}" presName="lineNode" presStyleLbl="alignAccFollowNode1" presStyleIdx="15" presStyleCnt="21"/>
      <dgm:spPr/>
    </dgm:pt>
    <dgm:pt modelId="{BDDC8C95-2141-4C47-82C5-2163B33B33D8}" type="pres">
      <dgm:prSet presAssocID="{E887511A-6D6C-4F16-BEAB-A2A06E2EF799}" presName="lineArrowNode" presStyleLbl="alignAccFollowNode1" presStyleIdx="16" presStyleCnt="21"/>
      <dgm:spPr/>
    </dgm:pt>
    <dgm:pt modelId="{0D054352-0FD2-477F-9125-0C08CF259ACF}" type="pres">
      <dgm:prSet presAssocID="{5B195FF6-ED08-4913-9BF4-9F347F39DC60}" presName="sibTransNodeCircle" presStyleLbl="alignNode1" presStyleIdx="5" presStyleCnt="7">
        <dgm:presLayoutVars>
          <dgm:chMax val="0"/>
          <dgm:bulletEnabled/>
        </dgm:presLayoutVars>
      </dgm:prSet>
      <dgm:spPr/>
    </dgm:pt>
    <dgm:pt modelId="{6D6B3A16-4B46-47BB-8673-D77339575E8A}" type="pres">
      <dgm:prSet presAssocID="{5B195FF6-ED08-4913-9BF4-9F347F39DC60}" presName="spacerBetweenCircleAndCallout" presStyleCnt="0">
        <dgm:presLayoutVars/>
      </dgm:prSet>
      <dgm:spPr/>
    </dgm:pt>
    <dgm:pt modelId="{EE66C706-564C-4CBF-BC58-CA90363CD111}" type="pres">
      <dgm:prSet presAssocID="{E887511A-6D6C-4F16-BEAB-A2A06E2EF799}" presName="nodeText" presStyleLbl="alignAccFollowNode1" presStyleIdx="17" presStyleCnt="21">
        <dgm:presLayoutVars>
          <dgm:bulletEnabled val="1"/>
        </dgm:presLayoutVars>
      </dgm:prSet>
      <dgm:spPr/>
    </dgm:pt>
    <dgm:pt modelId="{F66B9926-FE56-47BB-B098-58D50AF408C7}" type="pres">
      <dgm:prSet presAssocID="{5B195FF6-ED08-4913-9BF4-9F347F39DC60}" presName="sibTransComposite" presStyleCnt="0"/>
      <dgm:spPr/>
    </dgm:pt>
    <dgm:pt modelId="{9C785957-A208-4DFF-BA49-32E3A9FEFBC8}" type="pres">
      <dgm:prSet presAssocID="{49C6F5A9-F006-4F4D-97B1-27D0491D0D51}" presName="compositeNode" presStyleCnt="0"/>
      <dgm:spPr/>
    </dgm:pt>
    <dgm:pt modelId="{2F640C52-0843-4240-B6B4-C254B090E35A}" type="pres">
      <dgm:prSet presAssocID="{49C6F5A9-F006-4F4D-97B1-27D0491D0D51}" presName="parTx" presStyleLbl="node1" presStyleIdx="0" presStyleCnt="0">
        <dgm:presLayoutVars>
          <dgm:chMax val="0"/>
          <dgm:chPref val="0"/>
          <dgm:bulletEnabled val="1"/>
        </dgm:presLayoutVars>
      </dgm:prSet>
      <dgm:spPr/>
    </dgm:pt>
    <dgm:pt modelId="{67CE2025-9E47-4DA9-AFA5-EE60CF7E8A1E}" type="pres">
      <dgm:prSet presAssocID="{49C6F5A9-F006-4F4D-97B1-27D0491D0D51}" presName="parSh" presStyleCnt="0"/>
      <dgm:spPr/>
    </dgm:pt>
    <dgm:pt modelId="{5DDAAFE7-B868-4DD9-8171-E1F0E60C5ED3}" type="pres">
      <dgm:prSet presAssocID="{49C6F5A9-F006-4F4D-97B1-27D0491D0D51}" presName="lineNode" presStyleLbl="alignAccFollowNode1" presStyleIdx="18" presStyleCnt="21"/>
      <dgm:spPr/>
    </dgm:pt>
    <dgm:pt modelId="{5D324D32-565C-46EE-BFA8-778481A4050B}" type="pres">
      <dgm:prSet presAssocID="{49C6F5A9-F006-4F4D-97B1-27D0491D0D51}" presName="lineArrowNode" presStyleLbl="alignAccFollowNode1" presStyleIdx="19" presStyleCnt="21"/>
      <dgm:spPr/>
    </dgm:pt>
    <dgm:pt modelId="{DB26EC21-379A-4A07-8091-C251D314FC66}" type="pres">
      <dgm:prSet presAssocID="{23D2005D-B2D3-4C2B-B529-FD056C2288CC}" presName="sibTransNodeCircle" presStyleLbl="alignNode1" presStyleIdx="6" presStyleCnt="7">
        <dgm:presLayoutVars>
          <dgm:chMax val="0"/>
          <dgm:bulletEnabled/>
        </dgm:presLayoutVars>
      </dgm:prSet>
      <dgm:spPr/>
    </dgm:pt>
    <dgm:pt modelId="{F93AB95B-E1CD-4ED9-9BF7-A70D7A839803}" type="pres">
      <dgm:prSet presAssocID="{23D2005D-B2D3-4C2B-B529-FD056C2288CC}" presName="spacerBetweenCircleAndCallout" presStyleCnt="0">
        <dgm:presLayoutVars/>
      </dgm:prSet>
      <dgm:spPr/>
    </dgm:pt>
    <dgm:pt modelId="{CADCE66E-2D56-4B85-9468-7B1ECBBA2799}" type="pres">
      <dgm:prSet presAssocID="{49C6F5A9-F006-4F4D-97B1-27D0491D0D51}" presName="nodeText" presStyleLbl="alignAccFollowNode1" presStyleIdx="20" presStyleCnt="21">
        <dgm:presLayoutVars>
          <dgm:bulletEnabled val="1"/>
        </dgm:presLayoutVars>
      </dgm:prSet>
      <dgm:spPr/>
    </dgm:pt>
  </dgm:ptLst>
  <dgm:cxnLst>
    <dgm:cxn modelId="{F128BE09-CEFC-4005-8D4B-23ECC99AB106}" srcId="{1ED61261-61E7-4E33-9E6A-5F3DD1BDDE1C}" destId="{E18BAE73-73E3-4C27-BD40-A35409935EB1}" srcOrd="0" destOrd="0" parTransId="{43B19ED2-F3A9-45C8-ACD0-A27634B083A3}" sibTransId="{2B39D75B-B56B-4505-970B-F81430A3B4B2}"/>
    <dgm:cxn modelId="{2D270B0F-EAA8-45A6-AE9C-BD5B23208E20}" type="presOf" srcId="{23D2005D-B2D3-4C2B-B529-FD056C2288CC}" destId="{DB26EC21-379A-4A07-8091-C251D314FC66}" srcOrd="0" destOrd="0" presId="urn:microsoft.com/office/officeart/2016/7/layout/LinearArrowProcessNumbered"/>
    <dgm:cxn modelId="{FD541721-5A71-403A-B125-9D82E02FD377}" type="presOf" srcId="{F2484116-8A39-4C0F-8C07-9FC89EC98D51}" destId="{8D3D3834-4FE7-412F-B7A5-B64B177D629F}" srcOrd="0" destOrd="0" presId="urn:microsoft.com/office/officeart/2016/7/layout/LinearArrowProcessNumbered"/>
    <dgm:cxn modelId="{78AF4046-0F29-4C83-94FE-049FA38AE08E}" srcId="{1ED61261-61E7-4E33-9E6A-5F3DD1BDDE1C}" destId="{72CB08DC-5E5D-4182-BF28-B0E50874E3AD}" srcOrd="3" destOrd="0" parTransId="{9FB418AA-D766-41E5-8FBC-32BD56AED4B9}" sibTransId="{1D51BBE9-F031-4D50-9396-07276B7A3485}"/>
    <dgm:cxn modelId="{E1FA6360-DFBF-4535-B2E2-CC3F8DE53148}" srcId="{1ED61261-61E7-4E33-9E6A-5F3DD1BDDE1C}" destId="{F2484116-8A39-4C0F-8C07-9FC89EC98D51}" srcOrd="4" destOrd="0" parTransId="{406430DE-858C-4544-99EB-0E85B6F676ED}" sibTransId="{EB2E77A3-9C70-424F-BF7F-A7DDF5BC4C60}"/>
    <dgm:cxn modelId="{D695B06B-006B-41BC-B794-CFF85130FA2A}" srcId="{1ED61261-61E7-4E33-9E6A-5F3DD1BDDE1C}" destId="{E887511A-6D6C-4F16-BEAB-A2A06E2EF799}" srcOrd="5" destOrd="0" parTransId="{E617D1F4-0EF0-46A7-997B-69D014E35BAF}" sibTransId="{5B195FF6-ED08-4913-9BF4-9F347F39DC60}"/>
    <dgm:cxn modelId="{FB2A0070-9603-4489-9F23-B23C11FA8B50}" type="presOf" srcId="{59D4F15E-C38C-4F02-A4F8-AD8202F783B5}" destId="{8BAC11B6-8AC1-45A3-9DE6-3CE8BC786FEE}" srcOrd="0" destOrd="0" presId="urn:microsoft.com/office/officeart/2016/7/layout/LinearArrowProcessNumbered"/>
    <dgm:cxn modelId="{11933D71-483F-48DF-9B8D-83A90DCEEEEB}" type="presOf" srcId="{EB2E77A3-9C70-424F-BF7F-A7DDF5BC4C60}" destId="{34C82A98-4882-4C1B-9449-3F3E5125F2BE}" srcOrd="0" destOrd="0" presId="urn:microsoft.com/office/officeart/2016/7/layout/LinearArrowProcessNumbered"/>
    <dgm:cxn modelId="{7CD67273-CA12-417A-84AB-8B31E719E853}" type="presOf" srcId="{E18BAE73-73E3-4C27-BD40-A35409935EB1}" destId="{C31C5346-F4F8-4DA5-B529-1C622FC9AB85}" srcOrd="0" destOrd="0" presId="urn:microsoft.com/office/officeart/2016/7/layout/LinearArrowProcessNumbered"/>
    <dgm:cxn modelId="{BD114E87-1D7D-4A26-A92E-E4F536A2F318}" type="presOf" srcId="{4A39D548-A999-4414-A5EF-88E131C8DA84}" destId="{66432A60-1B2A-4F55-959E-9D6BD426707C}" srcOrd="0" destOrd="0" presId="urn:microsoft.com/office/officeart/2016/7/layout/LinearArrowProcessNumbered"/>
    <dgm:cxn modelId="{DFFCF09B-B7C6-4CD0-88FF-5F8BB48E8015}" srcId="{1ED61261-61E7-4E33-9E6A-5F3DD1BDDE1C}" destId="{4A39D548-A999-4414-A5EF-88E131C8DA84}" srcOrd="2" destOrd="0" parTransId="{8BCE2CE5-13B5-475C-9BBA-9021DB1A4662}" sibTransId="{751A0442-A03A-4756-87BB-15A66479E88A}"/>
    <dgm:cxn modelId="{C6BBDCA0-7F41-435B-84F4-69C902492DDD}" type="presOf" srcId="{2B39D75B-B56B-4505-970B-F81430A3B4B2}" destId="{101E37EB-FCA1-46C2-A8B8-E225A7CDE81D}" srcOrd="0" destOrd="0" presId="urn:microsoft.com/office/officeart/2016/7/layout/LinearArrowProcessNumbered"/>
    <dgm:cxn modelId="{2B436DA1-D876-4611-80F3-A7EA6B987F44}" srcId="{1ED61261-61E7-4E33-9E6A-5F3DD1BDDE1C}" destId="{C1AFFE2B-364F-421C-A74D-699EDEBA4669}" srcOrd="1" destOrd="0" parTransId="{D50DFF77-1C4C-47C1-8934-790C677C427E}" sibTransId="{59D4F15E-C38C-4F02-A4F8-AD8202F783B5}"/>
    <dgm:cxn modelId="{E32A5AAB-4E87-4C99-A9E3-FD8C396B5394}" type="presOf" srcId="{C1AFFE2B-364F-421C-A74D-699EDEBA4669}" destId="{A3AF97D5-2507-45CB-8C5F-AEC48C0E1416}" srcOrd="0" destOrd="0" presId="urn:microsoft.com/office/officeart/2016/7/layout/LinearArrowProcessNumbered"/>
    <dgm:cxn modelId="{B27D78B1-8D5A-485C-B195-1808933733C3}" type="presOf" srcId="{5B195FF6-ED08-4913-9BF4-9F347F39DC60}" destId="{0D054352-0FD2-477F-9125-0C08CF259ACF}" srcOrd="0" destOrd="0" presId="urn:microsoft.com/office/officeart/2016/7/layout/LinearArrowProcessNumbered"/>
    <dgm:cxn modelId="{97A44DCA-4CEE-4B32-9D25-D2970DF01E7D}" type="presOf" srcId="{E887511A-6D6C-4F16-BEAB-A2A06E2EF799}" destId="{EE66C706-564C-4CBF-BC58-CA90363CD111}" srcOrd="0" destOrd="0" presId="urn:microsoft.com/office/officeart/2016/7/layout/LinearArrowProcessNumbered"/>
    <dgm:cxn modelId="{639284CB-3B26-46A7-8FFC-4047036DF5D1}" type="presOf" srcId="{1D51BBE9-F031-4D50-9396-07276B7A3485}" destId="{AD49F6DE-6820-4CAA-AD0C-BA0C9E1B07A6}" srcOrd="0" destOrd="0" presId="urn:microsoft.com/office/officeart/2016/7/layout/LinearArrowProcessNumbered"/>
    <dgm:cxn modelId="{ABBA7ED3-C985-4406-88B0-EA4AD57F9B14}" srcId="{1ED61261-61E7-4E33-9E6A-5F3DD1BDDE1C}" destId="{49C6F5A9-F006-4F4D-97B1-27D0491D0D51}" srcOrd="6" destOrd="0" parTransId="{287B01DD-CE40-46EC-8358-ACABF2C4B115}" sibTransId="{23D2005D-B2D3-4C2B-B529-FD056C2288CC}"/>
    <dgm:cxn modelId="{780CE3D6-B798-48F4-BCF8-1D85D956A553}" type="presOf" srcId="{49C6F5A9-F006-4F4D-97B1-27D0491D0D51}" destId="{CADCE66E-2D56-4B85-9468-7B1ECBBA2799}" srcOrd="0" destOrd="0" presId="urn:microsoft.com/office/officeart/2016/7/layout/LinearArrowProcessNumbered"/>
    <dgm:cxn modelId="{E07F96DF-98C9-4DDC-81AF-A431A6BFC893}" type="presOf" srcId="{751A0442-A03A-4756-87BB-15A66479E88A}" destId="{008432C3-9B4E-4A82-A65B-41789292646A}" srcOrd="0" destOrd="0" presId="urn:microsoft.com/office/officeart/2016/7/layout/LinearArrowProcessNumbered"/>
    <dgm:cxn modelId="{21048BE6-7E09-45A8-94C0-E11C05813EF3}" type="presOf" srcId="{1ED61261-61E7-4E33-9E6A-5F3DD1BDDE1C}" destId="{2E609ECE-0B1D-4332-8464-4A1617F44CFF}" srcOrd="0" destOrd="0" presId="urn:microsoft.com/office/officeart/2016/7/layout/LinearArrowProcessNumbered"/>
    <dgm:cxn modelId="{480440EE-24AA-4433-9122-11742D96BC4A}" type="presOf" srcId="{72CB08DC-5E5D-4182-BF28-B0E50874E3AD}" destId="{76706358-78F1-4220-9A6D-5FF6F0283BA1}" srcOrd="0" destOrd="0" presId="urn:microsoft.com/office/officeart/2016/7/layout/LinearArrowProcessNumbered"/>
    <dgm:cxn modelId="{13B71E51-07C8-4FAE-8545-98A91669DE9C}" type="presParOf" srcId="{2E609ECE-0B1D-4332-8464-4A1617F44CFF}" destId="{798E78A0-393E-4B11-AA1F-CF9A0AE53746}" srcOrd="0" destOrd="0" presId="urn:microsoft.com/office/officeart/2016/7/layout/LinearArrowProcessNumbered"/>
    <dgm:cxn modelId="{1FE88075-6752-4CBE-A6AC-CD3F34123D43}" type="presParOf" srcId="{798E78A0-393E-4B11-AA1F-CF9A0AE53746}" destId="{F7755749-3D84-407F-897F-0E9FD4C88683}" srcOrd="0" destOrd="0" presId="urn:microsoft.com/office/officeart/2016/7/layout/LinearArrowProcessNumbered"/>
    <dgm:cxn modelId="{592A50D6-D5AA-4AE8-9A34-643AF6E2DACB}" type="presParOf" srcId="{798E78A0-393E-4B11-AA1F-CF9A0AE53746}" destId="{960ADBFB-3146-4EE7-9C92-D1FD51FE5DE5}" srcOrd="1" destOrd="0" presId="urn:microsoft.com/office/officeart/2016/7/layout/LinearArrowProcessNumbered"/>
    <dgm:cxn modelId="{9A57D019-BF62-4A78-91C3-2AE7E0234F33}" type="presParOf" srcId="{960ADBFB-3146-4EE7-9C92-D1FD51FE5DE5}" destId="{A3A9DB27-3F51-45F2-B92A-AFBE947C3DB3}" srcOrd="0" destOrd="0" presId="urn:microsoft.com/office/officeart/2016/7/layout/LinearArrowProcessNumbered"/>
    <dgm:cxn modelId="{782AD735-7B93-44B7-B5C0-4912C1B10A5C}" type="presParOf" srcId="{960ADBFB-3146-4EE7-9C92-D1FD51FE5DE5}" destId="{0C923801-E2AC-4F28-A0AA-45F9A176E9F6}" srcOrd="1" destOrd="0" presId="urn:microsoft.com/office/officeart/2016/7/layout/LinearArrowProcessNumbered"/>
    <dgm:cxn modelId="{8DB18D83-4A15-479E-9BAA-89A0D4A0F60A}" type="presParOf" srcId="{960ADBFB-3146-4EE7-9C92-D1FD51FE5DE5}" destId="{101E37EB-FCA1-46C2-A8B8-E225A7CDE81D}" srcOrd="2" destOrd="0" presId="urn:microsoft.com/office/officeart/2016/7/layout/LinearArrowProcessNumbered"/>
    <dgm:cxn modelId="{6FEA4D00-A0E2-417F-ACB8-F5AFB41D9366}" type="presParOf" srcId="{960ADBFB-3146-4EE7-9C92-D1FD51FE5DE5}" destId="{917E1793-AE66-4315-A2DC-238F0C638982}" srcOrd="3" destOrd="0" presId="urn:microsoft.com/office/officeart/2016/7/layout/LinearArrowProcessNumbered"/>
    <dgm:cxn modelId="{6EECC70E-0B56-479B-8785-D2811FF3FC56}" type="presParOf" srcId="{798E78A0-393E-4B11-AA1F-CF9A0AE53746}" destId="{C31C5346-F4F8-4DA5-B529-1C622FC9AB85}" srcOrd="2" destOrd="0" presId="urn:microsoft.com/office/officeart/2016/7/layout/LinearArrowProcessNumbered"/>
    <dgm:cxn modelId="{773DEC5F-61E2-4671-976C-79AEF589B12C}" type="presParOf" srcId="{2E609ECE-0B1D-4332-8464-4A1617F44CFF}" destId="{BCEB56B1-DE2A-46F3-91E8-A69D45218D9C}" srcOrd="1" destOrd="0" presId="urn:microsoft.com/office/officeart/2016/7/layout/LinearArrowProcessNumbered"/>
    <dgm:cxn modelId="{6A3175BF-A9B7-450E-8644-0741D9A89A4F}" type="presParOf" srcId="{2E609ECE-0B1D-4332-8464-4A1617F44CFF}" destId="{0EBF15D1-9DFE-4358-A698-521B5DEE36AC}" srcOrd="2" destOrd="0" presId="urn:microsoft.com/office/officeart/2016/7/layout/LinearArrowProcessNumbered"/>
    <dgm:cxn modelId="{5C3784B2-AA81-4A79-AD01-28D6888C3CC0}" type="presParOf" srcId="{0EBF15D1-9DFE-4358-A698-521B5DEE36AC}" destId="{542584F1-6909-4AF2-968E-D6EE9CE94D9E}" srcOrd="0" destOrd="0" presId="urn:microsoft.com/office/officeart/2016/7/layout/LinearArrowProcessNumbered"/>
    <dgm:cxn modelId="{13DB4522-8FC0-458B-8452-3C763582EFD9}" type="presParOf" srcId="{0EBF15D1-9DFE-4358-A698-521B5DEE36AC}" destId="{7050CB4A-7330-41FD-96C7-2A188CE814A2}" srcOrd="1" destOrd="0" presId="urn:microsoft.com/office/officeart/2016/7/layout/LinearArrowProcessNumbered"/>
    <dgm:cxn modelId="{ADC78EB7-46DF-44EE-BC80-7873212ABADA}" type="presParOf" srcId="{7050CB4A-7330-41FD-96C7-2A188CE814A2}" destId="{46D6EACC-010C-4EC9-8633-5DF6C57EE2F5}" srcOrd="0" destOrd="0" presId="urn:microsoft.com/office/officeart/2016/7/layout/LinearArrowProcessNumbered"/>
    <dgm:cxn modelId="{22BD58F3-A597-4E57-BA46-4F5002932D78}" type="presParOf" srcId="{7050CB4A-7330-41FD-96C7-2A188CE814A2}" destId="{13B794B7-4313-499A-A22E-C5AC269A2C0F}" srcOrd="1" destOrd="0" presId="urn:microsoft.com/office/officeart/2016/7/layout/LinearArrowProcessNumbered"/>
    <dgm:cxn modelId="{899097AF-FB93-4EDD-AE11-69AF3FEE0C71}" type="presParOf" srcId="{7050CB4A-7330-41FD-96C7-2A188CE814A2}" destId="{8BAC11B6-8AC1-45A3-9DE6-3CE8BC786FEE}" srcOrd="2" destOrd="0" presId="urn:microsoft.com/office/officeart/2016/7/layout/LinearArrowProcessNumbered"/>
    <dgm:cxn modelId="{FE1FD68C-8746-483D-BBAD-E6A8AFCD9632}" type="presParOf" srcId="{7050CB4A-7330-41FD-96C7-2A188CE814A2}" destId="{941FDB2A-024F-40BB-AE36-794AFA484DE2}" srcOrd="3" destOrd="0" presId="urn:microsoft.com/office/officeart/2016/7/layout/LinearArrowProcessNumbered"/>
    <dgm:cxn modelId="{251CE8A3-A6D8-4941-A5E0-4AE8EAF4959D}" type="presParOf" srcId="{0EBF15D1-9DFE-4358-A698-521B5DEE36AC}" destId="{A3AF97D5-2507-45CB-8C5F-AEC48C0E1416}" srcOrd="2" destOrd="0" presId="urn:microsoft.com/office/officeart/2016/7/layout/LinearArrowProcessNumbered"/>
    <dgm:cxn modelId="{42F83C63-572D-447E-B9C0-734A936BCF76}" type="presParOf" srcId="{2E609ECE-0B1D-4332-8464-4A1617F44CFF}" destId="{3EE0B60A-933B-4243-B986-6E6B3A35DBDA}" srcOrd="3" destOrd="0" presId="urn:microsoft.com/office/officeart/2016/7/layout/LinearArrowProcessNumbered"/>
    <dgm:cxn modelId="{5A5FB7F7-B679-4ADE-AABD-8DE060A7242D}" type="presParOf" srcId="{2E609ECE-0B1D-4332-8464-4A1617F44CFF}" destId="{A5098FA0-11B7-403A-B2BD-53F266B5BD40}" srcOrd="4" destOrd="0" presId="urn:microsoft.com/office/officeart/2016/7/layout/LinearArrowProcessNumbered"/>
    <dgm:cxn modelId="{47788C18-1E28-47C7-9630-2C4F7869FACE}" type="presParOf" srcId="{A5098FA0-11B7-403A-B2BD-53F266B5BD40}" destId="{7CE1BCE3-A8D7-40A9-B871-4051243208DC}" srcOrd="0" destOrd="0" presId="urn:microsoft.com/office/officeart/2016/7/layout/LinearArrowProcessNumbered"/>
    <dgm:cxn modelId="{DCBBC359-AA42-4118-A7CE-B88163CB3DF8}" type="presParOf" srcId="{A5098FA0-11B7-403A-B2BD-53F266B5BD40}" destId="{A9F82319-54C6-40C5-A53C-AA57BDD227D0}" srcOrd="1" destOrd="0" presId="urn:microsoft.com/office/officeart/2016/7/layout/LinearArrowProcessNumbered"/>
    <dgm:cxn modelId="{1126EC8E-A6B0-409F-9006-1B03319B4F34}" type="presParOf" srcId="{A9F82319-54C6-40C5-A53C-AA57BDD227D0}" destId="{36EFFC1B-01C2-4ED4-A1DA-ECDC3488D869}" srcOrd="0" destOrd="0" presId="urn:microsoft.com/office/officeart/2016/7/layout/LinearArrowProcessNumbered"/>
    <dgm:cxn modelId="{9C14BD93-1BBD-444E-812C-00618151F6B1}" type="presParOf" srcId="{A9F82319-54C6-40C5-A53C-AA57BDD227D0}" destId="{52E940C5-5EB9-476D-AC98-E5A6DDEC8E89}" srcOrd="1" destOrd="0" presId="urn:microsoft.com/office/officeart/2016/7/layout/LinearArrowProcessNumbered"/>
    <dgm:cxn modelId="{BCEC581F-31EB-460C-9259-6D3B772259D9}" type="presParOf" srcId="{A9F82319-54C6-40C5-A53C-AA57BDD227D0}" destId="{008432C3-9B4E-4A82-A65B-41789292646A}" srcOrd="2" destOrd="0" presId="urn:microsoft.com/office/officeart/2016/7/layout/LinearArrowProcessNumbered"/>
    <dgm:cxn modelId="{6A373572-A877-4E67-B1FD-2A9F39DDE858}" type="presParOf" srcId="{A9F82319-54C6-40C5-A53C-AA57BDD227D0}" destId="{1AC65CB3-ACBC-4624-B468-0C09ED36A260}" srcOrd="3" destOrd="0" presId="urn:microsoft.com/office/officeart/2016/7/layout/LinearArrowProcessNumbered"/>
    <dgm:cxn modelId="{C1044232-73EE-43A1-9656-5829D9C79AE1}" type="presParOf" srcId="{A5098FA0-11B7-403A-B2BD-53F266B5BD40}" destId="{66432A60-1B2A-4F55-959E-9D6BD426707C}" srcOrd="2" destOrd="0" presId="urn:microsoft.com/office/officeart/2016/7/layout/LinearArrowProcessNumbered"/>
    <dgm:cxn modelId="{311F23A8-E114-49A9-BA15-E363275B8A08}" type="presParOf" srcId="{2E609ECE-0B1D-4332-8464-4A1617F44CFF}" destId="{803C47E0-4B2F-4063-B544-A78065233A8A}" srcOrd="5" destOrd="0" presId="urn:microsoft.com/office/officeart/2016/7/layout/LinearArrowProcessNumbered"/>
    <dgm:cxn modelId="{04242093-E0C3-47BF-9EE4-3795F27627E4}" type="presParOf" srcId="{2E609ECE-0B1D-4332-8464-4A1617F44CFF}" destId="{D0B945BF-D1A1-410B-9F6F-6B685F99D4C5}" srcOrd="6" destOrd="0" presId="urn:microsoft.com/office/officeart/2016/7/layout/LinearArrowProcessNumbered"/>
    <dgm:cxn modelId="{F151FCA5-301D-4290-976F-6FAC22AE1AD2}" type="presParOf" srcId="{D0B945BF-D1A1-410B-9F6F-6B685F99D4C5}" destId="{C5066E19-8B93-403A-9F38-3A3EA07EE72C}" srcOrd="0" destOrd="0" presId="urn:microsoft.com/office/officeart/2016/7/layout/LinearArrowProcessNumbered"/>
    <dgm:cxn modelId="{2D282AFC-DF54-4274-B9E6-93165299F02A}" type="presParOf" srcId="{D0B945BF-D1A1-410B-9F6F-6B685F99D4C5}" destId="{3456EDED-A60C-42CA-9A17-ACDCA89584EF}" srcOrd="1" destOrd="0" presId="urn:microsoft.com/office/officeart/2016/7/layout/LinearArrowProcessNumbered"/>
    <dgm:cxn modelId="{080BDAE1-68C9-4D7D-9DE2-7E37E0111918}" type="presParOf" srcId="{3456EDED-A60C-42CA-9A17-ACDCA89584EF}" destId="{92440180-4253-4459-9B88-1A107C83E915}" srcOrd="0" destOrd="0" presId="urn:microsoft.com/office/officeart/2016/7/layout/LinearArrowProcessNumbered"/>
    <dgm:cxn modelId="{7931DF51-A87B-417A-98BE-DDCDDAA1AC35}" type="presParOf" srcId="{3456EDED-A60C-42CA-9A17-ACDCA89584EF}" destId="{D52D546E-8275-4A8D-8539-1C3D6CD588DE}" srcOrd="1" destOrd="0" presId="urn:microsoft.com/office/officeart/2016/7/layout/LinearArrowProcessNumbered"/>
    <dgm:cxn modelId="{F4958AAD-A7EF-47E9-AA08-01E7FA3F99B8}" type="presParOf" srcId="{3456EDED-A60C-42CA-9A17-ACDCA89584EF}" destId="{AD49F6DE-6820-4CAA-AD0C-BA0C9E1B07A6}" srcOrd="2" destOrd="0" presId="urn:microsoft.com/office/officeart/2016/7/layout/LinearArrowProcessNumbered"/>
    <dgm:cxn modelId="{0179E1E6-B3F2-41B5-9598-DCD62A50AD00}" type="presParOf" srcId="{3456EDED-A60C-42CA-9A17-ACDCA89584EF}" destId="{DADE523B-CAAA-4280-8773-9D8A67284C78}" srcOrd="3" destOrd="0" presId="urn:microsoft.com/office/officeart/2016/7/layout/LinearArrowProcessNumbered"/>
    <dgm:cxn modelId="{84589ABE-1A2F-4E2C-86BE-460B78F85A44}" type="presParOf" srcId="{D0B945BF-D1A1-410B-9F6F-6B685F99D4C5}" destId="{76706358-78F1-4220-9A6D-5FF6F0283BA1}" srcOrd="2" destOrd="0" presId="urn:microsoft.com/office/officeart/2016/7/layout/LinearArrowProcessNumbered"/>
    <dgm:cxn modelId="{4F091430-3B41-48D4-8C55-B52D3C67B9B3}" type="presParOf" srcId="{2E609ECE-0B1D-4332-8464-4A1617F44CFF}" destId="{A9D9AA36-D419-4EF7-B25B-EA8F822AEF02}" srcOrd="7" destOrd="0" presId="urn:microsoft.com/office/officeart/2016/7/layout/LinearArrowProcessNumbered"/>
    <dgm:cxn modelId="{F4131EFA-6448-4007-BF14-408BB390984C}" type="presParOf" srcId="{2E609ECE-0B1D-4332-8464-4A1617F44CFF}" destId="{D75ECBC5-62A1-4005-83CB-D1D2263DEFEC}" srcOrd="8" destOrd="0" presId="urn:microsoft.com/office/officeart/2016/7/layout/LinearArrowProcessNumbered"/>
    <dgm:cxn modelId="{3D588E17-8F9E-4429-8A3E-9944F955472C}" type="presParOf" srcId="{D75ECBC5-62A1-4005-83CB-D1D2263DEFEC}" destId="{3A34AB23-E618-41DC-A597-F6245D1AE7EB}" srcOrd="0" destOrd="0" presId="urn:microsoft.com/office/officeart/2016/7/layout/LinearArrowProcessNumbered"/>
    <dgm:cxn modelId="{101CA971-1A0E-43DC-AC68-3E7C67B4A82C}" type="presParOf" srcId="{D75ECBC5-62A1-4005-83CB-D1D2263DEFEC}" destId="{1E6C85FE-4EE1-456B-A544-C1B60AB2F895}" srcOrd="1" destOrd="0" presId="urn:microsoft.com/office/officeart/2016/7/layout/LinearArrowProcessNumbered"/>
    <dgm:cxn modelId="{384938C8-4714-47A0-8833-EA01479F7865}" type="presParOf" srcId="{1E6C85FE-4EE1-456B-A544-C1B60AB2F895}" destId="{1254DFEB-7534-4823-83E7-439BDE6013B0}" srcOrd="0" destOrd="0" presId="urn:microsoft.com/office/officeart/2016/7/layout/LinearArrowProcessNumbered"/>
    <dgm:cxn modelId="{8AED5148-4AD0-42BE-AC25-8A761748216B}" type="presParOf" srcId="{1E6C85FE-4EE1-456B-A544-C1B60AB2F895}" destId="{F3083744-7B88-4A60-9240-10E1A7CAC33A}" srcOrd="1" destOrd="0" presId="urn:microsoft.com/office/officeart/2016/7/layout/LinearArrowProcessNumbered"/>
    <dgm:cxn modelId="{81E39137-7D33-4467-849A-978027C1C96E}" type="presParOf" srcId="{1E6C85FE-4EE1-456B-A544-C1B60AB2F895}" destId="{34C82A98-4882-4C1B-9449-3F3E5125F2BE}" srcOrd="2" destOrd="0" presId="urn:microsoft.com/office/officeart/2016/7/layout/LinearArrowProcessNumbered"/>
    <dgm:cxn modelId="{4B8B4E69-89DE-429F-BCFE-6857B1C390B6}" type="presParOf" srcId="{1E6C85FE-4EE1-456B-A544-C1B60AB2F895}" destId="{08403A27-5365-4C5C-ABA1-4EE1CAF11DC5}" srcOrd="3" destOrd="0" presId="urn:microsoft.com/office/officeart/2016/7/layout/LinearArrowProcessNumbered"/>
    <dgm:cxn modelId="{6D24C3CF-F47C-44BF-8688-0E80353BFE3E}" type="presParOf" srcId="{D75ECBC5-62A1-4005-83CB-D1D2263DEFEC}" destId="{8D3D3834-4FE7-412F-B7A5-B64B177D629F}" srcOrd="2" destOrd="0" presId="urn:microsoft.com/office/officeart/2016/7/layout/LinearArrowProcessNumbered"/>
    <dgm:cxn modelId="{535D3234-BA14-47CF-8783-BA11452596FF}" type="presParOf" srcId="{2E609ECE-0B1D-4332-8464-4A1617F44CFF}" destId="{6D302405-5F25-4558-AC63-3191081219F7}" srcOrd="9" destOrd="0" presId="urn:microsoft.com/office/officeart/2016/7/layout/LinearArrowProcessNumbered"/>
    <dgm:cxn modelId="{2F2BCC38-F1D1-4D4B-BDAF-19998B65C725}" type="presParOf" srcId="{2E609ECE-0B1D-4332-8464-4A1617F44CFF}" destId="{F51CD8E1-0116-436A-A8E1-FB92078BCAAE}" srcOrd="10" destOrd="0" presId="urn:microsoft.com/office/officeart/2016/7/layout/LinearArrowProcessNumbered"/>
    <dgm:cxn modelId="{56664E98-DB05-48C0-A6F1-AACCF4FD8F30}" type="presParOf" srcId="{F51CD8E1-0116-436A-A8E1-FB92078BCAAE}" destId="{E62FB321-84FE-441B-A63A-8BF45CA8CCAD}" srcOrd="0" destOrd="0" presId="urn:microsoft.com/office/officeart/2016/7/layout/LinearArrowProcessNumbered"/>
    <dgm:cxn modelId="{9B2FFA9F-C8BF-400D-8675-865B379F4884}" type="presParOf" srcId="{F51CD8E1-0116-436A-A8E1-FB92078BCAAE}" destId="{08B54DBF-6496-4773-9E95-783126F89711}" srcOrd="1" destOrd="0" presId="urn:microsoft.com/office/officeart/2016/7/layout/LinearArrowProcessNumbered"/>
    <dgm:cxn modelId="{FA33FC89-C830-4C74-8334-56213842AAD4}" type="presParOf" srcId="{08B54DBF-6496-4773-9E95-783126F89711}" destId="{03FB56B2-45E7-4E1B-9FA8-96A1EF67E2FF}" srcOrd="0" destOrd="0" presId="urn:microsoft.com/office/officeart/2016/7/layout/LinearArrowProcessNumbered"/>
    <dgm:cxn modelId="{5A8AF776-65E5-46D9-9D5A-BDC9260A02C9}" type="presParOf" srcId="{08B54DBF-6496-4773-9E95-783126F89711}" destId="{BDDC8C95-2141-4C47-82C5-2163B33B33D8}" srcOrd="1" destOrd="0" presId="urn:microsoft.com/office/officeart/2016/7/layout/LinearArrowProcessNumbered"/>
    <dgm:cxn modelId="{E818C501-EA7F-468F-920D-0774397ABF38}" type="presParOf" srcId="{08B54DBF-6496-4773-9E95-783126F89711}" destId="{0D054352-0FD2-477F-9125-0C08CF259ACF}" srcOrd="2" destOrd="0" presId="urn:microsoft.com/office/officeart/2016/7/layout/LinearArrowProcessNumbered"/>
    <dgm:cxn modelId="{B498941D-09D6-497C-876E-2D97F3CFD61E}" type="presParOf" srcId="{08B54DBF-6496-4773-9E95-783126F89711}" destId="{6D6B3A16-4B46-47BB-8673-D77339575E8A}" srcOrd="3" destOrd="0" presId="urn:microsoft.com/office/officeart/2016/7/layout/LinearArrowProcessNumbered"/>
    <dgm:cxn modelId="{E35D0D57-C063-4EBF-A230-712B4A3F9691}" type="presParOf" srcId="{F51CD8E1-0116-436A-A8E1-FB92078BCAAE}" destId="{EE66C706-564C-4CBF-BC58-CA90363CD111}" srcOrd="2" destOrd="0" presId="urn:microsoft.com/office/officeart/2016/7/layout/LinearArrowProcessNumbered"/>
    <dgm:cxn modelId="{B4B8B0F7-9B14-4BD2-93FA-16B5E00F4B7D}" type="presParOf" srcId="{2E609ECE-0B1D-4332-8464-4A1617F44CFF}" destId="{F66B9926-FE56-47BB-B098-58D50AF408C7}" srcOrd="11" destOrd="0" presId="urn:microsoft.com/office/officeart/2016/7/layout/LinearArrowProcessNumbered"/>
    <dgm:cxn modelId="{16793236-C555-4074-8649-53B0536EAF5C}" type="presParOf" srcId="{2E609ECE-0B1D-4332-8464-4A1617F44CFF}" destId="{9C785957-A208-4DFF-BA49-32E3A9FEFBC8}" srcOrd="12" destOrd="0" presId="urn:microsoft.com/office/officeart/2016/7/layout/LinearArrowProcessNumbered"/>
    <dgm:cxn modelId="{FEC0907E-9E02-4FFB-A29D-063C2C4A97E4}" type="presParOf" srcId="{9C785957-A208-4DFF-BA49-32E3A9FEFBC8}" destId="{2F640C52-0843-4240-B6B4-C254B090E35A}" srcOrd="0" destOrd="0" presId="urn:microsoft.com/office/officeart/2016/7/layout/LinearArrowProcessNumbered"/>
    <dgm:cxn modelId="{E5F9CC9D-F2C5-46B8-BE18-A0EE6A0142DA}" type="presParOf" srcId="{9C785957-A208-4DFF-BA49-32E3A9FEFBC8}" destId="{67CE2025-9E47-4DA9-AFA5-EE60CF7E8A1E}" srcOrd="1" destOrd="0" presId="urn:microsoft.com/office/officeart/2016/7/layout/LinearArrowProcessNumbered"/>
    <dgm:cxn modelId="{BB83669C-3FB7-485C-B618-EB383201E12F}" type="presParOf" srcId="{67CE2025-9E47-4DA9-AFA5-EE60CF7E8A1E}" destId="{5DDAAFE7-B868-4DD9-8171-E1F0E60C5ED3}" srcOrd="0" destOrd="0" presId="urn:microsoft.com/office/officeart/2016/7/layout/LinearArrowProcessNumbered"/>
    <dgm:cxn modelId="{3F75627A-23AA-4976-9F88-35E4B62DA11C}" type="presParOf" srcId="{67CE2025-9E47-4DA9-AFA5-EE60CF7E8A1E}" destId="{5D324D32-565C-46EE-BFA8-778481A4050B}" srcOrd="1" destOrd="0" presId="urn:microsoft.com/office/officeart/2016/7/layout/LinearArrowProcessNumbered"/>
    <dgm:cxn modelId="{7BB53154-23ED-4342-9A27-DBDED6365B51}" type="presParOf" srcId="{67CE2025-9E47-4DA9-AFA5-EE60CF7E8A1E}" destId="{DB26EC21-379A-4A07-8091-C251D314FC66}" srcOrd="2" destOrd="0" presId="urn:microsoft.com/office/officeart/2016/7/layout/LinearArrowProcessNumbered"/>
    <dgm:cxn modelId="{BD9BE561-55A1-4120-B216-CECEE6AA547E}" type="presParOf" srcId="{67CE2025-9E47-4DA9-AFA5-EE60CF7E8A1E}" destId="{F93AB95B-E1CD-4ED9-9BF7-A70D7A839803}" srcOrd="3" destOrd="0" presId="urn:microsoft.com/office/officeart/2016/7/layout/LinearArrowProcessNumbered"/>
    <dgm:cxn modelId="{264E4352-DF68-43E4-8865-5F62BD2B3901}" type="presParOf" srcId="{9C785957-A208-4DFF-BA49-32E3A9FEFBC8}" destId="{CADCE66E-2D56-4B85-9468-7B1ECBBA2799}"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F0188-A7AD-43D3-890C-3B993FD5EE2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AB7938F-76BF-4D4B-962B-6DFE9235DC18}">
      <dgm:prSet/>
      <dgm:spPr/>
      <dgm:t>
        <a:bodyPr/>
        <a:lstStyle/>
        <a:p>
          <a:r>
            <a:rPr lang="en-US"/>
            <a:t>Individualized exercise programmes using PhysioTec</a:t>
          </a:r>
        </a:p>
      </dgm:t>
    </dgm:pt>
    <dgm:pt modelId="{CF5A6D6F-FF44-4B9B-B5D3-6BAD7141337C}" type="parTrans" cxnId="{528EA6A7-44C5-41BA-BCDD-D9F41AA48818}">
      <dgm:prSet/>
      <dgm:spPr/>
      <dgm:t>
        <a:bodyPr/>
        <a:lstStyle/>
        <a:p>
          <a:endParaRPr lang="en-US"/>
        </a:p>
      </dgm:t>
    </dgm:pt>
    <dgm:pt modelId="{A1956577-983B-443F-813C-FB20788B533E}" type="sibTrans" cxnId="{528EA6A7-44C5-41BA-BCDD-D9F41AA48818}">
      <dgm:prSet/>
      <dgm:spPr/>
      <dgm:t>
        <a:bodyPr/>
        <a:lstStyle/>
        <a:p>
          <a:endParaRPr lang="en-US"/>
        </a:p>
      </dgm:t>
    </dgm:pt>
    <dgm:pt modelId="{4365B70D-1A8B-49C6-A473-A3EC0DA3B5A3}">
      <dgm:prSet/>
      <dgm:spPr/>
      <dgm:t>
        <a:bodyPr/>
        <a:lstStyle/>
        <a:p>
          <a:r>
            <a:rPr lang="en-US"/>
            <a:t>Online Back Care Workshop</a:t>
          </a:r>
        </a:p>
      </dgm:t>
    </dgm:pt>
    <dgm:pt modelId="{C3CE4FC8-CEBC-40B9-B1B7-49F9D7BC9826}" type="parTrans" cxnId="{CE13EA56-6204-4738-A953-157799D656BE}">
      <dgm:prSet/>
      <dgm:spPr/>
      <dgm:t>
        <a:bodyPr/>
        <a:lstStyle/>
        <a:p>
          <a:endParaRPr lang="en-US"/>
        </a:p>
      </dgm:t>
    </dgm:pt>
    <dgm:pt modelId="{1E9D0422-18A4-4014-8398-926BD033887D}" type="sibTrans" cxnId="{CE13EA56-6204-4738-A953-157799D656BE}">
      <dgm:prSet/>
      <dgm:spPr/>
      <dgm:t>
        <a:bodyPr/>
        <a:lstStyle/>
        <a:p>
          <a:endParaRPr lang="en-US"/>
        </a:p>
      </dgm:t>
    </dgm:pt>
    <dgm:pt modelId="{752D4ABA-21BE-4552-A411-F3B15D70D2B3}">
      <dgm:prSet/>
      <dgm:spPr/>
      <dgm:t>
        <a:bodyPr/>
        <a:lstStyle/>
        <a:p>
          <a:r>
            <a:rPr lang="en-US" dirty="0"/>
            <a:t>Bespoke MSK Interventions by work area/job role</a:t>
          </a:r>
        </a:p>
      </dgm:t>
    </dgm:pt>
    <dgm:pt modelId="{2824A44F-239F-4DCB-B448-3B786DDCE2C5}" type="parTrans" cxnId="{411085DD-AABD-40F0-9320-D173C54E2213}">
      <dgm:prSet/>
      <dgm:spPr/>
      <dgm:t>
        <a:bodyPr/>
        <a:lstStyle/>
        <a:p>
          <a:endParaRPr lang="en-US"/>
        </a:p>
      </dgm:t>
    </dgm:pt>
    <dgm:pt modelId="{FAC1A053-3996-4A17-986E-08E0D65A9AC4}" type="sibTrans" cxnId="{411085DD-AABD-40F0-9320-D173C54E2213}">
      <dgm:prSet/>
      <dgm:spPr/>
      <dgm:t>
        <a:bodyPr/>
        <a:lstStyle/>
        <a:p>
          <a:endParaRPr lang="en-US"/>
        </a:p>
      </dgm:t>
    </dgm:pt>
    <dgm:pt modelId="{8445AB37-EDFC-48F3-8CF2-746642DBFD2E}">
      <dgm:prSet/>
      <dgm:spPr/>
      <dgm:t>
        <a:bodyPr/>
        <a:lstStyle/>
        <a:p>
          <a:r>
            <a:rPr lang="en-US"/>
            <a:t>Work Conversations Training for AHPs</a:t>
          </a:r>
        </a:p>
      </dgm:t>
    </dgm:pt>
    <dgm:pt modelId="{7A27EC48-228E-49B2-BFD3-9727CECFD725}" type="parTrans" cxnId="{F4C77B0B-D788-4EA8-B664-5C79AD4341B6}">
      <dgm:prSet/>
      <dgm:spPr/>
      <dgm:t>
        <a:bodyPr/>
        <a:lstStyle/>
        <a:p>
          <a:endParaRPr lang="en-US"/>
        </a:p>
      </dgm:t>
    </dgm:pt>
    <dgm:pt modelId="{FE254771-2962-4877-9E4A-C291E85F0134}" type="sibTrans" cxnId="{F4C77B0B-D788-4EA8-B664-5C79AD4341B6}">
      <dgm:prSet/>
      <dgm:spPr/>
      <dgm:t>
        <a:bodyPr/>
        <a:lstStyle/>
        <a:p>
          <a:endParaRPr lang="en-US"/>
        </a:p>
      </dgm:t>
    </dgm:pt>
    <dgm:pt modelId="{28E6C816-0900-4AB2-9FF2-290611F31D39}">
      <dgm:prSet/>
      <dgm:spPr/>
      <dgm:t>
        <a:bodyPr/>
        <a:lstStyle/>
        <a:p>
          <a:r>
            <a:rPr lang="en-US"/>
            <a:t>Reasonable adjustments and return to work advice.</a:t>
          </a:r>
        </a:p>
      </dgm:t>
    </dgm:pt>
    <dgm:pt modelId="{B7FD2D06-F96D-41A4-BB2A-04B7F32F6A48}" type="parTrans" cxnId="{FDAE57EC-F79B-4779-9E80-0F23B08B1753}">
      <dgm:prSet/>
      <dgm:spPr/>
      <dgm:t>
        <a:bodyPr/>
        <a:lstStyle/>
        <a:p>
          <a:endParaRPr lang="en-US"/>
        </a:p>
      </dgm:t>
    </dgm:pt>
    <dgm:pt modelId="{C7484B26-9EC4-43B9-B1C5-39B2E63E5E9E}" type="sibTrans" cxnId="{FDAE57EC-F79B-4779-9E80-0F23B08B1753}">
      <dgm:prSet/>
      <dgm:spPr/>
      <dgm:t>
        <a:bodyPr/>
        <a:lstStyle/>
        <a:p>
          <a:endParaRPr lang="en-US"/>
        </a:p>
      </dgm:t>
    </dgm:pt>
    <dgm:pt modelId="{194DE584-3B51-4091-94C2-6DFA6695769A}">
      <dgm:prSet/>
      <dgm:spPr/>
      <dgm:t>
        <a:bodyPr/>
        <a:lstStyle/>
        <a:p>
          <a:r>
            <a:rPr lang="en-US"/>
            <a:t>Manger training on MSK  Health in the Workplace</a:t>
          </a:r>
        </a:p>
      </dgm:t>
    </dgm:pt>
    <dgm:pt modelId="{EF59D2F1-E3AE-477E-AA47-3DA9B7BDC059}" type="parTrans" cxnId="{5E0090BC-96E0-4754-9DF4-34FA1127C02D}">
      <dgm:prSet/>
      <dgm:spPr/>
      <dgm:t>
        <a:bodyPr/>
        <a:lstStyle/>
        <a:p>
          <a:endParaRPr lang="en-US"/>
        </a:p>
      </dgm:t>
    </dgm:pt>
    <dgm:pt modelId="{C5FA3221-DA62-46A7-B659-2E42661F44C7}" type="sibTrans" cxnId="{5E0090BC-96E0-4754-9DF4-34FA1127C02D}">
      <dgm:prSet/>
      <dgm:spPr/>
      <dgm:t>
        <a:bodyPr/>
        <a:lstStyle/>
        <a:p>
          <a:endParaRPr lang="en-US"/>
        </a:p>
      </dgm:t>
    </dgm:pt>
    <dgm:pt modelId="{1B8399AF-C868-4998-B037-2216244F371D}">
      <dgm:prSet/>
      <dgm:spPr/>
      <dgm:t>
        <a:bodyPr/>
        <a:lstStyle/>
        <a:p>
          <a:r>
            <a:rPr lang="en-US"/>
            <a:t>Active Menopause Guidance </a:t>
          </a:r>
        </a:p>
      </dgm:t>
    </dgm:pt>
    <dgm:pt modelId="{14138F7F-A156-4601-B135-78D354CA546F}" type="parTrans" cxnId="{E5F540C7-09EF-423D-B43D-0D98C911AFFF}">
      <dgm:prSet/>
      <dgm:spPr/>
      <dgm:t>
        <a:bodyPr/>
        <a:lstStyle/>
        <a:p>
          <a:endParaRPr lang="en-US"/>
        </a:p>
      </dgm:t>
    </dgm:pt>
    <dgm:pt modelId="{2DC968F8-FBCA-426F-A771-E58518A3E27C}" type="sibTrans" cxnId="{E5F540C7-09EF-423D-B43D-0D98C911AFFF}">
      <dgm:prSet/>
      <dgm:spPr/>
      <dgm:t>
        <a:bodyPr/>
        <a:lstStyle/>
        <a:p>
          <a:endParaRPr lang="en-US"/>
        </a:p>
      </dgm:t>
    </dgm:pt>
    <dgm:pt modelId="{07D8B9C9-95BE-4E08-80C0-559C23B46F96}">
      <dgm:prSet/>
      <dgm:spPr/>
      <dgm:t>
        <a:bodyPr/>
        <a:lstStyle/>
        <a:p>
          <a:r>
            <a:rPr lang="en-US"/>
            <a:t>Fibromyalgia  education programme</a:t>
          </a:r>
        </a:p>
      </dgm:t>
    </dgm:pt>
    <dgm:pt modelId="{FF69697D-DD66-40F9-A5E9-CB9F6AB1CF3B}" type="parTrans" cxnId="{501CB265-BC32-4305-9A34-763EAB845AAD}">
      <dgm:prSet/>
      <dgm:spPr/>
      <dgm:t>
        <a:bodyPr/>
        <a:lstStyle/>
        <a:p>
          <a:endParaRPr lang="en-US"/>
        </a:p>
      </dgm:t>
    </dgm:pt>
    <dgm:pt modelId="{DFA2C387-4A75-427B-BE0E-7F1E589C849D}" type="sibTrans" cxnId="{501CB265-BC32-4305-9A34-763EAB845AAD}">
      <dgm:prSet/>
      <dgm:spPr/>
      <dgm:t>
        <a:bodyPr/>
        <a:lstStyle/>
        <a:p>
          <a:endParaRPr lang="en-US"/>
        </a:p>
      </dgm:t>
    </dgm:pt>
    <dgm:pt modelId="{C8BA6C5C-7F2F-4932-A526-815EA3FF8851}">
      <dgm:prSet/>
      <dgm:spPr/>
      <dgm:t>
        <a:bodyPr/>
        <a:lstStyle/>
        <a:p>
          <a:r>
            <a:rPr lang="en-GB"/>
            <a:t>Strength training workshops</a:t>
          </a:r>
          <a:endParaRPr lang="en-US"/>
        </a:p>
      </dgm:t>
    </dgm:pt>
    <dgm:pt modelId="{B2F683F9-EE90-4881-9025-64A49F5DA204}" type="parTrans" cxnId="{6C7C6D7C-9EB0-4B38-98EE-6970ADF88D88}">
      <dgm:prSet/>
      <dgm:spPr/>
      <dgm:t>
        <a:bodyPr/>
        <a:lstStyle/>
        <a:p>
          <a:endParaRPr lang="en-US"/>
        </a:p>
      </dgm:t>
    </dgm:pt>
    <dgm:pt modelId="{D1362934-6884-4495-89C9-795785D1AA67}" type="sibTrans" cxnId="{6C7C6D7C-9EB0-4B38-98EE-6970ADF88D88}">
      <dgm:prSet/>
      <dgm:spPr/>
      <dgm:t>
        <a:bodyPr/>
        <a:lstStyle/>
        <a:p>
          <a:endParaRPr lang="en-US"/>
        </a:p>
      </dgm:t>
    </dgm:pt>
    <dgm:pt modelId="{C441E8B0-EC6E-4DDA-99E1-F93AD677E6BF}" type="pres">
      <dgm:prSet presAssocID="{8BDF0188-A7AD-43D3-890C-3B993FD5EE21}" presName="Name0" presStyleCnt="0">
        <dgm:presLayoutVars>
          <dgm:dir/>
          <dgm:resizeHandles/>
        </dgm:presLayoutVars>
      </dgm:prSet>
      <dgm:spPr/>
    </dgm:pt>
    <dgm:pt modelId="{52A5F711-95BB-4AFB-848C-26B01D83DF9A}" type="pres">
      <dgm:prSet presAssocID="{5AB7938F-76BF-4D4B-962B-6DFE9235DC18}" presName="compNode" presStyleCnt="0"/>
      <dgm:spPr/>
    </dgm:pt>
    <dgm:pt modelId="{D7A2D7FA-6B50-416B-AF45-6F1D9C1CCED7}" type="pres">
      <dgm:prSet presAssocID="{5AB7938F-76BF-4D4B-962B-6DFE9235DC18}" presName="dummyConnPt" presStyleCnt="0"/>
      <dgm:spPr/>
    </dgm:pt>
    <dgm:pt modelId="{4BFED33E-7F0F-446D-98CC-ED5823123A52}" type="pres">
      <dgm:prSet presAssocID="{5AB7938F-76BF-4D4B-962B-6DFE9235DC18}" presName="node" presStyleLbl="node1" presStyleIdx="0" presStyleCnt="9">
        <dgm:presLayoutVars>
          <dgm:bulletEnabled val="1"/>
        </dgm:presLayoutVars>
      </dgm:prSet>
      <dgm:spPr/>
    </dgm:pt>
    <dgm:pt modelId="{239B73F8-9829-4D5A-ADF2-9321657F8F1B}" type="pres">
      <dgm:prSet presAssocID="{A1956577-983B-443F-813C-FB20788B533E}" presName="sibTrans" presStyleLbl="bgSibTrans2D1" presStyleIdx="0" presStyleCnt="8"/>
      <dgm:spPr/>
    </dgm:pt>
    <dgm:pt modelId="{3EE05EE7-F63C-4C30-B4FE-2F91F2EE46B8}" type="pres">
      <dgm:prSet presAssocID="{4365B70D-1A8B-49C6-A473-A3EC0DA3B5A3}" presName="compNode" presStyleCnt="0"/>
      <dgm:spPr/>
    </dgm:pt>
    <dgm:pt modelId="{602BAAEE-EEE6-416E-821F-162CE141C3A2}" type="pres">
      <dgm:prSet presAssocID="{4365B70D-1A8B-49C6-A473-A3EC0DA3B5A3}" presName="dummyConnPt" presStyleCnt="0"/>
      <dgm:spPr/>
    </dgm:pt>
    <dgm:pt modelId="{18060232-3E4B-4986-81A7-4B2655537B76}" type="pres">
      <dgm:prSet presAssocID="{4365B70D-1A8B-49C6-A473-A3EC0DA3B5A3}" presName="node" presStyleLbl="node1" presStyleIdx="1" presStyleCnt="9">
        <dgm:presLayoutVars>
          <dgm:bulletEnabled val="1"/>
        </dgm:presLayoutVars>
      </dgm:prSet>
      <dgm:spPr/>
    </dgm:pt>
    <dgm:pt modelId="{6FA5A109-3AB4-4352-99A7-EDDE6ABF2F3D}" type="pres">
      <dgm:prSet presAssocID="{1E9D0422-18A4-4014-8398-926BD033887D}" presName="sibTrans" presStyleLbl="bgSibTrans2D1" presStyleIdx="1" presStyleCnt="8"/>
      <dgm:spPr/>
    </dgm:pt>
    <dgm:pt modelId="{07D8F9D4-410A-4A9C-A308-A5DEE9A109DA}" type="pres">
      <dgm:prSet presAssocID="{752D4ABA-21BE-4552-A411-F3B15D70D2B3}" presName="compNode" presStyleCnt="0"/>
      <dgm:spPr/>
    </dgm:pt>
    <dgm:pt modelId="{3143196E-F06B-47A9-97FD-13C1F89A7BD0}" type="pres">
      <dgm:prSet presAssocID="{752D4ABA-21BE-4552-A411-F3B15D70D2B3}" presName="dummyConnPt" presStyleCnt="0"/>
      <dgm:spPr/>
    </dgm:pt>
    <dgm:pt modelId="{5E3C9D42-60C0-4116-9A8F-B6F8195B2248}" type="pres">
      <dgm:prSet presAssocID="{752D4ABA-21BE-4552-A411-F3B15D70D2B3}" presName="node" presStyleLbl="node1" presStyleIdx="2" presStyleCnt="9">
        <dgm:presLayoutVars>
          <dgm:bulletEnabled val="1"/>
        </dgm:presLayoutVars>
      </dgm:prSet>
      <dgm:spPr/>
    </dgm:pt>
    <dgm:pt modelId="{C3A6D2BE-117F-4E90-BEB6-C878A94D38A4}" type="pres">
      <dgm:prSet presAssocID="{FAC1A053-3996-4A17-986E-08E0D65A9AC4}" presName="sibTrans" presStyleLbl="bgSibTrans2D1" presStyleIdx="2" presStyleCnt="8"/>
      <dgm:spPr/>
    </dgm:pt>
    <dgm:pt modelId="{DDB81780-731A-4F0F-9B6F-62A7DDDF6815}" type="pres">
      <dgm:prSet presAssocID="{8445AB37-EDFC-48F3-8CF2-746642DBFD2E}" presName="compNode" presStyleCnt="0"/>
      <dgm:spPr/>
    </dgm:pt>
    <dgm:pt modelId="{98F6F71F-03E9-4327-8665-15E9D6C1F822}" type="pres">
      <dgm:prSet presAssocID="{8445AB37-EDFC-48F3-8CF2-746642DBFD2E}" presName="dummyConnPt" presStyleCnt="0"/>
      <dgm:spPr/>
    </dgm:pt>
    <dgm:pt modelId="{4FE5C9CE-1D46-4B1C-8C26-8ABF4618BD46}" type="pres">
      <dgm:prSet presAssocID="{8445AB37-EDFC-48F3-8CF2-746642DBFD2E}" presName="node" presStyleLbl="node1" presStyleIdx="3" presStyleCnt="9">
        <dgm:presLayoutVars>
          <dgm:bulletEnabled val="1"/>
        </dgm:presLayoutVars>
      </dgm:prSet>
      <dgm:spPr/>
    </dgm:pt>
    <dgm:pt modelId="{DD3AF5A7-D8F9-486D-9CCF-5A25181AB523}" type="pres">
      <dgm:prSet presAssocID="{FE254771-2962-4877-9E4A-C291E85F0134}" presName="sibTrans" presStyleLbl="bgSibTrans2D1" presStyleIdx="3" presStyleCnt="8"/>
      <dgm:spPr/>
    </dgm:pt>
    <dgm:pt modelId="{5307A2F0-FBF0-4357-8888-577DA62423F0}" type="pres">
      <dgm:prSet presAssocID="{28E6C816-0900-4AB2-9FF2-290611F31D39}" presName="compNode" presStyleCnt="0"/>
      <dgm:spPr/>
    </dgm:pt>
    <dgm:pt modelId="{3452F190-9DA4-4082-9B35-8E4F1D28B2D7}" type="pres">
      <dgm:prSet presAssocID="{28E6C816-0900-4AB2-9FF2-290611F31D39}" presName="dummyConnPt" presStyleCnt="0"/>
      <dgm:spPr/>
    </dgm:pt>
    <dgm:pt modelId="{C5DFA7AC-7EB8-43BA-90C2-97DB2E6E2BC7}" type="pres">
      <dgm:prSet presAssocID="{28E6C816-0900-4AB2-9FF2-290611F31D39}" presName="node" presStyleLbl="node1" presStyleIdx="4" presStyleCnt="9">
        <dgm:presLayoutVars>
          <dgm:bulletEnabled val="1"/>
        </dgm:presLayoutVars>
      </dgm:prSet>
      <dgm:spPr/>
    </dgm:pt>
    <dgm:pt modelId="{254E7A72-376A-4980-9418-00B3E633512B}" type="pres">
      <dgm:prSet presAssocID="{C7484B26-9EC4-43B9-B1C5-39B2E63E5E9E}" presName="sibTrans" presStyleLbl="bgSibTrans2D1" presStyleIdx="4" presStyleCnt="8"/>
      <dgm:spPr/>
    </dgm:pt>
    <dgm:pt modelId="{73AC607E-D670-4109-BF16-BD3D2C2FC9CB}" type="pres">
      <dgm:prSet presAssocID="{194DE584-3B51-4091-94C2-6DFA6695769A}" presName="compNode" presStyleCnt="0"/>
      <dgm:spPr/>
    </dgm:pt>
    <dgm:pt modelId="{79F0802A-998E-48AC-8F6E-D26CF73937CC}" type="pres">
      <dgm:prSet presAssocID="{194DE584-3B51-4091-94C2-6DFA6695769A}" presName="dummyConnPt" presStyleCnt="0"/>
      <dgm:spPr/>
    </dgm:pt>
    <dgm:pt modelId="{A6A75D61-5271-402D-8369-60B419CD398A}" type="pres">
      <dgm:prSet presAssocID="{194DE584-3B51-4091-94C2-6DFA6695769A}" presName="node" presStyleLbl="node1" presStyleIdx="5" presStyleCnt="9">
        <dgm:presLayoutVars>
          <dgm:bulletEnabled val="1"/>
        </dgm:presLayoutVars>
      </dgm:prSet>
      <dgm:spPr/>
    </dgm:pt>
    <dgm:pt modelId="{CEBE3FD3-5D94-49FB-986B-DA5669F15F0B}" type="pres">
      <dgm:prSet presAssocID="{C5FA3221-DA62-46A7-B659-2E42661F44C7}" presName="sibTrans" presStyleLbl="bgSibTrans2D1" presStyleIdx="5" presStyleCnt="8"/>
      <dgm:spPr/>
    </dgm:pt>
    <dgm:pt modelId="{50E0A810-8236-4C2B-AEE3-79CEC478FF72}" type="pres">
      <dgm:prSet presAssocID="{1B8399AF-C868-4998-B037-2216244F371D}" presName="compNode" presStyleCnt="0"/>
      <dgm:spPr/>
    </dgm:pt>
    <dgm:pt modelId="{FA562050-487C-4A56-9FEC-2D93BF462394}" type="pres">
      <dgm:prSet presAssocID="{1B8399AF-C868-4998-B037-2216244F371D}" presName="dummyConnPt" presStyleCnt="0"/>
      <dgm:spPr/>
    </dgm:pt>
    <dgm:pt modelId="{D71DF5F4-EB72-4485-8993-BCB25ABB14F4}" type="pres">
      <dgm:prSet presAssocID="{1B8399AF-C868-4998-B037-2216244F371D}" presName="node" presStyleLbl="node1" presStyleIdx="6" presStyleCnt="9">
        <dgm:presLayoutVars>
          <dgm:bulletEnabled val="1"/>
        </dgm:presLayoutVars>
      </dgm:prSet>
      <dgm:spPr/>
    </dgm:pt>
    <dgm:pt modelId="{14A974D9-41C9-401A-9C39-DEB103C09553}" type="pres">
      <dgm:prSet presAssocID="{2DC968F8-FBCA-426F-A771-E58518A3E27C}" presName="sibTrans" presStyleLbl="bgSibTrans2D1" presStyleIdx="6" presStyleCnt="8"/>
      <dgm:spPr/>
    </dgm:pt>
    <dgm:pt modelId="{40919D14-0030-42D3-9789-2C24E9043CDE}" type="pres">
      <dgm:prSet presAssocID="{07D8B9C9-95BE-4E08-80C0-559C23B46F96}" presName="compNode" presStyleCnt="0"/>
      <dgm:spPr/>
    </dgm:pt>
    <dgm:pt modelId="{6AE27696-051F-461E-9D8B-8FF64C2A6D94}" type="pres">
      <dgm:prSet presAssocID="{07D8B9C9-95BE-4E08-80C0-559C23B46F96}" presName="dummyConnPt" presStyleCnt="0"/>
      <dgm:spPr/>
    </dgm:pt>
    <dgm:pt modelId="{F25756E9-D14A-4DEC-B6B3-71B5B9B912C5}" type="pres">
      <dgm:prSet presAssocID="{07D8B9C9-95BE-4E08-80C0-559C23B46F96}" presName="node" presStyleLbl="node1" presStyleIdx="7" presStyleCnt="9">
        <dgm:presLayoutVars>
          <dgm:bulletEnabled val="1"/>
        </dgm:presLayoutVars>
      </dgm:prSet>
      <dgm:spPr/>
    </dgm:pt>
    <dgm:pt modelId="{53403CF3-0BC4-4C63-BE6D-DB9B30CC2695}" type="pres">
      <dgm:prSet presAssocID="{DFA2C387-4A75-427B-BE0E-7F1E589C849D}" presName="sibTrans" presStyleLbl="bgSibTrans2D1" presStyleIdx="7" presStyleCnt="8"/>
      <dgm:spPr/>
    </dgm:pt>
    <dgm:pt modelId="{0908A3E3-E9AF-4EFD-B9DB-3F692B2FC257}" type="pres">
      <dgm:prSet presAssocID="{C8BA6C5C-7F2F-4932-A526-815EA3FF8851}" presName="compNode" presStyleCnt="0"/>
      <dgm:spPr/>
    </dgm:pt>
    <dgm:pt modelId="{2FE1DD65-A94E-4AE4-A199-017CFBB9B782}" type="pres">
      <dgm:prSet presAssocID="{C8BA6C5C-7F2F-4932-A526-815EA3FF8851}" presName="dummyConnPt" presStyleCnt="0"/>
      <dgm:spPr/>
    </dgm:pt>
    <dgm:pt modelId="{989291E0-7084-4A9A-A043-ACCF9C236D54}" type="pres">
      <dgm:prSet presAssocID="{C8BA6C5C-7F2F-4932-A526-815EA3FF8851}" presName="node" presStyleLbl="node1" presStyleIdx="8" presStyleCnt="9">
        <dgm:presLayoutVars>
          <dgm:bulletEnabled val="1"/>
        </dgm:presLayoutVars>
      </dgm:prSet>
      <dgm:spPr/>
    </dgm:pt>
  </dgm:ptLst>
  <dgm:cxnLst>
    <dgm:cxn modelId="{5E807F03-61C6-4140-AE4E-CD0838B7557F}" type="presOf" srcId="{C7484B26-9EC4-43B9-B1C5-39B2E63E5E9E}" destId="{254E7A72-376A-4980-9418-00B3E633512B}" srcOrd="0" destOrd="0" presId="urn:microsoft.com/office/officeart/2005/8/layout/bProcess4"/>
    <dgm:cxn modelId="{3CEB5804-5EC5-420F-A90C-0CC1BFE934B3}" type="presOf" srcId="{4365B70D-1A8B-49C6-A473-A3EC0DA3B5A3}" destId="{18060232-3E4B-4986-81A7-4B2655537B76}" srcOrd="0" destOrd="0" presId="urn:microsoft.com/office/officeart/2005/8/layout/bProcess4"/>
    <dgm:cxn modelId="{F4C77B0B-D788-4EA8-B664-5C79AD4341B6}" srcId="{8BDF0188-A7AD-43D3-890C-3B993FD5EE21}" destId="{8445AB37-EDFC-48F3-8CF2-746642DBFD2E}" srcOrd="3" destOrd="0" parTransId="{7A27EC48-228E-49B2-BFD3-9727CECFD725}" sibTransId="{FE254771-2962-4877-9E4A-C291E85F0134}"/>
    <dgm:cxn modelId="{1BA67718-F45E-4935-B0DE-1DA0514A3CDA}" type="presOf" srcId="{8445AB37-EDFC-48F3-8CF2-746642DBFD2E}" destId="{4FE5C9CE-1D46-4B1C-8C26-8ABF4618BD46}" srcOrd="0" destOrd="0" presId="urn:microsoft.com/office/officeart/2005/8/layout/bProcess4"/>
    <dgm:cxn modelId="{EB194D1B-9A77-4EB8-B5DD-1C251F89C667}" type="presOf" srcId="{C8BA6C5C-7F2F-4932-A526-815EA3FF8851}" destId="{989291E0-7084-4A9A-A043-ACCF9C236D54}" srcOrd="0" destOrd="0" presId="urn:microsoft.com/office/officeart/2005/8/layout/bProcess4"/>
    <dgm:cxn modelId="{39B72C31-D74D-4C32-B90A-FF554148E255}" type="presOf" srcId="{C5FA3221-DA62-46A7-B659-2E42661F44C7}" destId="{CEBE3FD3-5D94-49FB-986B-DA5669F15F0B}" srcOrd="0" destOrd="0" presId="urn:microsoft.com/office/officeart/2005/8/layout/bProcess4"/>
    <dgm:cxn modelId="{38AD4E3E-8366-4117-846D-D8784C18B0AB}" type="presOf" srcId="{1B8399AF-C868-4998-B037-2216244F371D}" destId="{D71DF5F4-EB72-4485-8993-BCB25ABB14F4}" srcOrd="0" destOrd="0" presId="urn:microsoft.com/office/officeart/2005/8/layout/bProcess4"/>
    <dgm:cxn modelId="{4F47963F-3FC1-40C1-A50D-D78C4D7A3A39}" type="presOf" srcId="{FAC1A053-3996-4A17-986E-08E0D65A9AC4}" destId="{C3A6D2BE-117F-4E90-BEB6-C878A94D38A4}" srcOrd="0" destOrd="0" presId="urn:microsoft.com/office/officeart/2005/8/layout/bProcess4"/>
    <dgm:cxn modelId="{294BD644-DF94-4F4C-86F7-E5A94870C987}" type="presOf" srcId="{A1956577-983B-443F-813C-FB20788B533E}" destId="{239B73F8-9829-4D5A-ADF2-9321657F8F1B}" srcOrd="0" destOrd="0" presId="urn:microsoft.com/office/officeart/2005/8/layout/bProcess4"/>
    <dgm:cxn modelId="{CE13EA56-6204-4738-A953-157799D656BE}" srcId="{8BDF0188-A7AD-43D3-890C-3B993FD5EE21}" destId="{4365B70D-1A8B-49C6-A473-A3EC0DA3B5A3}" srcOrd="1" destOrd="0" parTransId="{C3CE4FC8-CEBC-40B9-B1B7-49F9D7BC9826}" sibTransId="{1E9D0422-18A4-4014-8398-926BD033887D}"/>
    <dgm:cxn modelId="{FCA75057-3010-4E2F-9033-12ACBDDE0F0F}" type="presOf" srcId="{8BDF0188-A7AD-43D3-890C-3B993FD5EE21}" destId="{C441E8B0-EC6E-4DDA-99E1-F93AD677E6BF}" srcOrd="0" destOrd="0" presId="urn:microsoft.com/office/officeart/2005/8/layout/bProcess4"/>
    <dgm:cxn modelId="{501CB265-BC32-4305-9A34-763EAB845AAD}" srcId="{8BDF0188-A7AD-43D3-890C-3B993FD5EE21}" destId="{07D8B9C9-95BE-4E08-80C0-559C23B46F96}" srcOrd="7" destOrd="0" parTransId="{FF69697D-DD66-40F9-A5E9-CB9F6AB1CF3B}" sibTransId="{DFA2C387-4A75-427B-BE0E-7F1E589C849D}"/>
    <dgm:cxn modelId="{F1E63F66-73F3-4D78-B783-1B82FE5C7D3A}" type="presOf" srcId="{752D4ABA-21BE-4552-A411-F3B15D70D2B3}" destId="{5E3C9D42-60C0-4116-9A8F-B6F8195B2248}" srcOrd="0" destOrd="0" presId="urn:microsoft.com/office/officeart/2005/8/layout/bProcess4"/>
    <dgm:cxn modelId="{8D325969-431A-4D5C-B49E-B1DC37503AD6}" type="presOf" srcId="{2DC968F8-FBCA-426F-A771-E58518A3E27C}" destId="{14A974D9-41C9-401A-9C39-DEB103C09553}" srcOrd="0" destOrd="0" presId="urn:microsoft.com/office/officeart/2005/8/layout/bProcess4"/>
    <dgm:cxn modelId="{6C7C6D7C-9EB0-4B38-98EE-6970ADF88D88}" srcId="{8BDF0188-A7AD-43D3-890C-3B993FD5EE21}" destId="{C8BA6C5C-7F2F-4932-A526-815EA3FF8851}" srcOrd="8" destOrd="0" parTransId="{B2F683F9-EE90-4881-9025-64A49F5DA204}" sibTransId="{D1362934-6884-4495-89C9-795785D1AA67}"/>
    <dgm:cxn modelId="{53C28192-4425-4FA2-8121-A4E49080B705}" type="presOf" srcId="{07D8B9C9-95BE-4E08-80C0-559C23B46F96}" destId="{F25756E9-D14A-4DEC-B6B3-71B5B9B912C5}" srcOrd="0" destOrd="0" presId="urn:microsoft.com/office/officeart/2005/8/layout/bProcess4"/>
    <dgm:cxn modelId="{BCB21A93-4744-4F48-A3BA-C8122A999A0E}" type="presOf" srcId="{DFA2C387-4A75-427B-BE0E-7F1E589C849D}" destId="{53403CF3-0BC4-4C63-BE6D-DB9B30CC2695}" srcOrd="0" destOrd="0" presId="urn:microsoft.com/office/officeart/2005/8/layout/bProcess4"/>
    <dgm:cxn modelId="{5EA99C93-ECCE-4678-AE09-DE6E2C3F4421}" type="presOf" srcId="{5AB7938F-76BF-4D4B-962B-6DFE9235DC18}" destId="{4BFED33E-7F0F-446D-98CC-ED5823123A52}" srcOrd="0" destOrd="0" presId="urn:microsoft.com/office/officeart/2005/8/layout/bProcess4"/>
    <dgm:cxn modelId="{528EA6A7-44C5-41BA-BCDD-D9F41AA48818}" srcId="{8BDF0188-A7AD-43D3-890C-3B993FD5EE21}" destId="{5AB7938F-76BF-4D4B-962B-6DFE9235DC18}" srcOrd="0" destOrd="0" parTransId="{CF5A6D6F-FF44-4B9B-B5D3-6BAD7141337C}" sibTransId="{A1956577-983B-443F-813C-FB20788B533E}"/>
    <dgm:cxn modelId="{B8A413AC-F1DE-4CFB-BE39-B57B19C32DDE}" type="presOf" srcId="{FE254771-2962-4877-9E4A-C291E85F0134}" destId="{DD3AF5A7-D8F9-486D-9CCF-5A25181AB523}" srcOrd="0" destOrd="0" presId="urn:microsoft.com/office/officeart/2005/8/layout/bProcess4"/>
    <dgm:cxn modelId="{5E0090BC-96E0-4754-9DF4-34FA1127C02D}" srcId="{8BDF0188-A7AD-43D3-890C-3B993FD5EE21}" destId="{194DE584-3B51-4091-94C2-6DFA6695769A}" srcOrd="5" destOrd="0" parTransId="{EF59D2F1-E3AE-477E-AA47-3DA9B7BDC059}" sibTransId="{C5FA3221-DA62-46A7-B659-2E42661F44C7}"/>
    <dgm:cxn modelId="{E5F540C7-09EF-423D-B43D-0D98C911AFFF}" srcId="{8BDF0188-A7AD-43D3-890C-3B993FD5EE21}" destId="{1B8399AF-C868-4998-B037-2216244F371D}" srcOrd="6" destOrd="0" parTransId="{14138F7F-A156-4601-B135-78D354CA546F}" sibTransId="{2DC968F8-FBCA-426F-A771-E58518A3E27C}"/>
    <dgm:cxn modelId="{19EA96D1-4AA5-4B19-B3E2-DB2B63A88896}" type="presOf" srcId="{28E6C816-0900-4AB2-9FF2-290611F31D39}" destId="{C5DFA7AC-7EB8-43BA-90C2-97DB2E6E2BC7}" srcOrd="0" destOrd="0" presId="urn:microsoft.com/office/officeart/2005/8/layout/bProcess4"/>
    <dgm:cxn modelId="{411085DD-AABD-40F0-9320-D173C54E2213}" srcId="{8BDF0188-A7AD-43D3-890C-3B993FD5EE21}" destId="{752D4ABA-21BE-4552-A411-F3B15D70D2B3}" srcOrd="2" destOrd="0" parTransId="{2824A44F-239F-4DCB-B448-3B786DDCE2C5}" sibTransId="{FAC1A053-3996-4A17-986E-08E0D65A9AC4}"/>
    <dgm:cxn modelId="{6DE9AEE8-56EF-4925-95C0-F15E10B68F75}" type="presOf" srcId="{1E9D0422-18A4-4014-8398-926BD033887D}" destId="{6FA5A109-3AB4-4352-99A7-EDDE6ABF2F3D}" srcOrd="0" destOrd="0" presId="urn:microsoft.com/office/officeart/2005/8/layout/bProcess4"/>
    <dgm:cxn modelId="{FDAE57EC-F79B-4779-9E80-0F23B08B1753}" srcId="{8BDF0188-A7AD-43D3-890C-3B993FD5EE21}" destId="{28E6C816-0900-4AB2-9FF2-290611F31D39}" srcOrd="4" destOrd="0" parTransId="{B7FD2D06-F96D-41A4-BB2A-04B7F32F6A48}" sibTransId="{C7484B26-9EC4-43B9-B1C5-39B2E63E5E9E}"/>
    <dgm:cxn modelId="{2DCD5EF0-5950-4AA5-BE1F-780444113AC7}" type="presOf" srcId="{194DE584-3B51-4091-94C2-6DFA6695769A}" destId="{A6A75D61-5271-402D-8369-60B419CD398A}" srcOrd="0" destOrd="0" presId="urn:microsoft.com/office/officeart/2005/8/layout/bProcess4"/>
    <dgm:cxn modelId="{FC8DF6AD-3246-4A3F-8703-C3F6D3958969}" type="presParOf" srcId="{C441E8B0-EC6E-4DDA-99E1-F93AD677E6BF}" destId="{52A5F711-95BB-4AFB-848C-26B01D83DF9A}" srcOrd="0" destOrd="0" presId="urn:microsoft.com/office/officeart/2005/8/layout/bProcess4"/>
    <dgm:cxn modelId="{0970D7BE-2D6B-4E8D-99EE-721B32D050C9}" type="presParOf" srcId="{52A5F711-95BB-4AFB-848C-26B01D83DF9A}" destId="{D7A2D7FA-6B50-416B-AF45-6F1D9C1CCED7}" srcOrd="0" destOrd="0" presId="urn:microsoft.com/office/officeart/2005/8/layout/bProcess4"/>
    <dgm:cxn modelId="{86A7CD3F-F726-4691-A434-C97FA83A9F53}" type="presParOf" srcId="{52A5F711-95BB-4AFB-848C-26B01D83DF9A}" destId="{4BFED33E-7F0F-446D-98CC-ED5823123A52}" srcOrd="1" destOrd="0" presId="urn:microsoft.com/office/officeart/2005/8/layout/bProcess4"/>
    <dgm:cxn modelId="{D73D8CF8-3839-41F1-A432-67343F7CEC69}" type="presParOf" srcId="{C441E8B0-EC6E-4DDA-99E1-F93AD677E6BF}" destId="{239B73F8-9829-4D5A-ADF2-9321657F8F1B}" srcOrd="1" destOrd="0" presId="urn:microsoft.com/office/officeart/2005/8/layout/bProcess4"/>
    <dgm:cxn modelId="{DF368627-7155-4F87-9020-7635544D0AD9}" type="presParOf" srcId="{C441E8B0-EC6E-4DDA-99E1-F93AD677E6BF}" destId="{3EE05EE7-F63C-4C30-B4FE-2F91F2EE46B8}" srcOrd="2" destOrd="0" presId="urn:microsoft.com/office/officeart/2005/8/layout/bProcess4"/>
    <dgm:cxn modelId="{EDC4FC37-DA89-40FF-B420-53969BFB1AFC}" type="presParOf" srcId="{3EE05EE7-F63C-4C30-B4FE-2F91F2EE46B8}" destId="{602BAAEE-EEE6-416E-821F-162CE141C3A2}" srcOrd="0" destOrd="0" presId="urn:microsoft.com/office/officeart/2005/8/layout/bProcess4"/>
    <dgm:cxn modelId="{AD4E2F98-A39D-4028-8EE0-D7D8FF36618C}" type="presParOf" srcId="{3EE05EE7-F63C-4C30-B4FE-2F91F2EE46B8}" destId="{18060232-3E4B-4986-81A7-4B2655537B76}" srcOrd="1" destOrd="0" presId="urn:microsoft.com/office/officeart/2005/8/layout/bProcess4"/>
    <dgm:cxn modelId="{F664EACB-793B-441C-B6B0-96D0DF18D071}" type="presParOf" srcId="{C441E8B0-EC6E-4DDA-99E1-F93AD677E6BF}" destId="{6FA5A109-3AB4-4352-99A7-EDDE6ABF2F3D}" srcOrd="3" destOrd="0" presId="urn:microsoft.com/office/officeart/2005/8/layout/bProcess4"/>
    <dgm:cxn modelId="{3A3FA867-59C5-42B1-A2F1-49F6D103FEEE}" type="presParOf" srcId="{C441E8B0-EC6E-4DDA-99E1-F93AD677E6BF}" destId="{07D8F9D4-410A-4A9C-A308-A5DEE9A109DA}" srcOrd="4" destOrd="0" presId="urn:microsoft.com/office/officeart/2005/8/layout/bProcess4"/>
    <dgm:cxn modelId="{2A00B399-E11C-4C24-B631-A8EB6D84D8A2}" type="presParOf" srcId="{07D8F9D4-410A-4A9C-A308-A5DEE9A109DA}" destId="{3143196E-F06B-47A9-97FD-13C1F89A7BD0}" srcOrd="0" destOrd="0" presId="urn:microsoft.com/office/officeart/2005/8/layout/bProcess4"/>
    <dgm:cxn modelId="{A8B7846A-D3A9-4C95-A7D9-77C9987919A5}" type="presParOf" srcId="{07D8F9D4-410A-4A9C-A308-A5DEE9A109DA}" destId="{5E3C9D42-60C0-4116-9A8F-B6F8195B2248}" srcOrd="1" destOrd="0" presId="urn:microsoft.com/office/officeart/2005/8/layout/bProcess4"/>
    <dgm:cxn modelId="{8807F493-5043-4950-B615-7681AFEF8DF4}" type="presParOf" srcId="{C441E8B0-EC6E-4DDA-99E1-F93AD677E6BF}" destId="{C3A6D2BE-117F-4E90-BEB6-C878A94D38A4}" srcOrd="5" destOrd="0" presId="urn:microsoft.com/office/officeart/2005/8/layout/bProcess4"/>
    <dgm:cxn modelId="{F19BBD47-0575-41A7-8DAA-5CE8BA3146DE}" type="presParOf" srcId="{C441E8B0-EC6E-4DDA-99E1-F93AD677E6BF}" destId="{DDB81780-731A-4F0F-9B6F-62A7DDDF6815}" srcOrd="6" destOrd="0" presId="urn:microsoft.com/office/officeart/2005/8/layout/bProcess4"/>
    <dgm:cxn modelId="{72EC8CCF-2326-4AF7-BA5C-62A6638C616C}" type="presParOf" srcId="{DDB81780-731A-4F0F-9B6F-62A7DDDF6815}" destId="{98F6F71F-03E9-4327-8665-15E9D6C1F822}" srcOrd="0" destOrd="0" presId="urn:microsoft.com/office/officeart/2005/8/layout/bProcess4"/>
    <dgm:cxn modelId="{C20FEF92-160D-4C70-B6AE-8159A0EC777C}" type="presParOf" srcId="{DDB81780-731A-4F0F-9B6F-62A7DDDF6815}" destId="{4FE5C9CE-1D46-4B1C-8C26-8ABF4618BD46}" srcOrd="1" destOrd="0" presId="urn:microsoft.com/office/officeart/2005/8/layout/bProcess4"/>
    <dgm:cxn modelId="{E09AE447-6162-49FC-8393-DDD35D3CFBF8}" type="presParOf" srcId="{C441E8B0-EC6E-4DDA-99E1-F93AD677E6BF}" destId="{DD3AF5A7-D8F9-486D-9CCF-5A25181AB523}" srcOrd="7" destOrd="0" presId="urn:microsoft.com/office/officeart/2005/8/layout/bProcess4"/>
    <dgm:cxn modelId="{0139BC3F-7C53-4B39-B293-227F5480F489}" type="presParOf" srcId="{C441E8B0-EC6E-4DDA-99E1-F93AD677E6BF}" destId="{5307A2F0-FBF0-4357-8888-577DA62423F0}" srcOrd="8" destOrd="0" presId="urn:microsoft.com/office/officeart/2005/8/layout/bProcess4"/>
    <dgm:cxn modelId="{0CFF25EE-2331-486D-A55E-FA5BDC3809E2}" type="presParOf" srcId="{5307A2F0-FBF0-4357-8888-577DA62423F0}" destId="{3452F190-9DA4-4082-9B35-8E4F1D28B2D7}" srcOrd="0" destOrd="0" presId="urn:microsoft.com/office/officeart/2005/8/layout/bProcess4"/>
    <dgm:cxn modelId="{C87EEBF4-072D-4C51-AB81-AC53F8C73D98}" type="presParOf" srcId="{5307A2F0-FBF0-4357-8888-577DA62423F0}" destId="{C5DFA7AC-7EB8-43BA-90C2-97DB2E6E2BC7}" srcOrd="1" destOrd="0" presId="urn:microsoft.com/office/officeart/2005/8/layout/bProcess4"/>
    <dgm:cxn modelId="{F16C78F1-C946-4701-AAE1-88C0EFC57673}" type="presParOf" srcId="{C441E8B0-EC6E-4DDA-99E1-F93AD677E6BF}" destId="{254E7A72-376A-4980-9418-00B3E633512B}" srcOrd="9" destOrd="0" presId="urn:microsoft.com/office/officeart/2005/8/layout/bProcess4"/>
    <dgm:cxn modelId="{2ABF01A4-6E02-4D54-926D-5DB9B76AEBBA}" type="presParOf" srcId="{C441E8B0-EC6E-4DDA-99E1-F93AD677E6BF}" destId="{73AC607E-D670-4109-BF16-BD3D2C2FC9CB}" srcOrd="10" destOrd="0" presId="urn:microsoft.com/office/officeart/2005/8/layout/bProcess4"/>
    <dgm:cxn modelId="{C9BADB96-4B6E-47DA-AEA0-24ABF1739FAD}" type="presParOf" srcId="{73AC607E-D670-4109-BF16-BD3D2C2FC9CB}" destId="{79F0802A-998E-48AC-8F6E-D26CF73937CC}" srcOrd="0" destOrd="0" presId="urn:microsoft.com/office/officeart/2005/8/layout/bProcess4"/>
    <dgm:cxn modelId="{15B8F7C0-F1DD-4984-B74C-1C89E7AE8B5A}" type="presParOf" srcId="{73AC607E-D670-4109-BF16-BD3D2C2FC9CB}" destId="{A6A75D61-5271-402D-8369-60B419CD398A}" srcOrd="1" destOrd="0" presId="urn:microsoft.com/office/officeart/2005/8/layout/bProcess4"/>
    <dgm:cxn modelId="{A616D572-A4DB-433F-9188-8B7E895F8BD3}" type="presParOf" srcId="{C441E8B0-EC6E-4DDA-99E1-F93AD677E6BF}" destId="{CEBE3FD3-5D94-49FB-986B-DA5669F15F0B}" srcOrd="11" destOrd="0" presId="urn:microsoft.com/office/officeart/2005/8/layout/bProcess4"/>
    <dgm:cxn modelId="{30B2D0D1-6AB8-4EF6-BDB8-AEB302FDA062}" type="presParOf" srcId="{C441E8B0-EC6E-4DDA-99E1-F93AD677E6BF}" destId="{50E0A810-8236-4C2B-AEE3-79CEC478FF72}" srcOrd="12" destOrd="0" presId="urn:microsoft.com/office/officeart/2005/8/layout/bProcess4"/>
    <dgm:cxn modelId="{F8AB155C-D687-4726-AB2A-E140F745737F}" type="presParOf" srcId="{50E0A810-8236-4C2B-AEE3-79CEC478FF72}" destId="{FA562050-487C-4A56-9FEC-2D93BF462394}" srcOrd="0" destOrd="0" presId="urn:microsoft.com/office/officeart/2005/8/layout/bProcess4"/>
    <dgm:cxn modelId="{66FC11D6-33E4-4EE9-B3A6-34A0FD19CE59}" type="presParOf" srcId="{50E0A810-8236-4C2B-AEE3-79CEC478FF72}" destId="{D71DF5F4-EB72-4485-8993-BCB25ABB14F4}" srcOrd="1" destOrd="0" presId="urn:microsoft.com/office/officeart/2005/8/layout/bProcess4"/>
    <dgm:cxn modelId="{B73C8A19-355F-48F6-995E-431332B25E0E}" type="presParOf" srcId="{C441E8B0-EC6E-4DDA-99E1-F93AD677E6BF}" destId="{14A974D9-41C9-401A-9C39-DEB103C09553}" srcOrd="13" destOrd="0" presId="urn:microsoft.com/office/officeart/2005/8/layout/bProcess4"/>
    <dgm:cxn modelId="{919D7A0E-C180-4C78-A4CD-413BD734B73E}" type="presParOf" srcId="{C441E8B0-EC6E-4DDA-99E1-F93AD677E6BF}" destId="{40919D14-0030-42D3-9789-2C24E9043CDE}" srcOrd="14" destOrd="0" presId="urn:microsoft.com/office/officeart/2005/8/layout/bProcess4"/>
    <dgm:cxn modelId="{4BB4535A-EFE6-4824-B7F0-95835E2C926A}" type="presParOf" srcId="{40919D14-0030-42D3-9789-2C24E9043CDE}" destId="{6AE27696-051F-461E-9D8B-8FF64C2A6D94}" srcOrd="0" destOrd="0" presId="urn:microsoft.com/office/officeart/2005/8/layout/bProcess4"/>
    <dgm:cxn modelId="{0D14A5FF-C68A-4925-B472-9E5A287AF0D2}" type="presParOf" srcId="{40919D14-0030-42D3-9789-2C24E9043CDE}" destId="{F25756E9-D14A-4DEC-B6B3-71B5B9B912C5}" srcOrd="1" destOrd="0" presId="urn:microsoft.com/office/officeart/2005/8/layout/bProcess4"/>
    <dgm:cxn modelId="{4E60028F-91F9-4A7F-AA68-BE7B2DD6E4E9}" type="presParOf" srcId="{C441E8B0-EC6E-4DDA-99E1-F93AD677E6BF}" destId="{53403CF3-0BC4-4C63-BE6D-DB9B30CC2695}" srcOrd="15" destOrd="0" presId="urn:microsoft.com/office/officeart/2005/8/layout/bProcess4"/>
    <dgm:cxn modelId="{81F8BE05-8580-4A74-83E5-B0F5F27245E5}" type="presParOf" srcId="{C441E8B0-EC6E-4DDA-99E1-F93AD677E6BF}" destId="{0908A3E3-E9AF-4EFD-B9DB-3F692B2FC257}" srcOrd="16" destOrd="0" presId="urn:microsoft.com/office/officeart/2005/8/layout/bProcess4"/>
    <dgm:cxn modelId="{D789C4BB-8A2E-48F4-8DD2-4A732A54E7A0}" type="presParOf" srcId="{0908A3E3-E9AF-4EFD-B9DB-3F692B2FC257}" destId="{2FE1DD65-A94E-4AE4-A199-017CFBB9B782}" srcOrd="0" destOrd="0" presId="urn:microsoft.com/office/officeart/2005/8/layout/bProcess4"/>
    <dgm:cxn modelId="{8DDB6C8D-9785-4772-9EBD-C1D821D18B36}" type="presParOf" srcId="{0908A3E3-E9AF-4EFD-B9DB-3F692B2FC257}" destId="{989291E0-7084-4A9A-A043-ACCF9C236D5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D7E679-E07E-4D8C-8914-96855557C9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F411D583-93C4-4877-8958-3118850FF4DC}">
      <dgm:prSet phldrT="[Text]" custT="1"/>
      <dgm:spPr/>
      <dgm:t>
        <a:bodyPr/>
        <a:lstStyle/>
        <a:p>
          <a:endParaRPr lang="en-GB" sz="1100"/>
        </a:p>
      </dgm:t>
    </dgm:pt>
    <dgm:pt modelId="{13C8EC4E-7DB6-438C-BAA0-50B9689BF41F}" type="parTrans" cxnId="{25D52422-2246-48AA-89C7-515EB00B055D}">
      <dgm:prSet/>
      <dgm:spPr/>
      <dgm:t>
        <a:bodyPr/>
        <a:lstStyle/>
        <a:p>
          <a:endParaRPr lang="en-GB" sz="1100"/>
        </a:p>
      </dgm:t>
    </dgm:pt>
    <dgm:pt modelId="{982A6BB4-5FA1-40C6-866C-1E833836C939}" type="sibTrans" cxnId="{25D52422-2246-48AA-89C7-515EB00B055D}">
      <dgm:prSet/>
      <dgm:spPr/>
      <dgm:t>
        <a:bodyPr/>
        <a:lstStyle/>
        <a:p>
          <a:endParaRPr lang="en-GB" sz="1100"/>
        </a:p>
      </dgm:t>
    </dgm:pt>
    <dgm:pt modelId="{F2AE6634-3B55-45F2-8E46-3808F5753B4E}">
      <dgm:prSet phldrT="[Text]" custT="1"/>
      <dgm:spPr/>
      <dgm:t>
        <a:bodyPr/>
        <a:lstStyle/>
        <a:p>
          <a:r>
            <a:rPr lang="en-GB" sz="1100"/>
            <a:t>A practical 4-week course aimed at sedentary employees/those who classify themselves as physically inactive</a:t>
          </a:r>
        </a:p>
      </dgm:t>
    </dgm:pt>
    <dgm:pt modelId="{D8AEE711-7256-4574-843E-EC83C8C48C57}" type="parTrans" cxnId="{7C9DD7C6-2FD6-40CE-BCBE-9B60DFA6A295}">
      <dgm:prSet/>
      <dgm:spPr/>
      <dgm:t>
        <a:bodyPr/>
        <a:lstStyle/>
        <a:p>
          <a:endParaRPr lang="en-GB" sz="1100"/>
        </a:p>
      </dgm:t>
    </dgm:pt>
    <dgm:pt modelId="{A8F99743-7BC6-4F05-8409-35C1A7DA3937}" type="sibTrans" cxnId="{7C9DD7C6-2FD6-40CE-BCBE-9B60DFA6A295}">
      <dgm:prSet/>
      <dgm:spPr/>
      <dgm:t>
        <a:bodyPr/>
        <a:lstStyle/>
        <a:p>
          <a:endParaRPr lang="en-GB" sz="1100"/>
        </a:p>
      </dgm:t>
    </dgm:pt>
    <dgm:pt modelId="{7756A5E7-1364-4C65-B5E6-7CF633FE1DAD}">
      <dgm:prSet phldrT="[Text]" custT="1"/>
      <dgm:spPr/>
      <dgm:t>
        <a:bodyPr/>
        <a:lstStyle/>
        <a:p>
          <a:r>
            <a:rPr lang="en-GB" sz="1100" b="1"/>
            <a:t>100% of attendees strongly agree/agree </a:t>
          </a:r>
          <a:r>
            <a:rPr lang="en-GB" sz="1100" b="0"/>
            <a:t>that attendance has </a:t>
          </a:r>
          <a:r>
            <a:rPr lang="en-GB" sz="1100" b="1"/>
            <a:t>improved their overall health </a:t>
          </a:r>
          <a:r>
            <a:rPr lang="en-GB" sz="1100" b="0"/>
            <a:t>and wellbeing</a:t>
          </a:r>
          <a:endParaRPr lang="en-GB" sz="1100" b="1"/>
        </a:p>
      </dgm:t>
    </dgm:pt>
    <dgm:pt modelId="{069B122E-1A2A-4F8D-9609-F23049380AB5}" type="parTrans" cxnId="{CF249A20-D596-4F08-8ED4-109A4E949D31}">
      <dgm:prSet/>
      <dgm:spPr/>
      <dgm:t>
        <a:bodyPr/>
        <a:lstStyle/>
        <a:p>
          <a:endParaRPr lang="en-GB" sz="1100"/>
        </a:p>
      </dgm:t>
    </dgm:pt>
    <dgm:pt modelId="{AEF0FA0B-0820-40A1-BF57-33938E1A172D}" type="sibTrans" cxnId="{CF249A20-D596-4F08-8ED4-109A4E949D31}">
      <dgm:prSet/>
      <dgm:spPr/>
      <dgm:t>
        <a:bodyPr/>
        <a:lstStyle/>
        <a:p>
          <a:endParaRPr lang="en-GB" sz="1100"/>
        </a:p>
      </dgm:t>
    </dgm:pt>
    <dgm:pt modelId="{BFCBBD40-9869-4A4E-830D-B41E86E4E020}">
      <dgm:prSet phldrT="[Text]" custT="1"/>
      <dgm:spPr/>
      <dgm:t>
        <a:bodyPr/>
        <a:lstStyle/>
        <a:p>
          <a:r>
            <a:rPr lang="en-GB" sz="1100" b="1"/>
            <a:t>90% of attendees </a:t>
          </a:r>
          <a:r>
            <a:rPr lang="en-GB" sz="1100" b="0"/>
            <a:t>intend to </a:t>
          </a:r>
          <a:r>
            <a:rPr lang="en-GB" sz="1100" b="1"/>
            <a:t>continue with some form of regular physical activity </a:t>
          </a:r>
          <a:r>
            <a:rPr lang="en-GB" sz="1100" b="0"/>
            <a:t>having completed the course</a:t>
          </a:r>
          <a:endParaRPr lang="en-GB" sz="1100" b="1"/>
        </a:p>
      </dgm:t>
    </dgm:pt>
    <dgm:pt modelId="{B3B80351-AFAD-4D2D-8620-E692F4D256F3}" type="parTrans" cxnId="{0F580B41-1EA5-4820-B9F5-735DB6332914}">
      <dgm:prSet/>
      <dgm:spPr/>
      <dgm:t>
        <a:bodyPr/>
        <a:lstStyle/>
        <a:p>
          <a:endParaRPr lang="en-GB" sz="1100"/>
        </a:p>
      </dgm:t>
    </dgm:pt>
    <dgm:pt modelId="{C75CCFD9-CFDE-4664-B5AD-0C82C82496A5}" type="sibTrans" cxnId="{0F580B41-1EA5-4820-B9F5-735DB6332914}">
      <dgm:prSet/>
      <dgm:spPr/>
      <dgm:t>
        <a:bodyPr/>
        <a:lstStyle/>
        <a:p>
          <a:endParaRPr lang="en-GB" sz="1100"/>
        </a:p>
      </dgm:t>
    </dgm:pt>
    <dgm:pt modelId="{8DDC24B2-B7A7-477C-B617-4A585FBD9C28}" type="pres">
      <dgm:prSet presAssocID="{BAD7E679-E07E-4D8C-8914-96855557C918}" presName="vert0" presStyleCnt="0">
        <dgm:presLayoutVars>
          <dgm:dir/>
          <dgm:animOne val="branch"/>
          <dgm:animLvl val="lvl"/>
        </dgm:presLayoutVars>
      </dgm:prSet>
      <dgm:spPr/>
    </dgm:pt>
    <dgm:pt modelId="{E6572C2B-E2D7-43DF-A957-3F1624C3711F}" type="pres">
      <dgm:prSet presAssocID="{F411D583-93C4-4877-8958-3118850FF4DC}" presName="thickLine" presStyleLbl="alignNode1" presStyleIdx="0" presStyleCnt="1"/>
      <dgm:spPr/>
    </dgm:pt>
    <dgm:pt modelId="{3CAE9D48-282C-4D85-874E-16473A517EC8}" type="pres">
      <dgm:prSet presAssocID="{F411D583-93C4-4877-8958-3118850FF4DC}" presName="horz1" presStyleCnt="0"/>
      <dgm:spPr/>
    </dgm:pt>
    <dgm:pt modelId="{7F07D41E-DCC8-4DBE-9EC3-03B5A5739530}" type="pres">
      <dgm:prSet presAssocID="{F411D583-93C4-4877-8958-3118850FF4DC}" presName="tx1" presStyleLbl="revTx" presStyleIdx="0" presStyleCnt="4"/>
      <dgm:spPr/>
    </dgm:pt>
    <dgm:pt modelId="{01EEB8D0-D185-488D-8C13-1C28DFC03211}" type="pres">
      <dgm:prSet presAssocID="{F411D583-93C4-4877-8958-3118850FF4DC}" presName="vert1" presStyleCnt="0"/>
      <dgm:spPr/>
    </dgm:pt>
    <dgm:pt modelId="{D9F5CEF1-EFB5-4D4A-B37C-E0E45076B009}" type="pres">
      <dgm:prSet presAssocID="{F2AE6634-3B55-45F2-8E46-3808F5753B4E}" presName="vertSpace2a" presStyleCnt="0"/>
      <dgm:spPr/>
    </dgm:pt>
    <dgm:pt modelId="{4DA1362B-CB7E-449F-9334-AF2DC5CA87A4}" type="pres">
      <dgm:prSet presAssocID="{F2AE6634-3B55-45F2-8E46-3808F5753B4E}" presName="horz2" presStyleCnt="0"/>
      <dgm:spPr/>
    </dgm:pt>
    <dgm:pt modelId="{1BB50358-D65C-412E-82E3-FA1D0FECAFBC}" type="pres">
      <dgm:prSet presAssocID="{F2AE6634-3B55-45F2-8E46-3808F5753B4E}" presName="horzSpace2" presStyleCnt="0"/>
      <dgm:spPr/>
    </dgm:pt>
    <dgm:pt modelId="{2F8BAFDF-8694-4260-8A8E-584DA22D68CD}" type="pres">
      <dgm:prSet presAssocID="{F2AE6634-3B55-45F2-8E46-3808F5753B4E}" presName="tx2" presStyleLbl="revTx" presStyleIdx="1" presStyleCnt="4"/>
      <dgm:spPr/>
    </dgm:pt>
    <dgm:pt modelId="{1E1A290D-C9B2-46F8-B285-54D608D12FA1}" type="pres">
      <dgm:prSet presAssocID="{F2AE6634-3B55-45F2-8E46-3808F5753B4E}" presName="vert2" presStyleCnt="0"/>
      <dgm:spPr/>
    </dgm:pt>
    <dgm:pt modelId="{4C284BFE-53CB-4D47-83A2-3299AD37B186}" type="pres">
      <dgm:prSet presAssocID="{F2AE6634-3B55-45F2-8E46-3808F5753B4E}" presName="thinLine2b" presStyleLbl="callout" presStyleIdx="0" presStyleCnt="3"/>
      <dgm:spPr/>
    </dgm:pt>
    <dgm:pt modelId="{01C5283F-5741-4B72-B6DC-248CF04C15D7}" type="pres">
      <dgm:prSet presAssocID="{F2AE6634-3B55-45F2-8E46-3808F5753B4E}" presName="vertSpace2b" presStyleCnt="0"/>
      <dgm:spPr/>
    </dgm:pt>
    <dgm:pt modelId="{95B07CD0-9112-4C9D-B231-39F1179A130B}" type="pres">
      <dgm:prSet presAssocID="{7756A5E7-1364-4C65-B5E6-7CF633FE1DAD}" presName="horz2" presStyleCnt="0"/>
      <dgm:spPr/>
    </dgm:pt>
    <dgm:pt modelId="{4D6F1100-87C5-4F58-9D0C-4E60469954C9}" type="pres">
      <dgm:prSet presAssocID="{7756A5E7-1364-4C65-B5E6-7CF633FE1DAD}" presName="horzSpace2" presStyleCnt="0"/>
      <dgm:spPr/>
    </dgm:pt>
    <dgm:pt modelId="{55B7F324-FB40-48FF-A928-CCDF99EEA722}" type="pres">
      <dgm:prSet presAssocID="{7756A5E7-1364-4C65-B5E6-7CF633FE1DAD}" presName="tx2" presStyleLbl="revTx" presStyleIdx="2" presStyleCnt="4"/>
      <dgm:spPr/>
    </dgm:pt>
    <dgm:pt modelId="{D927B2F3-FB33-43C8-A0D9-FC81EEAB568F}" type="pres">
      <dgm:prSet presAssocID="{7756A5E7-1364-4C65-B5E6-7CF633FE1DAD}" presName="vert2" presStyleCnt="0"/>
      <dgm:spPr/>
    </dgm:pt>
    <dgm:pt modelId="{C51AB6C7-5B1F-480F-A057-0CF3CB14498C}" type="pres">
      <dgm:prSet presAssocID="{7756A5E7-1364-4C65-B5E6-7CF633FE1DAD}" presName="thinLine2b" presStyleLbl="callout" presStyleIdx="1" presStyleCnt="3"/>
      <dgm:spPr/>
    </dgm:pt>
    <dgm:pt modelId="{F271A750-1459-4C3A-A004-04859DA20BAE}" type="pres">
      <dgm:prSet presAssocID="{7756A5E7-1364-4C65-B5E6-7CF633FE1DAD}" presName="vertSpace2b" presStyleCnt="0"/>
      <dgm:spPr/>
    </dgm:pt>
    <dgm:pt modelId="{E6CD5BB6-24FD-4A5D-8D43-6B18ED5B5DFD}" type="pres">
      <dgm:prSet presAssocID="{BFCBBD40-9869-4A4E-830D-B41E86E4E020}" presName="horz2" presStyleCnt="0"/>
      <dgm:spPr/>
    </dgm:pt>
    <dgm:pt modelId="{35F4F70F-7407-4E41-80A9-503EFE108516}" type="pres">
      <dgm:prSet presAssocID="{BFCBBD40-9869-4A4E-830D-B41E86E4E020}" presName="horzSpace2" presStyleCnt="0"/>
      <dgm:spPr/>
    </dgm:pt>
    <dgm:pt modelId="{EC7EB1AD-D066-43B5-B4AB-8AE498E09EEF}" type="pres">
      <dgm:prSet presAssocID="{BFCBBD40-9869-4A4E-830D-B41E86E4E020}" presName="tx2" presStyleLbl="revTx" presStyleIdx="3" presStyleCnt="4"/>
      <dgm:spPr/>
    </dgm:pt>
    <dgm:pt modelId="{CD035F89-68E6-416A-B145-C85335F8BC54}" type="pres">
      <dgm:prSet presAssocID="{BFCBBD40-9869-4A4E-830D-B41E86E4E020}" presName="vert2" presStyleCnt="0"/>
      <dgm:spPr/>
    </dgm:pt>
    <dgm:pt modelId="{99B9B005-8157-4440-90BA-85D34CB88DE5}" type="pres">
      <dgm:prSet presAssocID="{BFCBBD40-9869-4A4E-830D-B41E86E4E020}" presName="thinLine2b" presStyleLbl="callout" presStyleIdx="2" presStyleCnt="3"/>
      <dgm:spPr/>
    </dgm:pt>
    <dgm:pt modelId="{E90CE456-16EE-410A-BC4B-7C2A84FF8FC1}" type="pres">
      <dgm:prSet presAssocID="{BFCBBD40-9869-4A4E-830D-B41E86E4E020}" presName="vertSpace2b" presStyleCnt="0"/>
      <dgm:spPr/>
    </dgm:pt>
  </dgm:ptLst>
  <dgm:cxnLst>
    <dgm:cxn modelId="{CF249A20-D596-4F08-8ED4-109A4E949D31}" srcId="{F411D583-93C4-4877-8958-3118850FF4DC}" destId="{7756A5E7-1364-4C65-B5E6-7CF633FE1DAD}" srcOrd="1" destOrd="0" parTransId="{069B122E-1A2A-4F8D-9609-F23049380AB5}" sibTransId="{AEF0FA0B-0820-40A1-BF57-33938E1A172D}"/>
    <dgm:cxn modelId="{25D52422-2246-48AA-89C7-515EB00B055D}" srcId="{BAD7E679-E07E-4D8C-8914-96855557C918}" destId="{F411D583-93C4-4877-8958-3118850FF4DC}" srcOrd="0" destOrd="0" parTransId="{13C8EC4E-7DB6-438C-BAA0-50B9689BF41F}" sibTransId="{982A6BB4-5FA1-40C6-866C-1E833836C939}"/>
    <dgm:cxn modelId="{CE59C22B-AEAE-49E2-B6E8-CAE9424C2BAD}" type="presOf" srcId="{F2AE6634-3B55-45F2-8E46-3808F5753B4E}" destId="{2F8BAFDF-8694-4260-8A8E-584DA22D68CD}" srcOrd="0" destOrd="0" presId="urn:microsoft.com/office/officeart/2008/layout/LinedList"/>
    <dgm:cxn modelId="{0F580B41-1EA5-4820-B9F5-735DB6332914}" srcId="{F411D583-93C4-4877-8958-3118850FF4DC}" destId="{BFCBBD40-9869-4A4E-830D-B41E86E4E020}" srcOrd="2" destOrd="0" parTransId="{B3B80351-AFAD-4D2D-8620-E692F4D256F3}" sibTransId="{C75CCFD9-CFDE-4664-B5AD-0C82C82496A5}"/>
    <dgm:cxn modelId="{FD614942-E132-4923-B5C0-806574969F3D}" type="presOf" srcId="{BFCBBD40-9869-4A4E-830D-B41E86E4E020}" destId="{EC7EB1AD-D066-43B5-B4AB-8AE498E09EEF}" srcOrd="0" destOrd="0" presId="urn:microsoft.com/office/officeart/2008/layout/LinedList"/>
    <dgm:cxn modelId="{6282299E-A152-4BAA-8BB6-846471495502}" type="presOf" srcId="{7756A5E7-1364-4C65-B5E6-7CF633FE1DAD}" destId="{55B7F324-FB40-48FF-A928-CCDF99EEA722}" srcOrd="0" destOrd="0" presId="urn:microsoft.com/office/officeart/2008/layout/LinedList"/>
    <dgm:cxn modelId="{4BE755A1-FEB5-4C46-9002-B55782C4E606}" type="presOf" srcId="{F411D583-93C4-4877-8958-3118850FF4DC}" destId="{7F07D41E-DCC8-4DBE-9EC3-03B5A5739530}" srcOrd="0" destOrd="0" presId="urn:microsoft.com/office/officeart/2008/layout/LinedList"/>
    <dgm:cxn modelId="{7C9DD7C6-2FD6-40CE-BCBE-9B60DFA6A295}" srcId="{F411D583-93C4-4877-8958-3118850FF4DC}" destId="{F2AE6634-3B55-45F2-8E46-3808F5753B4E}" srcOrd="0" destOrd="0" parTransId="{D8AEE711-7256-4574-843E-EC83C8C48C57}" sibTransId="{A8F99743-7BC6-4F05-8409-35C1A7DA3937}"/>
    <dgm:cxn modelId="{390ECBF2-C0F5-45DA-B013-E8F2B921E269}" type="presOf" srcId="{BAD7E679-E07E-4D8C-8914-96855557C918}" destId="{8DDC24B2-B7A7-477C-B617-4A585FBD9C28}" srcOrd="0" destOrd="0" presId="urn:microsoft.com/office/officeart/2008/layout/LinedList"/>
    <dgm:cxn modelId="{AC97559A-F05E-46EB-A844-767A0AD6AC70}" type="presParOf" srcId="{8DDC24B2-B7A7-477C-B617-4A585FBD9C28}" destId="{E6572C2B-E2D7-43DF-A957-3F1624C3711F}" srcOrd="0" destOrd="0" presId="urn:microsoft.com/office/officeart/2008/layout/LinedList"/>
    <dgm:cxn modelId="{4590866B-A8AC-452C-A84A-E602C625D95A}" type="presParOf" srcId="{8DDC24B2-B7A7-477C-B617-4A585FBD9C28}" destId="{3CAE9D48-282C-4D85-874E-16473A517EC8}" srcOrd="1" destOrd="0" presId="urn:microsoft.com/office/officeart/2008/layout/LinedList"/>
    <dgm:cxn modelId="{F808709B-7466-4644-8566-372AB192AB86}" type="presParOf" srcId="{3CAE9D48-282C-4D85-874E-16473A517EC8}" destId="{7F07D41E-DCC8-4DBE-9EC3-03B5A5739530}" srcOrd="0" destOrd="0" presId="urn:microsoft.com/office/officeart/2008/layout/LinedList"/>
    <dgm:cxn modelId="{18DFEFA3-1940-4A1C-8786-6AE6B97F20B4}" type="presParOf" srcId="{3CAE9D48-282C-4D85-874E-16473A517EC8}" destId="{01EEB8D0-D185-488D-8C13-1C28DFC03211}" srcOrd="1" destOrd="0" presId="urn:microsoft.com/office/officeart/2008/layout/LinedList"/>
    <dgm:cxn modelId="{26CB44B4-6E08-4F17-A07E-85BD4E817FDC}" type="presParOf" srcId="{01EEB8D0-D185-488D-8C13-1C28DFC03211}" destId="{D9F5CEF1-EFB5-4D4A-B37C-E0E45076B009}" srcOrd="0" destOrd="0" presId="urn:microsoft.com/office/officeart/2008/layout/LinedList"/>
    <dgm:cxn modelId="{199A8932-B0FD-4149-BEB6-B259202EAD30}" type="presParOf" srcId="{01EEB8D0-D185-488D-8C13-1C28DFC03211}" destId="{4DA1362B-CB7E-449F-9334-AF2DC5CA87A4}" srcOrd="1" destOrd="0" presId="urn:microsoft.com/office/officeart/2008/layout/LinedList"/>
    <dgm:cxn modelId="{94BB1588-3ECD-48DC-9C40-5190DED68885}" type="presParOf" srcId="{4DA1362B-CB7E-449F-9334-AF2DC5CA87A4}" destId="{1BB50358-D65C-412E-82E3-FA1D0FECAFBC}" srcOrd="0" destOrd="0" presId="urn:microsoft.com/office/officeart/2008/layout/LinedList"/>
    <dgm:cxn modelId="{29F0467B-1EE2-4708-9086-56AE889DD4A9}" type="presParOf" srcId="{4DA1362B-CB7E-449F-9334-AF2DC5CA87A4}" destId="{2F8BAFDF-8694-4260-8A8E-584DA22D68CD}" srcOrd="1" destOrd="0" presId="urn:microsoft.com/office/officeart/2008/layout/LinedList"/>
    <dgm:cxn modelId="{B10E742B-238C-43C2-8C73-CD50066E217D}" type="presParOf" srcId="{4DA1362B-CB7E-449F-9334-AF2DC5CA87A4}" destId="{1E1A290D-C9B2-46F8-B285-54D608D12FA1}" srcOrd="2" destOrd="0" presId="urn:microsoft.com/office/officeart/2008/layout/LinedList"/>
    <dgm:cxn modelId="{E6F0BAAC-C329-441E-8F46-45CCB2AB5862}" type="presParOf" srcId="{01EEB8D0-D185-488D-8C13-1C28DFC03211}" destId="{4C284BFE-53CB-4D47-83A2-3299AD37B186}" srcOrd="2" destOrd="0" presId="urn:microsoft.com/office/officeart/2008/layout/LinedList"/>
    <dgm:cxn modelId="{F787CEEC-32A9-4A04-B9B2-E168637DCB79}" type="presParOf" srcId="{01EEB8D0-D185-488D-8C13-1C28DFC03211}" destId="{01C5283F-5741-4B72-B6DC-248CF04C15D7}" srcOrd="3" destOrd="0" presId="urn:microsoft.com/office/officeart/2008/layout/LinedList"/>
    <dgm:cxn modelId="{33DEA4CD-F5FA-4A09-95A2-653EBB3B5615}" type="presParOf" srcId="{01EEB8D0-D185-488D-8C13-1C28DFC03211}" destId="{95B07CD0-9112-4C9D-B231-39F1179A130B}" srcOrd="4" destOrd="0" presId="urn:microsoft.com/office/officeart/2008/layout/LinedList"/>
    <dgm:cxn modelId="{0E1A158C-0CBF-477F-B17F-1414E798067B}" type="presParOf" srcId="{95B07CD0-9112-4C9D-B231-39F1179A130B}" destId="{4D6F1100-87C5-4F58-9D0C-4E60469954C9}" srcOrd="0" destOrd="0" presId="urn:microsoft.com/office/officeart/2008/layout/LinedList"/>
    <dgm:cxn modelId="{6EB82EC2-F560-4720-824B-507340BB151A}" type="presParOf" srcId="{95B07CD0-9112-4C9D-B231-39F1179A130B}" destId="{55B7F324-FB40-48FF-A928-CCDF99EEA722}" srcOrd="1" destOrd="0" presId="urn:microsoft.com/office/officeart/2008/layout/LinedList"/>
    <dgm:cxn modelId="{E937AEC3-45F1-4968-A1C1-ACA82B91A466}" type="presParOf" srcId="{95B07CD0-9112-4C9D-B231-39F1179A130B}" destId="{D927B2F3-FB33-43C8-A0D9-FC81EEAB568F}" srcOrd="2" destOrd="0" presId="urn:microsoft.com/office/officeart/2008/layout/LinedList"/>
    <dgm:cxn modelId="{F75B853D-4490-4EC0-A9D0-7AC89CEF6A15}" type="presParOf" srcId="{01EEB8D0-D185-488D-8C13-1C28DFC03211}" destId="{C51AB6C7-5B1F-480F-A057-0CF3CB14498C}" srcOrd="5" destOrd="0" presId="urn:microsoft.com/office/officeart/2008/layout/LinedList"/>
    <dgm:cxn modelId="{05832F54-2093-4AF9-BAAF-F1E962A2AFF4}" type="presParOf" srcId="{01EEB8D0-D185-488D-8C13-1C28DFC03211}" destId="{F271A750-1459-4C3A-A004-04859DA20BAE}" srcOrd="6" destOrd="0" presId="urn:microsoft.com/office/officeart/2008/layout/LinedList"/>
    <dgm:cxn modelId="{EE258D09-074F-420C-9480-01A6387C2864}" type="presParOf" srcId="{01EEB8D0-D185-488D-8C13-1C28DFC03211}" destId="{E6CD5BB6-24FD-4A5D-8D43-6B18ED5B5DFD}" srcOrd="7" destOrd="0" presId="urn:microsoft.com/office/officeart/2008/layout/LinedList"/>
    <dgm:cxn modelId="{D7ACD8FA-8311-426E-BEA4-6E605B5B2CB0}" type="presParOf" srcId="{E6CD5BB6-24FD-4A5D-8D43-6B18ED5B5DFD}" destId="{35F4F70F-7407-4E41-80A9-503EFE108516}" srcOrd="0" destOrd="0" presId="urn:microsoft.com/office/officeart/2008/layout/LinedList"/>
    <dgm:cxn modelId="{8DF36E02-5F83-4F48-8541-F95D55FD8019}" type="presParOf" srcId="{E6CD5BB6-24FD-4A5D-8D43-6B18ED5B5DFD}" destId="{EC7EB1AD-D066-43B5-B4AB-8AE498E09EEF}" srcOrd="1" destOrd="0" presId="urn:microsoft.com/office/officeart/2008/layout/LinedList"/>
    <dgm:cxn modelId="{A17B2865-36D4-4309-8201-D8CFF7E26142}" type="presParOf" srcId="{E6CD5BB6-24FD-4A5D-8D43-6B18ED5B5DFD}" destId="{CD035F89-68E6-416A-B145-C85335F8BC54}" srcOrd="2" destOrd="0" presId="urn:microsoft.com/office/officeart/2008/layout/LinedList"/>
    <dgm:cxn modelId="{F8A231B4-95DC-4A57-B77F-DC3F6BF980D8}" type="presParOf" srcId="{01EEB8D0-D185-488D-8C13-1C28DFC03211}" destId="{99B9B005-8157-4440-90BA-85D34CB88DE5}" srcOrd="8" destOrd="0" presId="urn:microsoft.com/office/officeart/2008/layout/LinedList"/>
    <dgm:cxn modelId="{D27FA3EB-FB26-4767-AF2B-A275CF213639}" type="presParOf" srcId="{01EEB8D0-D185-488D-8C13-1C28DFC03211}" destId="{E90CE456-16EE-410A-BC4B-7C2A84FF8FC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D7E679-E07E-4D8C-8914-96855557C9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F411D583-93C4-4877-8958-3118850FF4DC}">
      <dgm:prSet phldrT="[Text]" custT="1"/>
      <dgm:spPr/>
      <dgm:t>
        <a:bodyPr/>
        <a:lstStyle/>
        <a:p>
          <a:endParaRPr lang="en-GB" sz="1400"/>
        </a:p>
      </dgm:t>
    </dgm:pt>
    <dgm:pt modelId="{13C8EC4E-7DB6-438C-BAA0-50B9689BF41F}" type="parTrans" cxnId="{25D52422-2246-48AA-89C7-515EB00B055D}">
      <dgm:prSet/>
      <dgm:spPr/>
      <dgm:t>
        <a:bodyPr/>
        <a:lstStyle/>
        <a:p>
          <a:endParaRPr lang="en-GB"/>
        </a:p>
      </dgm:t>
    </dgm:pt>
    <dgm:pt modelId="{982A6BB4-5FA1-40C6-866C-1E833836C939}" type="sibTrans" cxnId="{25D52422-2246-48AA-89C7-515EB00B055D}">
      <dgm:prSet/>
      <dgm:spPr/>
      <dgm:t>
        <a:bodyPr/>
        <a:lstStyle/>
        <a:p>
          <a:endParaRPr lang="en-GB"/>
        </a:p>
      </dgm:t>
    </dgm:pt>
    <dgm:pt modelId="{F2AE6634-3B55-45F2-8E46-3808F5753B4E}">
      <dgm:prSet phldrT="[Text]" custT="1"/>
      <dgm:spPr/>
      <dgm:t>
        <a:bodyPr/>
        <a:lstStyle/>
        <a:p>
          <a:r>
            <a:rPr lang="en-GB" sz="1100"/>
            <a:t>This workshop provides an intro into common back pathologies, education on back care and myth busting. For those who wish to learn more about the prevention of back pain as well as those experiencing ongoing nonspecific low back pain.</a:t>
          </a:r>
        </a:p>
      </dgm:t>
    </dgm:pt>
    <dgm:pt modelId="{D8AEE711-7256-4574-843E-EC83C8C48C57}" type="parTrans" cxnId="{7C9DD7C6-2FD6-40CE-BCBE-9B60DFA6A295}">
      <dgm:prSet/>
      <dgm:spPr/>
      <dgm:t>
        <a:bodyPr/>
        <a:lstStyle/>
        <a:p>
          <a:endParaRPr lang="en-GB"/>
        </a:p>
      </dgm:t>
    </dgm:pt>
    <dgm:pt modelId="{A8F99743-7BC6-4F05-8409-35C1A7DA3937}" type="sibTrans" cxnId="{7C9DD7C6-2FD6-40CE-BCBE-9B60DFA6A295}">
      <dgm:prSet/>
      <dgm:spPr/>
      <dgm:t>
        <a:bodyPr/>
        <a:lstStyle/>
        <a:p>
          <a:endParaRPr lang="en-GB"/>
        </a:p>
      </dgm:t>
    </dgm:pt>
    <dgm:pt modelId="{8DDC24B2-B7A7-477C-B617-4A585FBD9C28}" type="pres">
      <dgm:prSet presAssocID="{BAD7E679-E07E-4D8C-8914-96855557C918}" presName="vert0" presStyleCnt="0">
        <dgm:presLayoutVars>
          <dgm:dir/>
          <dgm:animOne val="branch"/>
          <dgm:animLvl val="lvl"/>
        </dgm:presLayoutVars>
      </dgm:prSet>
      <dgm:spPr/>
    </dgm:pt>
    <dgm:pt modelId="{E6572C2B-E2D7-43DF-A957-3F1624C3711F}" type="pres">
      <dgm:prSet presAssocID="{F411D583-93C4-4877-8958-3118850FF4DC}" presName="thickLine" presStyleLbl="alignNode1" presStyleIdx="0" presStyleCnt="1"/>
      <dgm:spPr/>
    </dgm:pt>
    <dgm:pt modelId="{3CAE9D48-282C-4D85-874E-16473A517EC8}" type="pres">
      <dgm:prSet presAssocID="{F411D583-93C4-4877-8958-3118850FF4DC}" presName="horz1" presStyleCnt="0"/>
      <dgm:spPr/>
    </dgm:pt>
    <dgm:pt modelId="{7F07D41E-DCC8-4DBE-9EC3-03B5A5739530}" type="pres">
      <dgm:prSet presAssocID="{F411D583-93C4-4877-8958-3118850FF4DC}" presName="tx1" presStyleLbl="revTx" presStyleIdx="0" presStyleCnt="2"/>
      <dgm:spPr/>
    </dgm:pt>
    <dgm:pt modelId="{01EEB8D0-D185-488D-8C13-1C28DFC03211}" type="pres">
      <dgm:prSet presAssocID="{F411D583-93C4-4877-8958-3118850FF4DC}" presName="vert1" presStyleCnt="0"/>
      <dgm:spPr/>
    </dgm:pt>
    <dgm:pt modelId="{D9F5CEF1-EFB5-4D4A-B37C-E0E45076B009}" type="pres">
      <dgm:prSet presAssocID="{F2AE6634-3B55-45F2-8E46-3808F5753B4E}" presName="vertSpace2a" presStyleCnt="0"/>
      <dgm:spPr/>
    </dgm:pt>
    <dgm:pt modelId="{4DA1362B-CB7E-449F-9334-AF2DC5CA87A4}" type="pres">
      <dgm:prSet presAssocID="{F2AE6634-3B55-45F2-8E46-3808F5753B4E}" presName="horz2" presStyleCnt="0"/>
      <dgm:spPr/>
    </dgm:pt>
    <dgm:pt modelId="{1BB50358-D65C-412E-82E3-FA1D0FECAFBC}" type="pres">
      <dgm:prSet presAssocID="{F2AE6634-3B55-45F2-8E46-3808F5753B4E}" presName="horzSpace2" presStyleCnt="0"/>
      <dgm:spPr/>
    </dgm:pt>
    <dgm:pt modelId="{2F8BAFDF-8694-4260-8A8E-584DA22D68CD}" type="pres">
      <dgm:prSet presAssocID="{F2AE6634-3B55-45F2-8E46-3808F5753B4E}" presName="tx2" presStyleLbl="revTx" presStyleIdx="1" presStyleCnt="2"/>
      <dgm:spPr/>
    </dgm:pt>
    <dgm:pt modelId="{1E1A290D-C9B2-46F8-B285-54D608D12FA1}" type="pres">
      <dgm:prSet presAssocID="{F2AE6634-3B55-45F2-8E46-3808F5753B4E}" presName="vert2" presStyleCnt="0"/>
      <dgm:spPr/>
    </dgm:pt>
    <dgm:pt modelId="{4C284BFE-53CB-4D47-83A2-3299AD37B186}" type="pres">
      <dgm:prSet presAssocID="{F2AE6634-3B55-45F2-8E46-3808F5753B4E}" presName="thinLine2b" presStyleLbl="callout" presStyleIdx="0" presStyleCnt="1"/>
      <dgm:spPr/>
    </dgm:pt>
    <dgm:pt modelId="{01C5283F-5741-4B72-B6DC-248CF04C15D7}" type="pres">
      <dgm:prSet presAssocID="{F2AE6634-3B55-45F2-8E46-3808F5753B4E}" presName="vertSpace2b" presStyleCnt="0"/>
      <dgm:spPr/>
    </dgm:pt>
  </dgm:ptLst>
  <dgm:cxnLst>
    <dgm:cxn modelId="{25D52422-2246-48AA-89C7-515EB00B055D}" srcId="{BAD7E679-E07E-4D8C-8914-96855557C918}" destId="{F411D583-93C4-4877-8958-3118850FF4DC}" srcOrd="0" destOrd="0" parTransId="{13C8EC4E-7DB6-438C-BAA0-50B9689BF41F}" sibTransId="{982A6BB4-5FA1-40C6-866C-1E833836C939}"/>
    <dgm:cxn modelId="{CE59C22B-AEAE-49E2-B6E8-CAE9424C2BAD}" type="presOf" srcId="{F2AE6634-3B55-45F2-8E46-3808F5753B4E}" destId="{2F8BAFDF-8694-4260-8A8E-584DA22D68CD}" srcOrd="0" destOrd="0" presId="urn:microsoft.com/office/officeart/2008/layout/LinedList"/>
    <dgm:cxn modelId="{4BE755A1-FEB5-4C46-9002-B55782C4E606}" type="presOf" srcId="{F411D583-93C4-4877-8958-3118850FF4DC}" destId="{7F07D41E-DCC8-4DBE-9EC3-03B5A5739530}" srcOrd="0" destOrd="0" presId="urn:microsoft.com/office/officeart/2008/layout/LinedList"/>
    <dgm:cxn modelId="{7C9DD7C6-2FD6-40CE-BCBE-9B60DFA6A295}" srcId="{F411D583-93C4-4877-8958-3118850FF4DC}" destId="{F2AE6634-3B55-45F2-8E46-3808F5753B4E}" srcOrd="0" destOrd="0" parTransId="{D8AEE711-7256-4574-843E-EC83C8C48C57}" sibTransId="{A8F99743-7BC6-4F05-8409-35C1A7DA3937}"/>
    <dgm:cxn modelId="{390ECBF2-C0F5-45DA-B013-E8F2B921E269}" type="presOf" srcId="{BAD7E679-E07E-4D8C-8914-96855557C918}" destId="{8DDC24B2-B7A7-477C-B617-4A585FBD9C28}" srcOrd="0" destOrd="0" presId="urn:microsoft.com/office/officeart/2008/layout/LinedList"/>
    <dgm:cxn modelId="{AC97559A-F05E-46EB-A844-767A0AD6AC70}" type="presParOf" srcId="{8DDC24B2-B7A7-477C-B617-4A585FBD9C28}" destId="{E6572C2B-E2D7-43DF-A957-3F1624C3711F}" srcOrd="0" destOrd="0" presId="urn:microsoft.com/office/officeart/2008/layout/LinedList"/>
    <dgm:cxn modelId="{4590866B-A8AC-452C-A84A-E602C625D95A}" type="presParOf" srcId="{8DDC24B2-B7A7-477C-B617-4A585FBD9C28}" destId="{3CAE9D48-282C-4D85-874E-16473A517EC8}" srcOrd="1" destOrd="0" presId="urn:microsoft.com/office/officeart/2008/layout/LinedList"/>
    <dgm:cxn modelId="{F808709B-7466-4644-8566-372AB192AB86}" type="presParOf" srcId="{3CAE9D48-282C-4D85-874E-16473A517EC8}" destId="{7F07D41E-DCC8-4DBE-9EC3-03B5A5739530}" srcOrd="0" destOrd="0" presId="urn:microsoft.com/office/officeart/2008/layout/LinedList"/>
    <dgm:cxn modelId="{18DFEFA3-1940-4A1C-8786-6AE6B97F20B4}" type="presParOf" srcId="{3CAE9D48-282C-4D85-874E-16473A517EC8}" destId="{01EEB8D0-D185-488D-8C13-1C28DFC03211}" srcOrd="1" destOrd="0" presId="urn:microsoft.com/office/officeart/2008/layout/LinedList"/>
    <dgm:cxn modelId="{26CB44B4-6E08-4F17-A07E-85BD4E817FDC}" type="presParOf" srcId="{01EEB8D0-D185-488D-8C13-1C28DFC03211}" destId="{D9F5CEF1-EFB5-4D4A-B37C-E0E45076B009}" srcOrd="0" destOrd="0" presId="urn:microsoft.com/office/officeart/2008/layout/LinedList"/>
    <dgm:cxn modelId="{199A8932-B0FD-4149-BEB6-B259202EAD30}" type="presParOf" srcId="{01EEB8D0-D185-488D-8C13-1C28DFC03211}" destId="{4DA1362B-CB7E-449F-9334-AF2DC5CA87A4}" srcOrd="1" destOrd="0" presId="urn:microsoft.com/office/officeart/2008/layout/LinedList"/>
    <dgm:cxn modelId="{94BB1588-3ECD-48DC-9C40-5190DED68885}" type="presParOf" srcId="{4DA1362B-CB7E-449F-9334-AF2DC5CA87A4}" destId="{1BB50358-D65C-412E-82E3-FA1D0FECAFBC}" srcOrd="0" destOrd="0" presId="urn:microsoft.com/office/officeart/2008/layout/LinedList"/>
    <dgm:cxn modelId="{29F0467B-1EE2-4708-9086-56AE889DD4A9}" type="presParOf" srcId="{4DA1362B-CB7E-449F-9334-AF2DC5CA87A4}" destId="{2F8BAFDF-8694-4260-8A8E-584DA22D68CD}" srcOrd="1" destOrd="0" presId="urn:microsoft.com/office/officeart/2008/layout/LinedList"/>
    <dgm:cxn modelId="{B10E742B-238C-43C2-8C73-CD50066E217D}" type="presParOf" srcId="{4DA1362B-CB7E-449F-9334-AF2DC5CA87A4}" destId="{1E1A290D-C9B2-46F8-B285-54D608D12FA1}" srcOrd="2" destOrd="0" presId="urn:microsoft.com/office/officeart/2008/layout/LinedList"/>
    <dgm:cxn modelId="{E6F0BAAC-C329-441E-8F46-45CCB2AB5862}" type="presParOf" srcId="{01EEB8D0-D185-488D-8C13-1C28DFC03211}" destId="{4C284BFE-53CB-4D47-83A2-3299AD37B186}" srcOrd="2" destOrd="0" presId="urn:microsoft.com/office/officeart/2008/layout/LinedList"/>
    <dgm:cxn modelId="{F787CEEC-32A9-4A04-B9B2-E168637DCB79}" type="presParOf" srcId="{01EEB8D0-D185-488D-8C13-1C28DFC03211}" destId="{01C5283F-5741-4B72-B6DC-248CF04C15D7}"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D7E679-E07E-4D8C-8914-96855557C9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F411D583-93C4-4877-8958-3118850FF4DC}">
      <dgm:prSet phldrT="[Text]" custT="1"/>
      <dgm:spPr/>
      <dgm:t>
        <a:bodyPr/>
        <a:lstStyle/>
        <a:p>
          <a:endParaRPr lang="en-GB" sz="1200"/>
        </a:p>
      </dgm:t>
    </dgm:pt>
    <dgm:pt modelId="{13C8EC4E-7DB6-438C-BAA0-50B9689BF41F}" type="parTrans" cxnId="{25D52422-2246-48AA-89C7-515EB00B055D}">
      <dgm:prSet/>
      <dgm:spPr/>
      <dgm:t>
        <a:bodyPr/>
        <a:lstStyle/>
        <a:p>
          <a:endParaRPr lang="en-GB"/>
        </a:p>
      </dgm:t>
    </dgm:pt>
    <dgm:pt modelId="{982A6BB4-5FA1-40C6-866C-1E833836C939}" type="sibTrans" cxnId="{25D52422-2246-48AA-89C7-515EB00B055D}">
      <dgm:prSet/>
      <dgm:spPr/>
      <dgm:t>
        <a:bodyPr/>
        <a:lstStyle/>
        <a:p>
          <a:endParaRPr lang="en-GB"/>
        </a:p>
      </dgm:t>
    </dgm:pt>
    <dgm:pt modelId="{F2AE6634-3B55-45F2-8E46-3808F5753B4E}">
      <dgm:prSet phldrT="[Text]" custT="1"/>
      <dgm:spPr/>
      <dgm:t>
        <a:bodyPr/>
        <a:lstStyle/>
        <a:p>
          <a:r>
            <a:rPr lang="en-GB" sz="1100" dirty="0"/>
            <a:t>This 3-week programme is for anyone who e</a:t>
          </a:r>
          <a:r>
            <a:rPr lang="en-US" sz="1100" b="0" i="0" dirty="0"/>
            <a:t>xperiences symptoms of peri menopause / menopause.</a:t>
          </a:r>
          <a:r>
            <a:rPr lang="en-GB" sz="1100" b="0" i="0" dirty="0"/>
            <a:t> It aims to </a:t>
          </a:r>
          <a:r>
            <a:rPr lang="en-US" sz="1100" b="0" i="0" dirty="0"/>
            <a:t>Improve understanding in the importance of exercise for managing symptoms &amp; increase confidence in engaging with different types of physical activity.</a:t>
          </a:r>
          <a:endParaRPr lang="en-GB" sz="1100" dirty="0"/>
        </a:p>
      </dgm:t>
    </dgm:pt>
    <dgm:pt modelId="{D8AEE711-7256-4574-843E-EC83C8C48C57}" type="parTrans" cxnId="{7C9DD7C6-2FD6-40CE-BCBE-9B60DFA6A295}">
      <dgm:prSet/>
      <dgm:spPr/>
      <dgm:t>
        <a:bodyPr/>
        <a:lstStyle/>
        <a:p>
          <a:endParaRPr lang="en-GB"/>
        </a:p>
      </dgm:t>
    </dgm:pt>
    <dgm:pt modelId="{A8F99743-7BC6-4F05-8409-35C1A7DA3937}" type="sibTrans" cxnId="{7C9DD7C6-2FD6-40CE-BCBE-9B60DFA6A295}">
      <dgm:prSet/>
      <dgm:spPr/>
      <dgm:t>
        <a:bodyPr/>
        <a:lstStyle/>
        <a:p>
          <a:endParaRPr lang="en-GB"/>
        </a:p>
      </dgm:t>
    </dgm:pt>
    <dgm:pt modelId="{8DDC24B2-B7A7-477C-B617-4A585FBD9C28}" type="pres">
      <dgm:prSet presAssocID="{BAD7E679-E07E-4D8C-8914-96855557C918}" presName="vert0" presStyleCnt="0">
        <dgm:presLayoutVars>
          <dgm:dir/>
          <dgm:animOne val="branch"/>
          <dgm:animLvl val="lvl"/>
        </dgm:presLayoutVars>
      </dgm:prSet>
      <dgm:spPr/>
    </dgm:pt>
    <dgm:pt modelId="{E6572C2B-E2D7-43DF-A957-3F1624C3711F}" type="pres">
      <dgm:prSet presAssocID="{F411D583-93C4-4877-8958-3118850FF4DC}" presName="thickLine" presStyleLbl="alignNode1" presStyleIdx="0" presStyleCnt="1"/>
      <dgm:spPr/>
    </dgm:pt>
    <dgm:pt modelId="{3CAE9D48-282C-4D85-874E-16473A517EC8}" type="pres">
      <dgm:prSet presAssocID="{F411D583-93C4-4877-8958-3118850FF4DC}" presName="horz1" presStyleCnt="0"/>
      <dgm:spPr/>
    </dgm:pt>
    <dgm:pt modelId="{7F07D41E-DCC8-4DBE-9EC3-03B5A5739530}" type="pres">
      <dgm:prSet presAssocID="{F411D583-93C4-4877-8958-3118850FF4DC}" presName="tx1" presStyleLbl="revTx" presStyleIdx="0" presStyleCnt="2"/>
      <dgm:spPr/>
    </dgm:pt>
    <dgm:pt modelId="{01EEB8D0-D185-488D-8C13-1C28DFC03211}" type="pres">
      <dgm:prSet presAssocID="{F411D583-93C4-4877-8958-3118850FF4DC}" presName="vert1" presStyleCnt="0"/>
      <dgm:spPr/>
    </dgm:pt>
    <dgm:pt modelId="{D9F5CEF1-EFB5-4D4A-B37C-E0E45076B009}" type="pres">
      <dgm:prSet presAssocID="{F2AE6634-3B55-45F2-8E46-3808F5753B4E}" presName="vertSpace2a" presStyleCnt="0"/>
      <dgm:spPr/>
    </dgm:pt>
    <dgm:pt modelId="{4DA1362B-CB7E-449F-9334-AF2DC5CA87A4}" type="pres">
      <dgm:prSet presAssocID="{F2AE6634-3B55-45F2-8E46-3808F5753B4E}" presName="horz2" presStyleCnt="0"/>
      <dgm:spPr/>
    </dgm:pt>
    <dgm:pt modelId="{1BB50358-D65C-412E-82E3-FA1D0FECAFBC}" type="pres">
      <dgm:prSet presAssocID="{F2AE6634-3B55-45F2-8E46-3808F5753B4E}" presName="horzSpace2" presStyleCnt="0"/>
      <dgm:spPr/>
    </dgm:pt>
    <dgm:pt modelId="{2F8BAFDF-8694-4260-8A8E-584DA22D68CD}" type="pres">
      <dgm:prSet presAssocID="{F2AE6634-3B55-45F2-8E46-3808F5753B4E}" presName="tx2" presStyleLbl="revTx" presStyleIdx="1" presStyleCnt="2" custScaleY="85241"/>
      <dgm:spPr/>
    </dgm:pt>
    <dgm:pt modelId="{1E1A290D-C9B2-46F8-B285-54D608D12FA1}" type="pres">
      <dgm:prSet presAssocID="{F2AE6634-3B55-45F2-8E46-3808F5753B4E}" presName="vert2" presStyleCnt="0"/>
      <dgm:spPr/>
    </dgm:pt>
    <dgm:pt modelId="{4C284BFE-53CB-4D47-83A2-3299AD37B186}" type="pres">
      <dgm:prSet presAssocID="{F2AE6634-3B55-45F2-8E46-3808F5753B4E}" presName="thinLine2b" presStyleLbl="callout" presStyleIdx="0" presStyleCnt="1"/>
      <dgm:spPr/>
    </dgm:pt>
    <dgm:pt modelId="{01C5283F-5741-4B72-B6DC-248CF04C15D7}" type="pres">
      <dgm:prSet presAssocID="{F2AE6634-3B55-45F2-8E46-3808F5753B4E}" presName="vertSpace2b" presStyleCnt="0"/>
      <dgm:spPr/>
    </dgm:pt>
  </dgm:ptLst>
  <dgm:cxnLst>
    <dgm:cxn modelId="{25D52422-2246-48AA-89C7-515EB00B055D}" srcId="{BAD7E679-E07E-4D8C-8914-96855557C918}" destId="{F411D583-93C4-4877-8958-3118850FF4DC}" srcOrd="0" destOrd="0" parTransId="{13C8EC4E-7DB6-438C-BAA0-50B9689BF41F}" sibTransId="{982A6BB4-5FA1-40C6-866C-1E833836C939}"/>
    <dgm:cxn modelId="{CE59C22B-AEAE-49E2-B6E8-CAE9424C2BAD}" type="presOf" srcId="{F2AE6634-3B55-45F2-8E46-3808F5753B4E}" destId="{2F8BAFDF-8694-4260-8A8E-584DA22D68CD}" srcOrd="0" destOrd="0" presId="urn:microsoft.com/office/officeart/2008/layout/LinedList"/>
    <dgm:cxn modelId="{4BE755A1-FEB5-4C46-9002-B55782C4E606}" type="presOf" srcId="{F411D583-93C4-4877-8958-3118850FF4DC}" destId="{7F07D41E-DCC8-4DBE-9EC3-03B5A5739530}" srcOrd="0" destOrd="0" presId="urn:microsoft.com/office/officeart/2008/layout/LinedList"/>
    <dgm:cxn modelId="{7C9DD7C6-2FD6-40CE-BCBE-9B60DFA6A295}" srcId="{F411D583-93C4-4877-8958-3118850FF4DC}" destId="{F2AE6634-3B55-45F2-8E46-3808F5753B4E}" srcOrd="0" destOrd="0" parTransId="{D8AEE711-7256-4574-843E-EC83C8C48C57}" sibTransId="{A8F99743-7BC6-4F05-8409-35C1A7DA3937}"/>
    <dgm:cxn modelId="{390ECBF2-C0F5-45DA-B013-E8F2B921E269}" type="presOf" srcId="{BAD7E679-E07E-4D8C-8914-96855557C918}" destId="{8DDC24B2-B7A7-477C-B617-4A585FBD9C28}" srcOrd="0" destOrd="0" presId="urn:microsoft.com/office/officeart/2008/layout/LinedList"/>
    <dgm:cxn modelId="{AC97559A-F05E-46EB-A844-767A0AD6AC70}" type="presParOf" srcId="{8DDC24B2-B7A7-477C-B617-4A585FBD9C28}" destId="{E6572C2B-E2D7-43DF-A957-3F1624C3711F}" srcOrd="0" destOrd="0" presId="urn:microsoft.com/office/officeart/2008/layout/LinedList"/>
    <dgm:cxn modelId="{4590866B-A8AC-452C-A84A-E602C625D95A}" type="presParOf" srcId="{8DDC24B2-B7A7-477C-B617-4A585FBD9C28}" destId="{3CAE9D48-282C-4D85-874E-16473A517EC8}" srcOrd="1" destOrd="0" presId="urn:microsoft.com/office/officeart/2008/layout/LinedList"/>
    <dgm:cxn modelId="{F808709B-7466-4644-8566-372AB192AB86}" type="presParOf" srcId="{3CAE9D48-282C-4D85-874E-16473A517EC8}" destId="{7F07D41E-DCC8-4DBE-9EC3-03B5A5739530}" srcOrd="0" destOrd="0" presId="urn:microsoft.com/office/officeart/2008/layout/LinedList"/>
    <dgm:cxn modelId="{18DFEFA3-1940-4A1C-8786-6AE6B97F20B4}" type="presParOf" srcId="{3CAE9D48-282C-4D85-874E-16473A517EC8}" destId="{01EEB8D0-D185-488D-8C13-1C28DFC03211}" srcOrd="1" destOrd="0" presId="urn:microsoft.com/office/officeart/2008/layout/LinedList"/>
    <dgm:cxn modelId="{26CB44B4-6E08-4F17-A07E-85BD4E817FDC}" type="presParOf" srcId="{01EEB8D0-D185-488D-8C13-1C28DFC03211}" destId="{D9F5CEF1-EFB5-4D4A-B37C-E0E45076B009}" srcOrd="0" destOrd="0" presId="urn:microsoft.com/office/officeart/2008/layout/LinedList"/>
    <dgm:cxn modelId="{199A8932-B0FD-4149-BEB6-B259202EAD30}" type="presParOf" srcId="{01EEB8D0-D185-488D-8C13-1C28DFC03211}" destId="{4DA1362B-CB7E-449F-9334-AF2DC5CA87A4}" srcOrd="1" destOrd="0" presId="urn:microsoft.com/office/officeart/2008/layout/LinedList"/>
    <dgm:cxn modelId="{94BB1588-3ECD-48DC-9C40-5190DED68885}" type="presParOf" srcId="{4DA1362B-CB7E-449F-9334-AF2DC5CA87A4}" destId="{1BB50358-D65C-412E-82E3-FA1D0FECAFBC}" srcOrd="0" destOrd="0" presId="urn:microsoft.com/office/officeart/2008/layout/LinedList"/>
    <dgm:cxn modelId="{29F0467B-1EE2-4708-9086-56AE889DD4A9}" type="presParOf" srcId="{4DA1362B-CB7E-449F-9334-AF2DC5CA87A4}" destId="{2F8BAFDF-8694-4260-8A8E-584DA22D68CD}" srcOrd="1" destOrd="0" presId="urn:microsoft.com/office/officeart/2008/layout/LinedList"/>
    <dgm:cxn modelId="{B10E742B-238C-43C2-8C73-CD50066E217D}" type="presParOf" srcId="{4DA1362B-CB7E-449F-9334-AF2DC5CA87A4}" destId="{1E1A290D-C9B2-46F8-B285-54D608D12FA1}" srcOrd="2" destOrd="0" presId="urn:microsoft.com/office/officeart/2008/layout/LinedList"/>
    <dgm:cxn modelId="{E6F0BAAC-C329-441E-8F46-45CCB2AB5862}" type="presParOf" srcId="{01EEB8D0-D185-488D-8C13-1C28DFC03211}" destId="{4C284BFE-53CB-4D47-83A2-3299AD37B186}" srcOrd="2" destOrd="0" presId="urn:microsoft.com/office/officeart/2008/layout/LinedList"/>
    <dgm:cxn modelId="{F787CEEC-32A9-4A04-B9B2-E168637DCB79}" type="presParOf" srcId="{01EEB8D0-D185-488D-8C13-1C28DFC03211}" destId="{01C5283F-5741-4B72-B6DC-248CF04C15D7}" srcOrd="3" destOrd="0" presId="urn:microsoft.com/office/officeart/2008/layout/Lin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D7E679-E07E-4D8C-8914-96855557C9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F411D583-93C4-4877-8958-3118850FF4DC}">
      <dgm:prSet phldrT="[Text]" custT="1"/>
      <dgm:spPr/>
      <dgm:t>
        <a:bodyPr/>
        <a:lstStyle/>
        <a:p>
          <a:endParaRPr lang="en-GB" sz="1200"/>
        </a:p>
      </dgm:t>
    </dgm:pt>
    <dgm:pt modelId="{13C8EC4E-7DB6-438C-BAA0-50B9689BF41F}" type="parTrans" cxnId="{25D52422-2246-48AA-89C7-515EB00B055D}">
      <dgm:prSet/>
      <dgm:spPr/>
      <dgm:t>
        <a:bodyPr/>
        <a:lstStyle/>
        <a:p>
          <a:endParaRPr lang="en-GB"/>
        </a:p>
      </dgm:t>
    </dgm:pt>
    <dgm:pt modelId="{982A6BB4-5FA1-40C6-866C-1E833836C939}" type="sibTrans" cxnId="{25D52422-2246-48AA-89C7-515EB00B055D}">
      <dgm:prSet/>
      <dgm:spPr/>
      <dgm:t>
        <a:bodyPr/>
        <a:lstStyle/>
        <a:p>
          <a:endParaRPr lang="en-GB"/>
        </a:p>
      </dgm:t>
    </dgm:pt>
    <dgm:pt modelId="{F2AE6634-3B55-45F2-8E46-3808F5753B4E}">
      <dgm:prSet phldrT="[Text]"/>
      <dgm:spPr/>
      <dgm:t>
        <a:bodyPr/>
        <a:lstStyle/>
        <a:p>
          <a:r>
            <a:rPr lang="en-GB" dirty="0"/>
            <a:t>4-week programme for colleagues who have fibromyalgia, looking at ways to improve self-management in the workplace. A structured programme with information provided by MSK specialists. It provides opportunities to share experiences. </a:t>
          </a:r>
        </a:p>
      </dgm:t>
    </dgm:pt>
    <dgm:pt modelId="{D8AEE711-7256-4574-843E-EC83C8C48C57}" type="parTrans" cxnId="{7C9DD7C6-2FD6-40CE-BCBE-9B60DFA6A295}">
      <dgm:prSet/>
      <dgm:spPr/>
      <dgm:t>
        <a:bodyPr/>
        <a:lstStyle/>
        <a:p>
          <a:endParaRPr lang="en-GB"/>
        </a:p>
      </dgm:t>
    </dgm:pt>
    <dgm:pt modelId="{A8F99743-7BC6-4F05-8409-35C1A7DA3937}" type="sibTrans" cxnId="{7C9DD7C6-2FD6-40CE-BCBE-9B60DFA6A295}">
      <dgm:prSet/>
      <dgm:spPr/>
      <dgm:t>
        <a:bodyPr/>
        <a:lstStyle/>
        <a:p>
          <a:endParaRPr lang="en-GB"/>
        </a:p>
      </dgm:t>
    </dgm:pt>
    <dgm:pt modelId="{8DDC24B2-B7A7-477C-B617-4A585FBD9C28}" type="pres">
      <dgm:prSet presAssocID="{BAD7E679-E07E-4D8C-8914-96855557C918}" presName="vert0" presStyleCnt="0">
        <dgm:presLayoutVars>
          <dgm:dir/>
          <dgm:animOne val="branch"/>
          <dgm:animLvl val="lvl"/>
        </dgm:presLayoutVars>
      </dgm:prSet>
      <dgm:spPr/>
    </dgm:pt>
    <dgm:pt modelId="{E6572C2B-E2D7-43DF-A957-3F1624C3711F}" type="pres">
      <dgm:prSet presAssocID="{F411D583-93C4-4877-8958-3118850FF4DC}" presName="thickLine" presStyleLbl="alignNode1" presStyleIdx="0" presStyleCnt="1"/>
      <dgm:spPr/>
    </dgm:pt>
    <dgm:pt modelId="{3CAE9D48-282C-4D85-874E-16473A517EC8}" type="pres">
      <dgm:prSet presAssocID="{F411D583-93C4-4877-8958-3118850FF4DC}" presName="horz1" presStyleCnt="0"/>
      <dgm:spPr/>
    </dgm:pt>
    <dgm:pt modelId="{7F07D41E-DCC8-4DBE-9EC3-03B5A5739530}" type="pres">
      <dgm:prSet presAssocID="{F411D583-93C4-4877-8958-3118850FF4DC}" presName="tx1" presStyleLbl="revTx" presStyleIdx="0" presStyleCnt="2"/>
      <dgm:spPr/>
    </dgm:pt>
    <dgm:pt modelId="{01EEB8D0-D185-488D-8C13-1C28DFC03211}" type="pres">
      <dgm:prSet presAssocID="{F411D583-93C4-4877-8958-3118850FF4DC}" presName="vert1" presStyleCnt="0"/>
      <dgm:spPr/>
    </dgm:pt>
    <dgm:pt modelId="{D9F5CEF1-EFB5-4D4A-B37C-E0E45076B009}" type="pres">
      <dgm:prSet presAssocID="{F2AE6634-3B55-45F2-8E46-3808F5753B4E}" presName="vertSpace2a" presStyleCnt="0"/>
      <dgm:spPr/>
    </dgm:pt>
    <dgm:pt modelId="{4DA1362B-CB7E-449F-9334-AF2DC5CA87A4}" type="pres">
      <dgm:prSet presAssocID="{F2AE6634-3B55-45F2-8E46-3808F5753B4E}" presName="horz2" presStyleCnt="0"/>
      <dgm:spPr/>
    </dgm:pt>
    <dgm:pt modelId="{1BB50358-D65C-412E-82E3-FA1D0FECAFBC}" type="pres">
      <dgm:prSet presAssocID="{F2AE6634-3B55-45F2-8E46-3808F5753B4E}" presName="horzSpace2" presStyleCnt="0"/>
      <dgm:spPr/>
    </dgm:pt>
    <dgm:pt modelId="{2F8BAFDF-8694-4260-8A8E-584DA22D68CD}" type="pres">
      <dgm:prSet presAssocID="{F2AE6634-3B55-45F2-8E46-3808F5753B4E}" presName="tx2" presStyleLbl="revTx" presStyleIdx="1" presStyleCnt="2"/>
      <dgm:spPr/>
    </dgm:pt>
    <dgm:pt modelId="{1E1A290D-C9B2-46F8-B285-54D608D12FA1}" type="pres">
      <dgm:prSet presAssocID="{F2AE6634-3B55-45F2-8E46-3808F5753B4E}" presName="vert2" presStyleCnt="0"/>
      <dgm:spPr/>
    </dgm:pt>
    <dgm:pt modelId="{4C284BFE-53CB-4D47-83A2-3299AD37B186}" type="pres">
      <dgm:prSet presAssocID="{F2AE6634-3B55-45F2-8E46-3808F5753B4E}" presName="thinLine2b" presStyleLbl="callout" presStyleIdx="0" presStyleCnt="1"/>
      <dgm:spPr/>
    </dgm:pt>
    <dgm:pt modelId="{01C5283F-5741-4B72-B6DC-248CF04C15D7}" type="pres">
      <dgm:prSet presAssocID="{F2AE6634-3B55-45F2-8E46-3808F5753B4E}" presName="vertSpace2b" presStyleCnt="0"/>
      <dgm:spPr/>
    </dgm:pt>
  </dgm:ptLst>
  <dgm:cxnLst>
    <dgm:cxn modelId="{25D52422-2246-48AA-89C7-515EB00B055D}" srcId="{BAD7E679-E07E-4D8C-8914-96855557C918}" destId="{F411D583-93C4-4877-8958-3118850FF4DC}" srcOrd="0" destOrd="0" parTransId="{13C8EC4E-7DB6-438C-BAA0-50B9689BF41F}" sibTransId="{982A6BB4-5FA1-40C6-866C-1E833836C939}"/>
    <dgm:cxn modelId="{CE59C22B-AEAE-49E2-B6E8-CAE9424C2BAD}" type="presOf" srcId="{F2AE6634-3B55-45F2-8E46-3808F5753B4E}" destId="{2F8BAFDF-8694-4260-8A8E-584DA22D68CD}" srcOrd="0" destOrd="0" presId="urn:microsoft.com/office/officeart/2008/layout/LinedList"/>
    <dgm:cxn modelId="{4BE755A1-FEB5-4C46-9002-B55782C4E606}" type="presOf" srcId="{F411D583-93C4-4877-8958-3118850FF4DC}" destId="{7F07D41E-DCC8-4DBE-9EC3-03B5A5739530}" srcOrd="0" destOrd="0" presId="urn:microsoft.com/office/officeart/2008/layout/LinedList"/>
    <dgm:cxn modelId="{7C9DD7C6-2FD6-40CE-BCBE-9B60DFA6A295}" srcId="{F411D583-93C4-4877-8958-3118850FF4DC}" destId="{F2AE6634-3B55-45F2-8E46-3808F5753B4E}" srcOrd="0" destOrd="0" parTransId="{D8AEE711-7256-4574-843E-EC83C8C48C57}" sibTransId="{A8F99743-7BC6-4F05-8409-35C1A7DA3937}"/>
    <dgm:cxn modelId="{390ECBF2-C0F5-45DA-B013-E8F2B921E269}" type="presOf" srcId="{BAD7E679-E07E-4D8C-8914-96855557C918}" destId="{8DDC24B2-B7A7-477C-B617-4A585FBD9C28}" srcOrd="0" destOrd="0" presId="urn:microsoft.com/office/officeart/2008/layout/LinedList"/>
    <dgm:cxn modelId="{AC97559A-F05E-46EB-A844-767A0AD6AC70}" type="presParOf" srcId="{8DDC24B2-B7A7-477C-B617-4A585FBD9C28}" destId="{E6572C2B-E2D7-43DF-A957-3F1624C3711F}" srcOrd="0" destOrd="0" presId="urn:microsoft.com/office/officeart/2008/layout/LinedList"/>
    <dgm:cxn modelId="{4590866B-A8AC-452C-A84A-E602C625D95A}" type="presParOf" srcId="{8DDC24B2-B7A7-477C-B617-4A585FBD9C28}" destId="{3CAE9D48-282C-4D85-874E-16473A517EC8}" srcOrd="1" destOrd="0" presId="urn:microsoft.com/office/officeart/2008/layout/LinedList"/>
    <dgm:cxn modelId="{F808709B-7466-4644-8566-372AB192AB86}" type="presParOf" srcId="{3CAE9D48-282C-4D85-874E-16473A517EC8}" destId="{7F07D41E-DCC8-4DBE-9EC3-03B5A5739530}" srcOrd="0" destOrd="0" presId="urn:microsoft.com/office/officeart/2008/layout/LinedList"/>
    <dgm:cxn modelId="{18DFEFA3-1940-4A1C-8786-6AE6B97F20B4}" type="presParOf" srcId="{3CAE9D48-282C-4D85-874E-16473A517EC8}" destId="{01EEB8D0-D185-488D-8C13-1C28DFC03211}" srcOrd="1" destOrd="0" presId="urn:microsoft.com/office/officeart/2008/layout/LinedList"/>
    <dgm:cxn modelId="{26CB44B4-6E08-4F17-A07E-85BD4E817FDC}" type="presParOf" srcId="{01EEB8D0-D185-488D-8C13-1C28DFC03211}" destId="{D9F5CEF1-EFB5-4D4A-B37C-E0E45076B009}" srcOrd="0" destOrd="0" presId="urn:microsoft.com/office/officeart/2008/layout/LinedList"/>
    <dgm:cxn modelId="{199A8932-B0FD-4149-BEB6-B259202EAD30}" type="presParOf" srcId="{01EEB8D0-D185-488D-8C13-1C28DFC03211}" destId="{4DA1362B-CB7E-449F-9334-AF2DC5CA87A4}" srcOrd="1" destOrd="0" presId="urn:microsoft.com/office/officeart/2008/layout/LinedList"/>
    <dgm:cxn modelId="{94BB1588-3ECD-48DC-9C40-5190DED68885}" type="presParOf" srcId="{4DA1362B-CB7E-449F-9334-AF2DC5CA87A4}" destId="{1BB50358-D65C-412E-82E3-FA1D0FECAFBC}" srcOrd="0" destOrd="0" presId="urn:microsoft.com/office/officeart/2008/layout/LinedList"/>
    <dgm:cxn modelId="{29F0467B-1EE2-4708-9086-56AE889DD4A9}" type="presParOf" srcId="{4DA1362B-CB7E-449F-9334-AF2DC5CA87A4}" destId="{2F8BAFDF-8694-4260-8A8E-584DA22D68CD}" srcOrd="1" destOrd="0" presId="urn:microsoft.com/office/officeart/2008/layout/LinedList"/>
    <dgm:cxn modelId="{B10E742B-238C-43C2-8C73-CD50066E217D}" type="presParOf" srcId="{4DA1362B-CB7E-449F-9334-AF2DC5CA87A4}" destId="{1E1A290D-C9B2-46F8-B285-54D608D12FA1}" srcOrd="2" destOrd="0" presId="urn:microsoft.com/office/officeart/2008/layout/LinedList"/>
    <dgm:cxn modelId="{E6F0BAAC-C329-441E-8F46-45CCB2AB5862}" type="presParOf" srcId="{01EEB8D0-D185-488D-8C13-1C28DFC03211}" destId="{4C284BFE-53CB-4D47-83A2-3299AD37B186}" srcOrd="2" destOrd="0" presId="urn:microsoft.com/office/officeart/2008/layout/LinedList"/>
    <dgm:cxn modelId="{F787CEEC-32A9-4A04-B9B2-E168637DCB79}" type="presParOf" srcId="{01EEB8D0-D185-488D-8C13-1C28DFC03211}" destId="{01C5283F-5741-4B72-B6DC-248CF04C15D7}" srcOrd="3" destOrd="0" presId="urn:microsoft.com/office/officeart/2008/layout/LinedLis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D7E679-E07E-4D8C-8914-96855557C9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F411D583-93C4-4877-8958-3118850FF4DC}">
      <dgm:prSet phldrT="[Text]" custT="1"/>
      <dgm:spPr/>
      <dgm:t>
        <a:bodyPr/>
        <a:lstStyle/>
        <a:p>
          <a:endParaRPr lang="en-GB" sz="1200"/>
        </a:p>
      </dgm:t>
    </dgm:pt>
    <dgm:pt modelId="{13C8EC4E-7DB6-438C-BAA0-50B9689BF41F}" type="parTrans" cxnId="{25D52422-2246-48AA-89C7-515EB00B055D}">
      <dgm:prSet/>
      <dgm:spPr/>
      <dgm:t>
        <a:bodyPr/>
        <a:lstStyle/>
        <a:p>
          <a:endParaRPr lang="en-GB"/>
        </a:p>
      </dgm:t>
    </dgm:pt>
    <dgm:pt modelId="{982A6BB4-5FA1-40C6-866C-1E833836C939}" type="sibTrans" cxnId="{25D52422-2246-48AA-89C7-515EB00B055D}">
      <dgm:prSet/>
      <dgm:spPr/>
      <dgm:t>
        <a:bodyPr/>
        <a:lstStyle/>
        <a:p>
          <a:endParaRPr lang="en-GB"/>
        </a:p>
      </dgm:t>
    </dgm:pt>
    <dgm:pt modelId="{F2AE6634-3B55-45F2-8E46-3808F5753B4E}">
      <dgm:prSet phldrT="[Text]" custT="1"/>
      <dgm:spPr/>
      <dgm:t>
        <a:bodyPr/>
        <a:lstStyle/>
        <a:p>
          <a:r>
            <a:rPr lang="en-GB" sz="1200"/>
            <a:t>Bespoke MSK interventions provided across the MFT footprint.</a:t>
          </a:r>
        </a:p>
      </dgm:t>
    </dgm:pt>
    <dgm:pt modelId="{D8AEE711-7256-4574-843E-EC83C8C48C57}" type="parTrans" cxnId="{7C9DD7C6-2FD6-40CE-BCBE-9B60DFA6A295}">
      <dgm:prSet/>
      <dgm:spPr/>
      <dgm:t>
        <a:bodyPr/>
        <a:lstStyle/>
        <a:p>
          <a:endParaRPr lang="en-GB"/>
        </a:p>
      </dgm:t>
    </dgm:pt>
    <dgm:pt modelId="{A8F99743-7BC6-4F05-8409-35C1A7DA3937}" type="sibTrans" cxnId="{7C9DD7C6-2FD6-40CE-BCBE-9B60DFA6A295}">
      <dgm:prSet/>
      <dgm:spPr/>
      <dgm:t>
        <a:bodyPr/>
        <a:lstStyle/>
        <a:p>
          <a:endParaRPr lang="en-GB"/>
        </a:p>
      </dgm:t>
    </dgm:pt>
    <dgm:pt modelId="{8DDC24B2-B7A7-477C-B617-4A585FBD9C28}" type="pres">
      <dgm:prSet presAssocID="{BAD7E679-E07E-4D8C-8914-96855557C918}" presName="vert0" presStyleCnt="0">
        <dgm:presLayoutVars>
          <dgm:dir/>
          <dgm:animOne val="branch"/>
          <dgm:animLvl val="lvl"/>
        </dgm:presLayoutVars>
      </dgm:prSet>
      <dgm:spPr/>
    </dgm:pt>
    <dgm:pt modelId="{E6572C2B-E2D7-43DF-A957-3F1624C3711F}" type="pres">
      <dgm:prSet presAssocID="{F411D583-93C4-4877-8958-3118850FF4DC}" presName="thickLine" presStyleLbl="alignNode1" presStyleIdx="0" presStyleCnt="1"/>
      <dgm:spPr/>
    </dgm:pt>
    <dgm:pt modelId="{3CAE9D48-282C-4D85-874E-16473A517EC8}" type="pres">
      <dgm:prSet presAssocID="{F411D583-93C4-4877-8958-3118850FF4DC}" presName="horz1" presStyleCnt="0"/>
      <dgm:spPr/>
    </dgm:pt>
    <dgm:pt modelId="{7F07D41E-DCC8-4DBE-9EC3-03B5A5739530}" type="pres">
      <dgm:prSet presAssocID="{F411D583-93C4-4877-8958-3118850FF4DC}" presName="tx1" presStyleLbl="revTx" presStyleIdx="0" presStyleCnt="2"/>
      <dgm:spPr/>
    </dgm:pt>
    <dgm:pt modelId="{01EEB8D0-D185-488D-8C13-1C28DFC03211}" type="pres">
      <dgm:prSet presAssocID="{F411D583-93C4-4877-8958-3118850FF4DC}" presName="vert1" presStyleCnt="0"/>
      <dgm:spPr/>
    </dgm:pt>
    <dgm:pt modelId="{D9F5CEF1-EFB5-4D4A-B37C-E0E45076B009}" type="pres">
      <dgm:prSet presAssocID="{F2AE6634-3B55-45F2-8E46-3808F5753B4E}" presName="vertSpace2a" presStyleCnt="0"/>
      <dgm:spPr/>
    </dgm:pt>
    <dgm:pt modelId="{4DA1362B-CB7E-449F-9334-AF2DC5CA87A4}" type="pres">
      <dgm:prSet presAssocID="{F2AE6634-3B55-45F2-8E46-3808F5753B4E}" presName="horz2" presStyleCnt="0"/>
      <dgm:spPr/>
    </dgm:pt>
    <dgm:pt modelId="{1BB50358-D65C-412E-82E3-FA1D0FECAFBC}" type="pres">
      <dgm:prSet presAssocID="{F2AE6634-3B55-45F2-8E46-3808F5753B4E}" presName="horzSpace2" presStyleCnt="0"/>
      <dgm:spPr/>
    </dgm:pt>
    <dgm:pt modelId="{2F8BAFDF-8694-4260-8A8E-584DA22D68CD}" type="pres">
      <dgm:prSet presAssocID="{F2AE6634-3B55-45F2-8E46-3808F5753B4E}" presName="tx2" presStyleLbl="revTx" presStyleIdx="1" presStyleCnt="2" custLinFactNeighborY="-836"/>
      <dgm:spPr/>
    </dgm:pt>
    <dgm:pt modelId="{1E1A290D-C9B2-46F8-B285-54D608D12FA1}" type="pres">
      <dgm:prSet presAssocID="{F2AE6634-3B55-45F2-8E46-3808F5753B4E}" presName="vert2" presStyleCnt="0"/>
      <dgm:spPr/>
    </dgm:pt>
    <dgm:pt modelId="{4C284BFE-53CB-4D47-83A2-3299AD37B186}" type="pres">
      <dgm:prSet presAssocID="{F2AE6634-3B55-45F2-8E46-3808F5753B4E}" presName="thinLine2b" presStyleLbl="callout" presStyleIdx="0" presStyleCnt="1" custLinFactY="-600000" custLinFactNeighborY="-657911"/>
      <dgm:spPr/>
    </dgm:pt>
    <dgm:pt modelId="{01C5283F-5741-4B72-B6DC-248CF04C15D7}" type="pres">
      <dgm:prSet presAssocID="{F2AE6634-3B55-45F2-8E46-3808F5753B4E}" presName="vertSpace2b" presStyleCnt="0"/>
      <dgm:spPr/>
    </dgm:pt>
  </dgm:ptLst>
  <dgm:cxnLst>
    <dgm:cxn modelId="{25D52422-2246-48AA-89C7-515EB00B055D}" srcId="{BAD7E679-E07E-4D8C-8914-96855557C918}" destId="{F411D583-93C4-4877-8958-3118850FF4DC}" srcOrd="0" destOrd="0" parTransId="{13C8EC4E-7DB6-438C-BAA0-50B9689BF41F}" sibTransId="{982A6BB4-5FA1-40C6-866C-1E833836C939}"/>
    <dgm:cxn modelId="{CE59C22B-AEAE-49E2-B6E8-CAE9424C2BAD}" type="presOf" srcId="{F2AE6634-3B55-45F2-8E46-3808F5753B4E}" destId="{2F8BAFDF-8694-4260-8A8E-584DA22D68CD}" srcOrd="0" destOrd="0" presId="urn:microsoft.com/office/officeart/2008/layout/LinedList"/>
    <dgm:cxn modelId="{4BE755A1-FEB5-4C46-9002-B55782C4E606}" type="presOf" srcId="{F411D583-93C4-4877-8958-3118850FF4DC}" destId="{7F07D41E-DCC8-4DBE-9EC3-03B5A5739530}" srcOrd="0" destOrd="0" presId="urn:microsoft.com/office/officeart/2008/layout/LinedList"/>
    <dgm:cxn modelId="{7C9DD7C6-2FD6-40CE-BCBE-9B60DFA6A295}" srcId="{F411D583-93C4-4877-8958-3118850FF4DC}" destId="{F2AE6634-3B55-45F2-8E46-3808F5753B4E}" srcOrd="0" destOrd="0" parTransId="{D8AEE711-7256-4574-843E-EC83C8C48C57}" sibTransId="{A8F99743-7BC6-4F05-8409-35C1A7DA3937}"/>
    <dgm:cxn modelId="{390ECBF2-C0F5-45DA-B013-E8F2B921E269}" type="presOf" srcId="{BAD7E679-E07E-4D8C-8914-96855557C918}" destId="{8DDC24B2-B7A7-477C-B617-4A585FBD9C28}" srcOrd="0" destOrd="0" presId="urn:microsoft.com/office/officeart/2008/layout/LinedList"/>
    <dgm:cxn modelId="{AC97559A-F05E-46EB-A844-767A0AD6AC70}" type="presParOf" srcId="{8DDC24B2-B7A7-477C-B617-4A585FBD9C28}" destId="{E6572C2B-E2D7-43DF-A957-3F1624C3711F}" srcOrd="0" destOrd="0" presId="urn:microsoft.com/office/officeart/2008/layout/LinedList"/>
    <dgm:cxn modelId="{4590866B-A8AC-452C-A84A-E602C625D95A}" type="presParOf" srcId="{8DDC24B2-B7A7-477C-B617-4A585FBD9C28}" destId="{3CAE9D48-282C-4D85-874E-16473A517EC8}" srcOrd="1" destOrd="0" presId="urn:microsoft.com/office/officeart/2008/layout/LinedList"/>
    <dgm:cxn modelId="{F808709B-7466-4644-8566-372AB192AB86}" type="presParOf" srcId="{3CAE9D48-282C-4D85-874E-16473A517EC8}" destId="{7F07D41E-DCC8-4DBE-9EC3-03B5A5739530}" srcOrd="0" destOrd="0" presId="urn:microsoft.com/office/officeart/2008/layout/LinedList"/>
    <dgm:cxn modelId="{18DFEFA3-1940-4A1C-8786-6AE6B97F20B4}" type="presParOf" srcId="{3CAE9D48-282C-4D85-874E-16473A517EC8}" destId="{01EEB8D0-D185-488D-8C13-1C28DFC03211}" srcOrd="1" destOrd="0" presId="urn:microsoft.com/office/officeart/2008/layout/LinedList"/>
    <dgm:cxn modelId="{26CB44B4-6E08-4F17-A07E-85BD4E817FDC}" type="presParOf" srcId="{01EEB8D0-D185-488D-8C13-1C28DFC03211}" destId="{D9F5CEF1-EFB5-4D4A-B37C-E0E45076B009}" srcOrd="0" destOrd="0" presId="urn:microsoft.com/office/officeart/2008/layout/LinedList"/>
    <dgm:cxn modelId="{199A8932-B0FD-4149-BEB6-B259202EAD30}" type="presParOf" srcId="{01EEB8D0-D185-488D-8C13-1C28DFC03211}" destId="{4DA1362B-CB7E-449F-9334-AF2DC5CA87A4}" srcOrd="1" destOrd="0" presId="urn:microsoft.com/office/officeart/2008/layout/LinedList"/>
    <dgm:cxn modelId="{94BB1588-3ECD-48DC-9C40-5190DED68885}" type="presParOf" srcId="{4DA1362B-CB7E-449F-9334-AF2DC5CA87A4}" destId="{1BB50358-D65C-412E-82E3-FA1D0FECAFBC}" srcOrd="0" destOrd="0" presId="urn:microsoft.com/office/officeart/2008/layout/LinedList"/>
    <dgm:cxn modelId="{29F0467B-1EE2-4708-9086-56AE889DD4A9}" type="presParOf" srcId="{4DA1362B-CB7E-449F-9334-AF2DC5CA87A4}" destId="{2F8BAFDF-8694-4260-8A8E-584DA22D68CD}" srcOrd="1" destOrd="0" presId="urn:microsoft.com/office/officeart/2008/layout/LinedList"/>
    <dgm:cxn modelId="{B10E742B-238C-43C2-8C73-CD50066E217D}" type="presParOf" srcId="{4DA1362B-CB7E-449F-9334-AF2DC5CA87A4}" destId="{1E1A290D-C9B2-46F8-B285-54D608D12FA1}" srcOrd="2" destOrd="0" presId="urn:microsoft.com/office/officeart/2008/layout/LinedList"/>
    <dgm:cxn modelId="{E6F0BAAC-C329-441E-8F46-45CCB2AB5862}" type="presParOf" srcId="{01EEB8D0-D185-488D-8C13-1C28DFC03211}" destId="{4C284BFE-53CB-4D47-83A2-3299AD37B186}" srcOrd="2" destOrd="0" presId="urn:microsoft.com/office/officeart/2008/layout/LinedList"/>
    <dgm:cxn modelId="{F787CEEC-32A9-4A04-B9B2-E168637DCB79}" type="presParOf" srcId="{01EEB8D0-D185-488D-8C13-1C28DFC03211}" destId="{01C5283F-5741-4B72-B6DC-248CF04C15D7}" srcOrd="3" destOrd="0" presId="urn:microsoft.com/office/officeart/2008/layout/LinedLis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D7960-E241-4783-A40F-35333E1AEAC6}">
      <dsp:nvSpPr>
        <dsp:cNvPr id="0" name=""/>
        <dsp:cNvSpPr/>
      </dsp:nvSpPr>
      <dsp:spPr>
        <a:xfrm>
          <a:off x="1129910" y="384588"/>
          <a:ext cx="2434665" cy="2196994"/>
        </a:xfrm>
        <a:prstGeom prst="downArrow">
          <a:avLst>
            <a:gd name="adj1" fmla="val 50000"/>
            <a:gd name="adj2" fmla="val 35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0" kern="1200"/>
            <a:t>Rapid Access Self Referral</a:t>
          </a:r>
        </a:p>
      </dsp:txBody>
      <dsp:txXfrm>
        <a:off x="1738576" y="384588"/>
        <a:ext cx="1217333" cy="1812520"/>
      </dsp:txXfrm>
    </dsp:sp>
    <dsp:sp modelId="{E1F22E26-5A15-4E28-80DC-DBF1F0C27FC8}">
      <dsp:nvSpPr>
        <dsp:cNvPr id="0" name=""/>
        <dsp:cNvSpPr/>
      </dsp:nvSpPr>
      <dsp:spPr>
        <a:xfrm rot="7200000">
          <a:off x="2461593" y="2142980"/>
          <a:ext cx="2196994" cy="2196994"/>
        </a:xfrm>
        <a:prstGeom prst="downArrow">
          <a:avLst>
            <a:gd name="adj1" fmla="val 50000"/>
            <a:gd name="adj2" fmla="val 35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0" kern="1200"/>
            <a:t>Absence Support Service</a:t>
          </a:r>
          <a:endParaRPr lang="en-US" sz="1700" kern="1200"/>
        </a:p>
      </dsp:txBody>
      <dsp:txXfrm rot="-5400000">
        <a:off x="2820312" y="2788347"/>
        <a:ext cx="1812520" cy="1098497"/>
      </dsp:txXfrm>
    </dsp:sp>
    <dsp:sp modelId="{57365D63-4FF5-4D4E-8DAF-6E0089D9965E}">
      <dsp:nvSpPr>
        <dsp:cNvPr id="0" name=""/>
        <dsp:cNvSpPr/>
      </dsp:nvSpPr>
      <dsp:spPr>
        <a:xfrm rot="14400000">
          <a:off x="202358" y="2176828"/>
          <a:ext cx="2196994" cy="2196994"/>
        </a:xfrm>
        <a:prstGeom prst="downArrow">
          <a:avLst>
            <a:gd name="adj1" fmla="val 50000"/>
            <a:gd name="adj2" fmla="val 35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0" kern="1200"/>
            <a:t>Prevention </a:t>
          </a:r>
        </a:p>
        <a:p>
          <a:pPr marL="0" lvl="0" indent="0" algn="ctr" defTabSz="755650">
            <a:lnSpc>
              <a:spcPct val="90000"/>
            </a:lnSpc>
            <a:spcBef>
              <a:spcPct val="0"/>
            </a:spcBef>
            <a:spcAft>
              <a:spcPct val="35000"/>
            </a:spcAft>
            <a:buNone/>
          </a:pPr>
          <a:r>
            <a:rPr lang="en-GB" sz="1700" b="0" kern="1200"/>
            <a:t>and Education Strategies</a:t>
          </a:r>
          <a:endParaRPr lang="en-US" sz="1700" kern="1200"/>
        </a:p>
      </dsp:txBody>
      <dsp:txXfrm rot="5400000">
        <a:off x="228113" y="2822194"/>
        <a:ext cx="1812520" cy="1098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66BB-A728-46DE-A761-8ECBA1D6190E}">
      <dsp:nvSpPr>
        <dsp:cNvPr id="0" name=""/>
        <dsp:cNvSpPr/>
      </dsp:nvSpPr>
      <dsp:spPr>
        <a:xfrm>
          <a:off x="361558" y="118438"/>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DAE07-57B3-4CC8-97F6-F2D1D45D40E0}">
      <dsp:nvSpPr>
        <dsp:cNvPr id="0" name=""/>
        <dsp:cNvSpPr/>
      </dsp:nvSpPr>
      <dsp:spPr>
        <a:xfrm>
          <a:off x="556857" y="313736"/>
          <a:ext cx="539396" cy="539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ABBE8-16C7-4DCB-A628-927610447A31}">
      <dsp:nvSpPr>
        <dsp:cNvPr id="0" name=""/>
        <dsp:cNvSpPr/>
      </dsp:nvSpPr>
      <dsp:spPr>
        <a:xfrm>
          <a:off x="1490837" y="118438"/>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Online self referral platform which is triaged by Occupational Health Physiotherapist within two working days.</a:t>
          </a:r>
          <a:endParaRPr lang="en-US" sz="1200" kern="1200"/>
        </a:p>
      </dsp:txBody>
      <dsp:txXfrm>
        <a:off x="1490837" y="118438"/>
        <a:ext cx="2192129" cy="929994"/>
      </dsp:txXfrm>
    </dsp:sp>
    <dsp:sp modelId="{3B37D48D-D15F-4BF4-B948-6B10F0A6C2D4}">
      <dsp:nvSpPr>
        <dsp:cNvPr id="0" name=""/>
        <dsp:cNvSpPr/>
      </dsp:nvSpPr>
      <dsp:spPr>
        <a:xfrm>
          <a:off x="4064928" y="118438"/>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9F309-36AF-4310-BF54-E9A483C7C295}">
      <dsp:nvSpPr>
        <dsp:cNvPr id="0" name=""/>
        <dsp:cNvSpPr/>
      </dsp:nvSpPr>
      <dsp:spPr>
        <a:xfrm>
          <a:off x="4260227" y="313736"/>
          <a:ext cx="539396" cy="539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F6D55-CFE0-407D-8988-3BE2B0BC07F0}">
      <dsp:nvSpPr>
        <dsp:cNvPr id="0" name=""/>
        <dsp:cNvSpPr/>
      </dsp:nvSpPr>
      <dsp:spPr>
        <a:xfrm>
          <a:off x="5194207" y="118438"/>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Direct messaging to employee to request additional information or provide self management advice or offer initial assessment.</a:t>
          </a:r>
          <a:endParaRPr lang="en-US" sz="1200" kern="1200"/>
        </a:p>
      </dsp:txBody>
      <dsp:txXfrm>
        <a:off x="5194207" y="118438"/>
        <a:ext cx="2192129" cy="929994"/>
      </dsp:txXfrm>
    </dsp:sp>
    <dsp:sp modelId="{7B3C6BD2-5290-42FA-91F6-8643151C5FD7}">
      <dsp:nvSpPr>
        <dsp:cNvPr id="0" name=""/>
        <dsp:cNvSpPr/>
      </dsp:nvSpPr>
      <dsp:spPr>
        <a:xfrm>
          <a:off x="7768298" y="118438"/>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72743-F0E3-40C6-BB8B-1EE1B4C92B3D}">
      <dsp:nvSpPr>
        <dsp:cNvPr id="0" name=""/>
        <dsp:cNvSpPr/>
      </dsp:nvSpPr>
      <dsp:spPr>
        <a:xfrm>
          <a:off x="7963597" y="313736"/>
          <a:ext cx="539396" cy="539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8B436-34C7-4464-A22E-DD5E3AEECA2B}">
      <dsp:nvSpPr>
        <dsp:cNvPr id="0" name=""/>
        <dsp:cNvSpPr/>
      </dsp:nvSpPr>
      <dsp:spPr>
        <a:xfrm>
          <a:off x="8897577" y="118438"/>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Initial assessment can be by telephone or in person.</a:t>
          </a:r>
          <a:endParaRPr lang="en-US" sz="1200" kern="1200"/>
        </a:p>
      </dsp:txBody>
      <dsp:txXfrm>
        <a:off x="8897577" y="118438"/>
        <a:ext cx="2192129" cy="929994"/>
      </dsp:txXfrm>
    </dsp:sp>
    <dsp:sp modelId="{F5112D22-E6D2-4D05-B2B5-EBE49217F56F}">
      <dsp:nvSpPr>
        <dsp:cNvPr id="0" name=""/>
        <dsp:cNvSpPr/>
      </dsp:nvSpPr>
      <dsp:spPr>
        <a:xfrm>
          <a:off x="361558" y="1828077"/>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7371B-7F46-448C-B1A3-C3DB9EEF5046}">
      <dsp:nvSpPr>
        <dsp:cNvPr id="0" name=""/>
        <dsp:cNvSpPr/>
      </dsp:nvSpPr>
      <dsp:spPr>
        <a:xfrm>
          <a:off x="556857" y="2023376"/>
          <a:ext cx="539396" cy="5393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B9E44-CC35-45CE-B124-6EEFD1017924}">
      <dsp:nvSpPr>
        <dsp:cNvPr id="0" name=""/>
        <dsp:cNvSpPr/>
      </dsp:nvSpPr>
      <dsp:spPr>
        <a:xfrm>
          <a:off x="1490837" y="1828077"/>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Appointments offered across four different hospital sites.</a:t>
          </a:r>
          <a:endParaRPr lang="en-US" sz="1200" kern="1200"/>
        </a:p>
      </dsp:txBody>
      <dsp:txXfrm>
        <a:off x="1490837" y="1828077"/>
        <a:ext cx="2192129" cy="929994"/>
      </dsp:txXfrm>
    </dsp:sp>
    <dsp:sp modelId="{E9B4F4D0-1AAB-4E07-BF9C-3A79C6EEB328}">
      <dsp:nvSpPr>
        <dsp:cNvPr id="0" name=""/>
        <dsp:cNvSpPr/>
      </dsp:nvSpPr>
      <dsp:spPr>
        <a:xfrm>
          <a:off x="4064928" y="1828077"/>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C314C-26F9-47D7-9475-749E58CAA63C}">
      <dsp:nvSpPr>
        <dsp:cNvPr id="0" name=""/>
        <dsp:cNvSpPr/>
      </dsp:nvSpPr>
      <dsp:spPr>
        <a:xfrm>
          <a:off x="4260227" y="2023376"/>
          <a:ext cx="539396" cy="5393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20682-AADE-4477-9F42-89AACEE89216}">
      <dsp:nvSpPr>
        <dsp:cNvPr id="0" name=""/>
        <dsp:cNvSpPr/>
      </dsp:nvSpPr>
      <dsp:spPr>
        <a:xfrm>
          <a:off x="5194207" y="1828077"/>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No waiting list- first appointment offered within 7 working days from point of triage.</a:t>
          </a:r>
          <a:endParaRPr lang="en-US" sz="1200" kern="1200"/>
        </a:p>
      </dsp:txBody>
      <dsp:txXfrm>
        <a:off x="5194207" y="1828077"/>
        <a:ext cx="2192129" cy="929994"/>
      </dsp:txXfrm>
    </dsp:sp>
    <dsp:sp modelId="{5DE843B1-8ADB-4391-A385-6629744D554A}">
      <dsp:nvSpPr>
        <dsp:cNvPr id="0" name=""/>
        <dsp:cNvSpPr/>
      </dsp:nvSpPr>
      <dsp:spPr>
        <a:xfrm>
          <a:off x="7768298" y="1828077"/>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1A618-D290-428E-85D7-E4AA4FD99162}">
      <dsp:nvSpPr>
        <dsp:cNvPr id="0" name=""/>
        <dsp:cNvSpPr/>
      </dsp:nvSpPr>
      <dsp:spPr>
        <a:xfrm>
          <a:off x="7963597" y="2023376"/>
          <a:ext cx="539396" cy="5393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E84D2-9C50-4B5E-B48D-271F5805BFE2}">
      <dsp:nvSpPr>
        <dsp:cNvPr id="0" name=""/>
        <dsp:cNvSpPr/>
      </dsp:nvSpPr>
      <dsp:spPr>
        <a:xfrm>
          <a:off x="8897577" y="1828077"/>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Automated booking and  rebooking system with appointment notifications sent to employee and manager</a:t>
          </a:r>
          <a:endParaRPr lang="en-US" sz="1200" kern="1200"/>
        </a:p>
      </dsp:txBody>
      <dsp:txXfrm>
        <a:off x="8897577" y="1828077"/>
        <a:ext cx="2192129" cy="929994"/>
      </dsp:txXfrm>
    </dsp:sp>
    <dsp:sp modelId="{FE13FE1E-BC0E-447A-8C3A-44FC3E84DA44}">
      <dsp:nvSpPr>
        <dsp:cNvPr id="0" name=""/>
        <dsp:cNvSpPr/>
      </dsp:nvSpPr>
      <dsp:spPr>
        <a:xfrm>
          <a:off x="361558" y="3537717"/>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6D362-4084-496F-BBB0-2DFAEE4F122C}">
      <dsp:nvSpPr>
        <dsp:cNvPr id="0" name=""/>
        <dsp:cNvSpPr/>
      </dsp:nvSpPr>
      <dsp:spPr>
        <a:xfrm>
          <a:off x="556857" y="3733016"/>
          <a:ext cx="539396" cy="53939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F73D5-B6B7-4A64-A8DC-58338D3F0F83}">
      <dsp:nvSpPr>
        <dsp:cNvPr id="0" name=""/>
        <dsp:cNvSpPr/>
      </dsp:nvSpPr>
      <dsp:spPr>
        <a:xfrm>
          <a:off x="1490837" y="3537717"/>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Manger updates provided with advice to support return to work or modifications to duties if in work</a:t>
          </a:r>
          <a:endParaRPr lang="en-US" sz="1200" kern="1200"/>
        </a:p>
      </dsp:txBody>
      <dsp:txXfrm>
        <a:off x="1490837" y="3537717"/>
        <a:ext cx="2192129" cy="929994"/>
      </dsp:txXfrm>
    </dsp:sp>
    <dsp:sp modelId="{E16CCD01-082B-4B42-B503-8489FFED02D4}">
      <dsp:nvSpPr>
        <dsp:cNvPr id="0" name=""/>
        <dsp:cNvSpPr/>
      </dsp:nvSpPr>
      <dsp:spPr>
        <a:xfrm>
          <a:off x="4064928" y="3537717"/>
          <a:ext cx="929994" cy="9299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A6799-A254-4E73-905C-A531F087E262}">
      <dsp:nvSpPr>
        <dsp:cNvPr id="0" name=""/>
        <dsp:cNvSpPr/>
      </dsp:nvSpPr>
      <dsp:spPr>
        <a:xfrm>
          <a:off x="4260227" y="3733016"/>
          <a:ext cx="539396" cy="53939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5B6CC-FF29-4404-A7FB-7F356A1EB05C}">
      <dsp:nvSpPr>
        <dsp:cNvPr id="0" name=""/>
        <dsp:cNvSpPr/>
      </dsp:nvSpPr>
      <dsp:spPr>
        <a:xfrm>
          <a:off x="5194207" y="3537717"/>
          <a:ext cx="2192129" cy="92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b="0" kern="1200"/>
            <a:t>Tailored exercise programmes sent directly to employee’s email using specialist physiotherapy software- Physio Tec.  </a:t>
          </a:r>
          <a:endParaRPr lang="en-US" sz="1200" kern="1200"/>
        </a:p>
      </dsp:txBody>
      <dsp:txXfrm>
        <a:off x="5194207" y="3537717"/>
        <a:ext cx="2192129" cy="929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9DB27-3F51-45F2-B92A-AFBE947C3DB3}">
      <dsp:nvSpPr>
        <dsp:cNvPr id="0" name=""/>
        <dsp:cNvSpPr/>
      </dsp:nvSpPr>
      <dsp:spPr>
        <a:xfrm>
          <a:off x="834684" y="1114019"/>
          <a:ext cx="65813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923801-E2AC-4F28-A0AA-45F9A176E9F6}">
      <dsp:nvSpPr>
        <dsp:cNvPr id="0" name=""/>
        <dsp:cNvSpPr/>
      </dsp:nvSpPr>
      <dsp:spPr>
        <a:xfrm>
          <a:off x="1532303" y="1058718"/>
          <a:ext cx="75685" cy="14228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1E37EB-FCA1-46C2-A8B8-E225A7CDE81D}">
      <dsp:nvSpPr>
        <dsp:cNvPr id="0" name=""/>
        <dsp:cNvSpPr/>
      </dsp:nvSpPr>
      <dsp:spPr>
        <a:xfrm>
          <a:off x="439948" y="801586"/>
          <a:ext cx="624938" cy="6249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1" tIns="24251" rIns="24251" bIns="24251"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31468" y="893106"/>
        <a:ext cx="441898" cy="441898"/>
      </dsp:txXfrm>
    </dsp:sp>
    <dsp:sp modelId="{C31C5346-F4F8-4DA5-B529-1C622FC9AB85}">
      <dsp:nvSpPr>
        <dsp:cNvPr id="0" name=""/>
        <dsp:cNvSpPr/>
      </dsp:nvSpPr>
      <dsp:spPr>
        <a:xfrm>
          <a:off x="12021" y="1592115"/>
          <a:ext cx="148079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07" tIns="165100" rIns="116807" bIns="165100" numCol="1" spcCol="1270" anchor="t" anchorCtr="0">
          <a:noAutofit/>
        </a:bodyPr>
        <a:lstStyle/>
        <a:p>
          <a:pPr marL="0" lvl="0" indent="0" algn="l" defTabSz="488950">
            <a:lnSpc>
              <a:spcPct val="90000"/>
            </a:lnSpc>
            <a:spcBef>
              <a:spcPct val="0"/>
            </a:spcBef>
            <a:spcAft>
              <a:spcPct val="35000"/>
            </a:spcAft>
            <a:buNone/>
          </a:pPr>
          <a:r>
            <a:rPr lang="en-GB" sz="1100" b="0" kern="1200" dirty="0"/>
            <a:t>Employee requests call from physiotherapist via absence manager (automated system) having reported musculoskeletal related absence</a:t>
          </a:r>
          <a:endParaRPr lang="en-US" sz="1100" kern="1200" dirty="0"/>
        </a:p>
      </dsp:txBody>
      <dsp:txXfrm>
        <a:off x="12021" y="1888274"/>
        <a:ext cx="1480794" cy="1669441"/>
      </dsp:txXfrm>
    </dsp:sp>
    <dsp:sp modelId="{46D6EACC-010C-4EC9-8633-5DF6C57EE2F5}">
      <dsp:nvSpPr>
        <dsp:cNvPr id="0" name=""/>
        <dsp:cNvSpPr/>
      </dsp:nvSpPr>
      <dsp:spPr>
        <a:xfrm>
          <a:off x="1657348" y="1114038"/>
          <a:ext cx="148079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794B7-4313-499A-A22E-C5AC269A2C0F}">
      <dsp:nvSpPr>
        <dsp:cNvPr id="0" name=""/>
        <dsp:cNvSpPr/>
      </dsp:nvSpPr>
      <dsp:spPr>
        <a:xfrm>
          <a:off x="3177630" y="1058733"/>
          <a:ext cx="75685" cy="14230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C11B6-8AC1-45A3-9DE6-3CE8BC786FEE}">
      <dsp:nvSpPr>
        <dsp:cNvPr id="0" name=""/>
        <dsp:cNvSpPr/>
      </dsp:nvSpPr>
      <dsp:spPr>
        <a:xfrm>
          <a:off x="2085276" y="801604"/>
          <a:ext cx="624938" cy="6249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1" tIns="24251" rIns="24251" bIns="24251"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176796" y="893124"/>
        <a:ext cx="441898" cy="441898"/>
      </dsp:txXfrm>
    </dsp:sp>
    <dsp:sp modelId="{A3AF97D5-2507-45CB-8C5F-AEC48C0E1416}">
      <dsp:nvSpPr>
        <dsp:cNvPr id="0" name=""/>
        <dsp:cNvSpPr/>
      </dsp:nvSpPr>
      <dsp:spPr>
        <a:xfrm>
          <a:off x="1657348" y="1592161"/>
          <a:ext cx="148079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07" tIns="165100" rIns="116807" bIns="165100" numCol="1" spcCol="1270" anchor="t" anchorCtr="0">
          <a:noAutofit/>
        </a:bodyPr>
        <a:lstStyle/>
        <a:p>
          <a:pPr marL="0" lvl="0" indent="0" algn="l" defTabSz="488950">
            <a:lnSpc>
              <a:spcPct val="90000"/>
            </a:lnSpc>
            <a:spcBef>
              <a:spcPct val="0"/>
            </a:spcBef>
            <a:spcAft>
              <a:spcPct val="35000"/>
            </a:spcAft>
            <a:buNone/>
          </a:pPr>
          <a:r>
            <a:rPr lang="en-GB" sz="1100" b="0" kern="1200"/>
            <a:t>Occupational Health Physiotherapist calls employee on first day of absence if reported Monday to Friday. </a:t>
          </a:r>
          <a:endParaRPr lang="en-US" sz="1100" kern="1200"/>
        </a:p>
      </dsp:txBody>
      <dsp:txXfrm>
        <a:off x="1657348" y="1888320"/>
        <a:ext cx="1480794" cy="1669441"/>
      </dsp:txXfrm>
    </dsp:sp>
    <dsp:sp modelId="{36EFFC1B-01C2-4ED4-A1DA-ECDC3488D869}">
      <dsp:nvSpPr>
        <dsp:cNvPr id="0" name=""/>
        <dsp:cNvSpPr/>
      </dsp:nvSpPr>
      <dsp:spPr>
        <a:xfrm>
          <a:off x="3302675" y="1114038"/>
          <a:ext cx="148079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940C5-5EB9-476D-AC98-E5A6DDEC8E89}">
      <dsp:nvSpPr>
        <dsp:cNvPr id="0" name=""/>
        <dsp:cNvSpPr/>
      </dsp:nvSpPr>
      <dsp:spPr>
        <a:xfrm>
          <a:off x="4822957" y="1058733"/>
          <a:ext cx="75685" cy="14230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432C3-9B4E-4A82-A65B-41789292646A}">
      <dsp:nvSpPr>
        <dsp:cNvPr id="0" name=""/>
        <dsp:cNvSpPr/>
      </dsp:nvSpPr>
      <dsp:spPr>
        <a:xfrm>
          <a:off x="3730603" y="801604"/>
          <a:ext cx="624938" cy="6249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1" tIns="24251" rIns="24251" bIns="24251"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822123" y="893124"/>
        <a:ext cx="441898" cy="441898"/>
      </dsp:txXfrm>
    </dsp:sp>
    <dsp:sp modelId="{66432A60-1B2A-4F55-959E-9D6BD426707C}">
      <dsp:nvSpPr>
        <dsp:cNvPr id="0" name=""/>
        <dsp:cNvSpPr/>
      </dsp:nvSpPr>
      <dsp:spPr>
        <a:xfrm>
          <a:off x="3302675" y="1592161"/>
          <a:ext cx="148079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07" tIns="165100" rIns="116807" bIns="165100" numCol="1" spcCol="1270" anchor="t" anchorCtr="0">
          <a:noAutofit/>
        </a:bodyPr>
        <a:lstStyle/>
        <a:p>
          <a:pPr marL="0" lvl="0" indent="0" algn="l" defTabSz="488950">
            <a:lnSpc>
              <a:spcPct val="90000"/>
            </a:lnSpc>
            <a:spcBef>
              <a:spcPct val="0"/>
            </a:spcBef>
            <a:spcAft>
              <a:spcPct val="35000"/>
            </a:spcAft>
            <a:buNone/>
          </a:pPr>
          <a:r>
            <a:rPr lang="en-GB" sz="1100" b="0" kern="1200"/>
            <a:t>Manager notified of contact or noncontact with employee</a:t>
          </a:r>
          <a:endParaRPr lang="en-US" sz="1100" kern="1200"/>
        </a:p>
      </dsp:txBody>
      <dsp:txXfrm>
        <a:off x="3302675" y="1888320"/>
        <a:ext cx="1480794" cy="1669441"/>
      </dsp:txXfrm>
    </dsp:sp>
    <dsp:sp modelId="{92440180-4253-4459-9B88-1A107C83E915}">
      <dsp:nvSpPr>
        <dsp:cNvPr id="0" name=""/>
        <dsp:cNvSpPr/>
      </dsp:nvSpPr>
      <dsp:spPr>
        <a:xfrm>
          <a:off x="4948002" y="1114038"/>
          <a:ext cx="148079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2D546E-8275-4A8D-8539-1C3D6CD588DE}">
      <dsp:nvSpPr>
        <dsp:cNvPr id="0" name=""/>
        <dsp:cNvSpPr/>
      </dsp:nvSpPr>
      <dsp:spPr>
        <a:xfrm>
          <a:off x="6468284" y="1058733"/>
          <a:ext cx="75685" cy="14230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9F6DE-6820-4CAA-AD0C-BA0C9E1B07A6}">
      <dsp:nvSpPr>
        <dsp:cNvPr id="0" name=""/>
        <dsp:cNvSpPr/>
      </dsp:nvSpPr>
      <dsp:spPr>
        <a:xfrm>
          <a:off x="5375930" y="801604"/>
          <a:ext cx="624938" cy="6249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1" tIns="24251" rIns="24251" bIns="24251"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467450" y="893124"/>
        <a:ext cx="441898" cy="441898"/>
      </dsp:txXfrm>
    </dsp:sp>
    <dsp:sp modelId="{76706358-78F1-4220-9A6D-5FF6F0283BA1}">
      <dsp:nvSpPr>
        <dsp:cNvPr id="0" name=""/>
        <dsp:cNvSpPr/>
      </dsp:nvSpPr>
      <dsp:spPr>
        <a:xfrm>
          <a:off x="4948002" y="1592161"/>
          <a:ext cx="148079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07" tIns="165100" rIns="116807" bIns="165100" numCol="1" spcCol="1270" anchor="t" anchorCtr="0">
          <a:noAutofit/>
        </a:bodyPr>
        <a:lstStyle/>
        <a:p>
          <a:pPr marL="0" lvl="0" indent="0" algn="l" defTabSz="488950">
            <a:lnSpc>
              <a:spcPct val="90000"/>
            </a:lnSpc>
            <a:spcBef>
              <a:spcPct val="0"/>
            </a:spcBef>
            <a:spcAft>
              <a:spcPct val="35000"/>
            </a:spcAft>
            <a:buNone/>
          </a:pPr>
          <a:r>
            <a:rPr lang="en-GB" sz="1100" b="0" kern="1200"/>
            <a:t>Employee offered advice to support recovery or signposted to other appropriate services e.g., GP services/ Accident &amp; Emergency or urgent care.</a:t>
          </a:r>
          <a:endParaRPr lang="en-US" sz="1100" kern="1200"/>
        </a:p>
      </dsp:txBody>
      <dsp:txXfrm>
        <a:off x="4948002" y="1888320"/>
        <a:ext cx="1480794" cy="1669441"/>
      </dsp:txXfrm>
    </dsp:sp>
    <dsp:sp modelId="{1254DFEB-7534-4823-83E7-439BDE6013B0}">
      <dsp:nvSpPr>
        <dsp:cNvPr id="0" name=""/>
        <dsp:cNvSpPr/>
      </dsp:nvSpPr>
      <dsp:spPr>
        <a:xfrm>
          <a:off x="6593329" y="1114038"/>
          <a:ext cx="148079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083744-7B88-4A60-9240-10E1A7CAC33A}">
      <dsp:nvSpPr>
        <dsp:cNvPr id="0" name=""/>
        <dsp:cNvSpPr/>
      </dsp:nvSpPr>
      <dsp:spPr>
        <a:xfrm>
          <a:off x="8113611" y="1058733"/>
          <a:ext cx="75685" cy="14230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C82A98-4882-4C1B-9449-3F3E5125F2BE}">
      <dsp:nvSpPr>
        <dsp:cNvPr id="0" name=""/>
        <dsp:cNvSpPr/>
      </dsp:nvSpPr>
      <dsp:spPr>
        <a:xfrm>
          <a:off x="7021257" y="801604"/>
          <a:ext cx="624938" cy="6249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1" tIns="24251" rIns="24251" bIns="24251"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7112777" y="893124"/>
        <a:ext cx="441898" cy="441898"/>
      </dsp:txXfrm>
    </dsp:sp>
    <dsp:sp modelId="{8D3D3834-4FE7-412F-B7A5-B64B177D629F}">
      <dsp:nvSpPr>
        <dsp:cNvPr id="0" name=""/>
        <dsp:cNvSpPr/>
      </dsp:nvSpPr>
      <dsp:spPr>
        <a:xfrm>
          <a:off x="6593329" y="1592161"/>
          <a:ext cx="148079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07" tIns="165100" rIns="116807" bIns="165100" numCol="1" spcCol="1270" anchor="t" anchorCtr="0">
          <a:noAutofit/>
        </a:bodyPr>
        <a:lstStyle/>
        <a:p>
          <a:pPr marL="0" lvl="0" indent="0" algn="l" defTabSz="488950">
            <a:lnSpc>
              <a:spcPct val="90000"/>
            </a:lnSpc>
            <a:spcBef>
              <a:spcPct val="0"/>
            </a:spcBef>
            <a:spcAft>
              <a:spcPct val="35000"/>
            </a:spcAft>
            <a:buNone/>
          </a:pPr>
          <a:r>
            <a:rPr lang="en-GB" sz="1100" b="0" kern="1200"/>
            <a:t>If appropriate employee is offered an in-person assessment appointment or a telephone review appointment.</a:t>
          </a:r>
          <a:endParaRPr lang="en-US" sz="1100" kern="1200"/>
        </a:p>
      </dsp:txBody>
      <dsp:txXfrm>
        <a:off x="6593329" y="1888320"/>
        <a:ext cx="1480794" cy="1669441"/>
      </dsp:txXfrm>
    </dsp:sp>
    <dsp:sp modelId="{03FB56B2-45E7-4E1B-9FA8-96A1EF67E2FF}">
      <dsp:nvSpPr>
        <dsp:cNvPr id="0" name=""/>
        <dsp:cNvSpPr/>
      </dsp:nvSpPr>
      <dsp:spPr>
        <a:xfrm>
          <a:off x="8238656" y="1114038"/>
          <a:ext cx="148079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C8C95-2141-4C47-82C5-2163B33B33D8}">
      <dsp:nvSpPr>
        <dsp:cNvPr id="0" name=""/>
        <dsp:cNvSpPr/>
      </dsp:nvSpPr>
      <dsp:spPr>
        <a:xfrm>
          <a:off x="9758938" y="1058733"/>
          <a:ext cx="75685" cy="14230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54352-0FD2-477F-9125-0C08CF259ACF}">
      <dsp:nvSpPr>
        <dsp:cNvPr id="0" name=""/>
        <dsp:cNvSpPr/>
      </dsp:nvSpPr>
      <dsp:spPr>
        <a:xfrm>
          <a:off x="8666584" y="801604"/>
          <a:ext cx="624938" cy="6249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1" tIns="24251" rIns="24251" bIns="24251" numCol="1" spcCol="1270" anchor="ctr" anchorCtr="0">
          <a:noAutofit/>
        </a:bodyPr>
        <a:lstStyle/>
        <a:p>
          <a:pPr marL="0" lvl="0" indent="0" algn="ctr" defTabSz="1244600">
            <a:lnSpc>
              <a:spcPct val="90000"/>
            </a:lnSpc>
            <a:spcBef>
              <a:spcPct val="0"/>
            </a:spcBef>
            <a:spcAft>
              <a:spcPct val="35000"/>
            </a:spcAft>
            <a:buNone/>
          </a:pPr>
          <a:r>
            <a:rPr lang="en-US" sz="2800" kern="1200"/>
            <a:t>6</a:t>
          </a:r>
        </a:p>
      </dsp:txBody>
      <dsp:txXfrm>
        <a:off x="8758104" y="893124"/>
        <a:ext cx="441898" cy="441898"/>
      </dsp:txXfrm>
    </dsp:sp>
    <dsp:sp modelId="{EE66C706-564C-4CBF-BC58-CA90363CD111}">
      <dsp:nvSpPr>
        <dsp:cNvPr id="0" name=""/>
        <dsp:cNvSpPr/>
      </dsp:nvSpPr>
      <dsp:spPr>
        <a:xfrm>
          <a:off x="8238656" y="1592161"/>
          <a:ext cx="148079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07" tIns="165100" rIns="116807" bIns="165100" numCol="1" spcCol="1270" anchor="t" anchorCtr="0">
          <a:noAutofit/>
        </a:bodyPr>
        <a:lstStyle/>
        <a:p>
          <a:pPr marL="0" lvl="0" indent="0" algn="l" defTabSz="488950">
            <a:lnSpc>
              <a:spcPct val="90000"/>
            </a:lnSpc>
            <a:spcBef>
              <a:spcPct val="0"/>
            </a:spcBef>
            <a:spcAft>
              <a:spcPct val="35000"/>
            </a:spcAft>
            <a:buNone/>
          </a:pPr>
          <a:r>
            <a:rPr lang="en-GB" sz="1100" b="0" kern="1200" dirty="0"/>
            <a:t>If no appointment offered employee encouraged to self refer if condition not improving within expected recovery period.</a:t>
          </a:r>
          <a:endParaRPr lang="en-US" sz="1100" kern="1200" dirty="0"/>
        </a:p>
      </dsp:txBody>
      <dsp:txXfrm>
        <a:off x="8238656" y="1888320"/>
        <a:ext cx="1480794" cy="1669441"/>
      </dsp:txXfrm>
    </dsp:sp>
    <dsp:sp modelId="{5DDAAFE7-B868-4DD9-8171-E1F0E60C5ED3}">
      <dsp:nvSpPr>
        <dsp:cNvPr id="0" name=""/>
        <dsp:cNvSpPr/>
      </dsp:nvSpPr>
      <dsp:spPr>
        <a:xfrm>
          <a:off x="9883983" y="1114038"/>
          <a:ext cx="74112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6EC21-379A-4A07-8091-C251D314FC66}">
      <dsp:nvSpPr>
        <dsp:cNvPr id="0" name=""/>
        <dsp:cNvSpPr/>
      </dsp:nvSpPr>
      <dsp:spPr>
        <a:xfrm>
          <a:off x="10312635" y="801604"/>
          <a:ext cx="624938" cy="6249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1" tIns="24251" rIns="24251" bIns="24251" numCol="1" spcCol="1270" anchor="ctr" anchorCtr="0">
          <a:noAutofit/>
        </a:bodyPr>
        <a:lstStyle/>
        <a:p>
          <a:pPr marL="0" lvl="0" indent="0" algn="ctr" defTabSz="1244600">
            <a:lnSpc>
              <a:spcPct val="90000"/>
            </a:lnSpc>
            <a:spcBef>
              <a:spcPct val="0"/>
            </a:spcBef>
            <a:spcAft>
              <a:spcPct val="35000"/>
            </a:spcAft>
            <a:buNone/>
          </a:pPr>
          <a:r>
            <a:rPr lang="en-US" sz="2800" kern="1200"/>
            <a:t>7</a:t>
          </a:r>
        </a:p>
      </dsp:txBody>
      <dsp:txXfrm>
        <a:off x="10404155" y="893124"/>
        <a:ext cx="441898" cy="441898"/>
      </dsp:txXfrm>
    </dsp:sp>
    <dsp:sp modelId="{CADCE66E-2D56-4B85-9468-7B1ECBBA2799}">
      <dsp:nvSpPr>
        <dsp:cNvPr id="0" name=""/>
        <dsp:cNvSpPr/>
      </dsp:nvSpPr>
      <dsp:spPr>
        <a:xfrm>
          <a:off x="9883983" y="1592161"/>
          <a:ext cx="154327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735" tIns="165100" rIns="121735" bIns="165100" numCol="1" spcCol="1270" anchor="t" anchorCtr="0">
          <a:noAutofit/>
        </a:bodyPr>
        <a:lstStyle/>
        <a:p>
          <a:pPr marL="0" lvl="0" indent="0" algn="l" defTabSz="488950">
            <a:lnSpc>
              <a:spcPct val="90000"/>
            </a:lnSpc>
            <a:spcBef>
              <a:spcPct val="0"/>
            </a:spcBef>
            <a:spcAft>
              <a:spcPct val="35000"/>
            </a:spcAft>
            <a:buNone/>
          </a:pPr>
          <a:r>
            <a:rPr lang="en-GB" sz="1100" b="0" kern="1200"/>
            <a:t>Manager provided with feedback via automated email. This can include opinion on likely timeframe for return to work and recommendations on workplace adjustments. </a:t>
          </a:r>
          <a:endParaRPr lang="en-US" sz="1100" kern="1200"/>
        </a:p>
      </dsp:txBody>
      <dsp:txXfrm>
        <a:off x="9883983" y="1900816"/>
        <a:ext cx="1543273" cy="1656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B73F8-9829-4D5A-ADF2-9321657F8F1B}">
      <dsp:nvSpPr>
        <dsp:cNvPr id="0" name=""/>
        <dsp:cNvSpPr/>
      </dsp:nvSpPr>
      <dsp:spPr>
        <a:xfrm rot="5400000">
          <a:off x="1946615" y="872553"/>
          <a:ext cx="1366172"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FED33E-7F0F-446D-98CC-ED5823123A52}">
      <dsp:nvSpPr>
        <dsp:cNvPr id="0" name=""/>
        <dsp:cNvSpPr/>
      </dsp:nvSpPr>
      <dsp:spPr>
        <a:xfrm>
          <a:off x="2260887" y="656"/>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Individualized exercise programmes using PhysioTec</a:t>
          </a:r>
        </a:p>
      </dsp:txBody>
      <dsp:txXfrm>
        <a:off x="2293036" y="32805"/>
        <a:ext cx="1765094" cy="1033337"/>
      </dsp:txXfrm>
    </dsp:sp>
    <dsp:sp modelId="{6FA5A109-3AB4-4352-99A7-EDDE6ABF2F3D}">
      <dsp:nvSpPr>
        <dsp:cNvPr id="0" name=""/>
        <dsp:cNvSpPr/>
      </dsp:nvSpPr>
      <dsp:spPr>
        <a:xfrm rot="5400000">
          <a:off x="1946615" y="2244597"/>
          <a:ext cx="1366172"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060232-3E4B-4986-81A7-4B2655537B76}">
      <dsp:nvSpPr>
        <dsp:cNvPr id="0" name=""/>
        <dsp:cNvSpPr/>
      </dsp:nvSpPr>
      <dsp:spPr>
        <a:xfrm>
          <a:off x="2260887" y="1372700"/>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Online Back Care Workshop</a:t>
          </a:r>
        </a:p>
      </dsp:txBody>
      <dsp:txXfrm>
        <a:off x="2293036" y="1404849"/>
        <a:ext cx="1765094" cy="1033337"/>
      </dsp:txXfrm>
    </dsp:sp>
    <dsp:sp modelId="{C3A6D2BE-117F-4E90-BEB6-C878A94D38A4}">
      <dsp:nvSpPr>
        <dsp:cNvPr id="0" name=""/>
        <dsp:cNvSpPr/>
      </dsp:nvSpPr>
      <dsp:spPr>
        <a:xfrm>
          <a:off x="2632637" y="2930619"/>
          <a:ext cx="2427220"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3C9D42-60C0-4116-9A8F-B6F8195B2248}">
      <dsp:nvSpPr>
        <dsp:cNvPr id="0" name=""/>
        <dsp:cNvSpPr/>
      </dsp:nvSpPr>
      <dsp:spPr>
        <a:xfrm>
          <a:off x="2260887" y="2744744"/>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Bespoke MSK Interventions by work area/job role</a:t>
          </a:r>
        </a:p>
      </dsp:txBody>
      <dsp:txXfrm>
        <a:off x="2293036" y="2776893"/>
        <a:ext cx="1765094" cy="1033337"/>
      </dsp:txXfrm>
    </dsp:sp>
    <dsp:sp modelId="{DD3AF5A7-D8F9-486D-9CCF-5A25181AB523}">
      <dsp:nvSpPr>
        <dsp:cNvPr id="0" name=""/>
        <dsp:cNvSpPr/>
      </dsp:nvSpPr>
      <dsp:spPr>
        <a:xfrm rot="16200000">
          <a:off x="4379706" y="2244597"/>
          <a:ext cx="1366172"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E5C9CE-1D46-4B1C-8C26-8ABF4618BD46}">
      <dsp:nvSpPr>
        <dsp:cNvPr id="0" name=""/>
        <dsp:cNvSpPr/>
      </dsp:nvSpPr>
      <dsp:spPr>
        <a:xfrm>
          <a:off x="4693978" y="2744744"/>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Work Conversations Training for AHPs</a:t>
          </a:r>
        </a:p>
      </dsp:txBody>
      <dsp:txXfrm>
        <a:off x="4726127" y="2776893"/>
        <a:ext cx="1765094" cy="1033337"/>
      </dsp:txXfrm>
    </dsp:sp>
    <dsp:sp modelId="{254E7A72-376A-4980-9418-00B3E633512B}">
      <dsp:nvSpPr>
        <dsp:cNvPr id="0" name=""/>
        <dsp:cNvSpPr/>
      </dsp:nvSpPr>
      <dsp:spPr>
        <a:xfrm rot="16200000">
          <a:off x="4379706" y="872553"/>
          <a:ext cx="1366172"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DFA7AC-7EB8-43BA-90C2-97DB2E6E2BC7}">
      <dsp:nvSpPr>
        <dsp:cNvPr id="0" name=""/>
        <dsp:cNvSpPr/>
      </dsp:nvSpPr>
      <dsp:spPr>
        <a:xfrm>
          <a:off x="4693978" y="1372700"/>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Reasonable adjustments and return to work advice.</a:t>
          </a:r>
        </a:p>
      </dsp:txBody>
      <dsp:txXfrm>
        <a:off x="4726127" y="1404849"/>
        <a:ext cx="1765094" cy="1033337"/>
      </dsp:txXfrm>
    </dsp:sp>
    <dsp:sp modelId="{CEBE3FD3-5D94-49FB-986B-DA5669F15F0B}">
      <dsp:nvSpPr>
        <dsp:cNvPr id="0" name=""/>
        <dsp:cNvSpPr/>
      </dsp:nvSpPr>
      <dsp:spPr>
        <a:xfrm>
          <a:off x="5065728" y="186531"/>
          <a:ext cx="2427220"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A75D61-5271-402D-8369-60B419CD398A}">
      <dsp:nvSpPr>
        <dsp:cNvPr id="0" name=""/>
        <dsp:cNvSpPr/>
      </dsp:nvSpPr>
      <dsp:spPr>
        <a:xfrm>
          <a:off x="4693978" y="656"/>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Manger training on MSK  Health in the Workplace</a:t>
          </a:r>
        </a:p>
      </dsp:txBody>
      <dsp:txXfrm>
        <a:off x="4726127" y="32805"/>
        <a:ext cx="1765094" cy="1033337"/>
      </dsp:txXfrm>
    </dsp:sp>
    <dsp:sp modelId="{14A974D9-41C9-401A-9C39-DEB103C09553}">
      <dsp:nvSpPr>
        <dsp:cNvPr id="0" name=""/>
        <dsp:cNvSpPr/>
      </dsp:nvSpPr>
      <dsp:spPr>
        <a:xfrm rot="5400000">
          <a:off x="6812797" y="872553"/>
          <a:ext cx="1366172"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1DF5F4-EB72-4485-8993-BCB25ABB14F4}">
      <dsp:nvSpPr>
        <dsp:cNvPr id="0" name=""/>
        <dsp:cNvSpPr/>
      </dsp:nvSpPr>
      <dsp:spPr>
        <a:xfrm>
          <a:off x="7127070" y="656"/>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Active Menopause Guidance </a:t>
          </a:r>
        </a:p>
      </dsp:txBody>
      <dsp:txXfrm>
        <a:off x="7159219" y="32805"/>
        <a:ext cx="1765094" cy="1033337"/>
      </dsp:txXfrm>
    </dsp:sp>
    <dsp:sp modelId="{53403CF3-0BC4-4C63-BE6D-DB9B30CC2695}">
      <dsp:nvSpPr>
        <dsp:cNvPr id="0" name=""/>
        <dsp:cNvSpPr/>
      </dsp:nvSpPr>
      <dsp:spPr>
        <a:xfrm rot="5400000">
          <a:off x="6812797" y="2244597"/>
          <a:ext cx="1366172" cy="1646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5756E9-D14A-4DEC-B6B3-71B5B9B912C5}">
      <dsp:nvSpPr>
        <dsp:cNvPr id="0" name=""/>
        <dsp:cNvSpPr/>
      </dsp:nvSpPr>
      <dsp:spPr>
        <a:xfrm>
          <a:off x="7127070" y="1372700"/>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Fibromyalgia  education programme</a:t>
          </a:r>
        </a:p>
      </dsp:txBody>
      <dsp:txXfrm>
        <a:off x="7159219" y="1404849"/>
        <a:ext cx="1765094" cy="1033337"/>
      </dsp:txXfrm>
    </dsp:sp>
    <dsp:sp modelId="{989291E0-7084-4A9A-A043-ACCF9C236D54}">
      <dsp:nvSpPr>
        <dsp:cNvPr id="0" name=""/>
        <dsp:cNvSpPr/>
      </dsp:nvSpPr>
      <dsp:spPr>
        <a:xfrm>
          <a:off x="7127070" y="2744744"/>
          <a:ext cx="1829392" cy="109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Strength training workshops</a:t>
          </a:r>
          <a:endParaRPr lang="en-US" sz="1600" kern="1200"/>
        </a:p>
      </dsp:txBody>
      <dsp:txXfrm>
        <a:off x="7159219" y="2776893"/>
        <a:ext cx="1765094" cy="1033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2C2B-E2D7-43DF-A957-3F1624C3711F}">
      <dsp:nvSpPr>
        <dsp:cNvPr id="0" name=""/>
        <dsp:cNvSpPr/>
      </dsp:nvSpPr>
      <dsp:spPr>
        <a:xfrm>
          <a:off x="0" y="570"/>
          <a:ext cx="50632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7D41E-DCC8-4DBE-9EC3-03B5A5739530}">
      <dsp:nvSpPr>
        <dsp:cNvPr id="0" name=""/>
        <dsp:cNvSpPr/>
      </dsp:nvSpPr>
      <dsp:spPr>
        <a:xfrm>
          <a:off x="0" y="570"/>
          <a:ext cx="1012649" cy="116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GB" sz="1100" kern="1200"/>
        </a:p>
      </dsp:txBody>
      <dsp:txXfrm>
        <a:off x="0" y="570"/>
        <a:ext cx="1012649" cy="1166993"/>
      </dsp:txXfrm>
    </dsp:sp>
    <dsp:sp modelId="{2F8BAFDF-8694-4260-8A8E-584DA22D68CD}">
      <dsp:nvSpPr>
        <dsp:cNvPr id="0" name=""/>
        <dsp:cNvSpPr/>
      </dsp:nvSpPr>
      <dsp:spPr>
        <a:xfrm>
          <a:off x="1088598" y="18804"/>
          <a:ext cx="3974650" cy="36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A practical 4-week course aimed at sedentary employees/those who classify themselves as physically inactive</a:t>
          </a:r>
        </a:p>
      </dsp:txBody>
      <dsp:txXfrm>
        <a:off x="1088598" y="18804"/>
        <a:ext cx="3974650" cy="364685"/>
      </dsp:txXfrm>
    </dsp:sp>
    <dsp:sp modelId="{4C284BFE-53CB-4D47-83A2-3299AD37B186}">
      <dsp:nvSpPr>
        <dsp:cNvPr id="0" name=""/>
        <dsp:cNvSpPr/>
      </dsp:nvSpPr>
      <dsp:spPr>
        <a:xfrm>
          <a:off x="1012649" y="383490"/>
          <a:ext cx="40505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7F324-FB40-48FF-A928-CCDF99EEA722}">
      <dsp:nvSpPr>
        <dsp:cNvPr id="0" name=""/>
        <dsp:cNvSpPr/>
      </dsp:nvSpPr>
      <dsp:spPr>
        <a:xfrm>
          <a:off x="1088598" y="401724"/>
          <a:ext cx="3974650" cy="36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100% of attendees strongly agree/agree </a:t>
          </a:r>
          <a:r>
            <a:rPr lang="en-GB" sz="1100" b="0" kern="1200"/>
            <a:t>that attendance has </a:t>
          </a:r>
          <a:r>
            <a:rPr lang="en-GB" sz="1100" b="1" kern="1200"/>
            <a:t>improved their overall health </a:t>
          </a:r>
          <a:r>
            <a:rPr lang="en-GB" sz="1100" b="0" kern="1200"/>
            <a:t>and wellbeing</a:t>
          </a:r>
          <a:endParaRPr lang="en-GB" sz="1100" b="1" kern="1200"/>
        </a:p>
      </dsp:txBody>
      <dsp:txXfrm>
        <a:off x="1088598" y="401724"/>
        <a:ext cx="3974650" cy="364685"/>
      </dsp:txXfrm>
    </dsp:sp>
    <dsp:sp modelId="{C51AB6C7-5B1F-480F-A057-0CF3CB14498C}">
      <dsp:nvSpPr>
        <dsp:cNvPr id="0" name=""/>
        <dsp:cNvSpPr/>
      </dsp:nvSpPr>
      <dsp:spPr>
        <a:xfrm>
          <a:off x="1012649" y="766409"/>
          <a:ext cx="40505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EB1AD-D066-43B5-B4AB-8AE498E09EEF}">
      <dsp:nvSpPr>
        <dsp:cNvPr id="0" name=""/>
        <dsp:cNvSpPr/>
      </dsp:nvSpPr>
      <dsp:spPr>
        <a:xfrm>
          <a:off x="1088598" y="784643"/>
          <a:ext cx="3974650" cy="36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90% of attendees </a:t>
          </a:r>
          <a:r>
            <a:rPr lang="en-GB" sz="1100" b="0" kern="1200"/>
            <a:t>intend to </a:t>
          </a:r>
          <a:r>
            <a:rPr lang="en-GB" sz="1100" b="1" kern="1200"/>
            <a:t>continue with some form of regular physical activity </a:t>
          </a:r>
          <a:r>
            <a:rPr lang="en-GB" sz="1100" b="0" kern="1200"/>
            <a:t>having completed the course</a:t>
          </a:r>
          <a:endParaRPr lang="en-GB" sz="1100" b="1" kern="1200"/>
        </a:p>
      </dsp:txBody>
      <dsp:txXfrm>
        <a:off x="1088598" y="784643"/>
        <a:ext cx="3974650" cy="364685"/>
      </dsp:txXfrm>
    </dsp:sp>
    <dsp:sp modelId="{99B9B005-8157-4440-90BA-85D34CB88DE5}">
      <dsp:nvSpPr>
        <dsp:cNvPr id="0" name=""/>
        <dsp:cNvSpPr/>
      </dsp:nvSpPr>
      <dsp:spPr>
        <a:xfrm>
          <a:off x="1012649" y="1149329"/>
          <a:ext cx="40505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2C2B-E2D7-43DF-A957-3F1624C3711F}">
      <dsp:nvSpPr>
        <dsp:cNvPr id="0" name=""/>
        <dsp:cNvSpPr/>
      </dsp:nvSpPr>
      <dsp:spPr>
        <a:xfrm>
          <a:off x="0" y="0"/>
          <a:ext cx="50543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7D41E-DCC8-4DBE-9EC3-03B5A5739530}">
      <dsp:nvSpPr>
        <dsp:cNvPr id="0" name=""/>
        <dsp:cNvSpPr/>
      </dsp:nvSpPr>
      <dsp:spPr>
        <a:xfrm>
          <a:off x="0" y="0"/>
          <a:ext cx="1010876" cy="78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GB" sz="1400" kern="1200"/>
        </a:p>
      </dsp:txBody>
      <dsp:txXfrm>
        <a:off x="0" y="0"/>
        <a:ext cx="1010876" cy="787102"/>
      </dsp:txXfrm>
    </dsp:sp>
    <dsp:sp modelId="{2F8BAFDF-8694-4260-8A8E-584DA22D68CD}">
      <dsp:nvSpPr>
        <dsp:cNvPr id="0" name=""/>
        <dsp:cNvSpPr/>
      </dsp:nvSpPr>
      <dsp:spPr>
        <a:xfrm>
          <a:off x="1086692" y="35742"/>
          <a:ext cx="3967690" cy="714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This workshop provides an intro into common back pathologies, education on back care and myth busting. For those who wish to learn more about the prevention of back pain as well as those experiencing ongoing nonspecific low back pain.</a:t>
          </a:r>
        </a:p>
      </dsp:txBody>
      <dsp:txXfrm>
        <a:off x="1086692" y="35742"/>
        <a:ext cx="3967690" cy="714848"/>
      </dsp:txXfrm>
    </dsp:sp>
    <dsp:sp modelId="{4C284BFE-53CB-4D47-83A2-3299AD37B186}">
      <dsp:nvSpPr>
        <dsp:cNvPr id="0" name=""/>
        <dsp:cNvSpPr/>
      </dsp:nvSpPr>
      <dsp:spPr>
        <a:xfrm>
          <a:off x="1010876" y="750590"/>
          <a:ext cx="4043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2C2B-E2D7-43DF-A957-3F1624C3711F}">
      <dsp:nvSpPr>
        <dsp:cNvPr id="0" name=""/>
        <dsp:cNvSpPr/>
      </dsp:nvSpPr>
      <dsp:spPr>
        <a:xfrm>
          <a:off x="0" y="0"/>
          <a:ext cx="5006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7D41E-DCC8-4DBE-9EC3-03B5A5739530}">
      <dsp:nvSpPr>
        <dsp:cNvPr id="0" name=""/>
        <dsp:cNvSpPr/>
      </dsp:nvSpPr>
      <dsp:spPr>
        <a:xfrm>
          <a:off x="0" y="0"/>
          <a:ext cx="1001234" cy="1042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GB" sz="1200" kern="1200"/>
        </a:p>
      </dsp:txBody>
      <dsp:txXfrm>
        <a:off x="0" y="0"/>
        <a:ext cx="1001234" cy="1042605"/>
      </dsp:txXfrm>
    </dsp:sp>
    <dsp:sp modelId="{2F8BAFDF-8694-4260-8A8E-584DA22D68CD}">
      <dsp:nvSpPr>
        <dsp:cNvPr id="0" name=""/>
        <dsp:cNvSpPr/>
      </dsp:nvSpPr>
      <dsp:spPr>
        <a:xfrm>
          <a:off x="1076326" y="52130"/>
          <a:ext cx="3929843" cy="888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This 3-week programme is for anyone who e</a:t>
          </a:r>
          <a:r>
            <a:rPr lang="en-US" sz="1100" b="0" i="0" kern="1200" dirty="0"/>
            <a:t>xperiences symptoms of peri menopause / menopause.</a:t>
          </a:r>
          <a:r>
            <a:rPr lang="en-GB" sz="1100" b="0" i="0" kern="1200" dirty="0"/>
            <a:t> It aims to </a:t>
          </a:r>
          <a:r>
            <a:rPr lang="en-US" sz="1100" b="0" i="0" kern="1200" dirty="0"/>
            <a:t>Improve understanding in the importance of exercise for managing symptoms &amp; increase confidence in engaging with different types of physical activity.</a:t>
          </a:r>
          <a:endParaRPr lang="en-GB" sz="1100" kern="1200" dirty="0"/>
        </a:p>
      </dsp:txBody>
      <dsp:txXfrm>
        <a:off x="1076326" y="52130"/>
        <a:ext cx="3929843" cy="888726"/>
      </dsp:txXfrm>
    </dsp:sp>
    <dsp:sp modelId="{4C284BFE-53CB-4D47-83A2-3299AD37B186}">
      <dsp:nvSpPr>
        <dsp:cNvPr id="0" name=""/>
        <dsp:cNvSpPr/>
      </dsp:nvSpPr>
      <dsp:spPr>
        <a:xfrm>
          <a:off x="1001233" y="940857"/>
          <a:ext cx="4004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2C2B-E2D7-43DF-A957-3F1624C3711F}">
      <dsp:nvSpPr>
        <dsp:cNvPr id="0" name=""/>
        <dsp:cNvSpPr/>
      </dsp:nvSpPr>
      <dsp:spPr>
        <a:xfrm>
          <a:off x="0" y="0"/>
          <a:ext cx="50034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7D41E-DCC8-4DBE-9EC3-03B5A5739530}">
      <dsp:nvSpPr>
        <dsp:cNvPr id="0" name=""/>
        <dsp:cNvSpPr/>
      </dsp:nvSpPr>
      <dsp:spPr>
        <a:xfrm>
          <a:off x="0" y="0"/>
          <a:ext cx="1000680" cy="78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GB" sz="1200" kern="1200"/>
        </a:p>
      </dsp:txBody>
      <dsp:txXfrm>
        <a:off x="0" y="0"/>
        <a:ext cx="1000680" cy="787102"/>
      </dsp:txXfrm>
    </dsp:sp>
    <dsp:sp modelId="{2F8BAFDF-8694-4260-8A8E-584DA22D68CD}">
      <dsp:nvSpPr>
        <dsp:cNvPr id="0" name=""/>
        <dsp:cNvSpPr/>
      </dsp:nvSpPr>
      <dsp:spPr>
        <a:xfrm>
          <a:off x="1075731" y="35742"/>
          <a:ext cx="3927672" cy="714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4-week programme for colleagues who have fibromyalgia, looking at ways to improve self-management in the workplace. A structured programme with information provided by MSK specialists. It provides opportunities to share experiences. </a:t>
          </a:r>
        </a:p>
      </dsp:txBody>
      <dsp:txXfrm>
        <a:off x="1075731" y="35742"/>
        <a:ext cx="3927672" cy="714848"/>
      </dsp:txXfrm>
    </dsp:sp>
    <dsp:sp modelId="{4C284BFE-53CB-4D47-83A2-3299AD37B186}">
      <dsp:nvSpPr>
        <dsp:cNvPr id="0" name=""/>
        <dsp:cNvSpPr/>
      </dsp:nvSpPr>
      <dsp:spPr>
        <a:xfrm>
          <a:off x="1000680" y="750590"/>
          <a:ext cx="40027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2C2B-E2D7-43DF-A957-3F1624C3711F}">
      <dsp:nvSpPr>
        <dsp:cNvPr id="0" name=""/>
        <dsp:cNvSpPr/>
      </dsp:nvSpPr>
      <dsp:spPr>
        <a:xfrm>
          <a:off x="0" y="0"/>
          <a:ext cx="50632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7D41E-DCC8-4DBE-9EC3-03B5A5739530}">
      <dsp:nvSpPr>
        <dsp:cNvPr id="0" name=""/>
        <dsp:cNvSpPr/>
      </dsp:nvSpPr>
      <dsp:spPr>
        <a:xfrm>
          <a:off x="0" y="0"/>
          <a:ext cx="1012649" cy="112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GB" sz="1200" kern="1200"/>
        </a:p>
      </dsp:txBody>
      <dsp:txXfrm>
        <a:off x="0" y="0"/>
        <a:ext cx="1012649" cy="1125908"/>
      </dsp:txXfrm>
    </dsp:sp>
    <dsp:sp modelId="{2F8BAFDF-8694-4260-8A8E-584DA22D68CD}">
      <dsp:nvSpPr>
        <dsp:cNvPr id="0" name=""/>
        <dsp:cNvSpPr/>
      </dsp:nvSpPr>
      <dsp:spPr>
        <a:xfrm>
          <a:off x="1088598" y="42579"/>
          <a:ext cx="3974650" cy="10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Bespoke MSK interventions provided across the MFT footprint.</a:t>
          </a:r>
        </a:p>
      </dsp:txBody>
      <dsp:txXfrm>
        <a:off x="1088598" y="42579"/>
        <a:ext cx="3974650" cy="1022553"/>
      </dsp:txXfrm>
    </dsp:sp>
    <dsp:sp modelId="{4C284BFE-53CB-4D47-83A2-3299AD37B186}">
      <dsp:nvSpPr>
        <dsp:cNvPr id="0" name=""/>
        <dsp:cNvSpPr/>
      </dsp:nvSpPr>
      <dsp:spPr>
        <a:xfrm>
          <a:off x="1012649" y="521306"/>
          <a:ext cx="40505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cdr:x>
      <cdr:y>0</cdr:y>
    </cdr:from>
    <cdr:to>
      <cdr:x>0.95087</cdr:x>
      <cdr:y>1</cdr:y>
    </cdr:to>
    <cdr:pic>
      <cdr:nvPicPr>
        <cdr:cNvPr id="2" name="chart">
          <a:extLst xmlns:a="http://schemas.openxmlformats.org/drawingml/2006/main">
            <a:ext uri="{FF2B5EF4-FFF2-40B4-BE49-F238E27FC236}">
              <a16:creationId xmlns:a16="http://schemas.microsoft.com/office/drawing/2014/main" id="{D7256CAC-BA29-F26A-9DAD-1C7481DACA9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528560" cy="231131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9976E878-05FF-53B0-B6D4-4EE4A340950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2593808" cy="253400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DACA2-B33D-4A75-9030-32BC59C35F5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AEC4DE2-BAD3-47EC-B527-0CD8D9295EE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5B48CA7-507C-499A-83A1-82C18B5056E0}" type="datetimeFigureOut">
              <a:rPr lang="en-GB" smtClean="0"/>
              <a:t>04/09/2025</a:t>
            </a:fld>
            <a:endParaRPr lang="en-GB"/>
          </a:p>
        </p:txBody>
      </p:sp>
      <p:sp>
        <p:nvSpPr>
          <p:cNvPr id="4" name="Footer Placeholder 3">
            <a:extLst>
              <a:ext uri="{FF2B5EF4-FFF2-40B4-BE49-F238E27FC236}">
                <a16:creationId xmlns:a16="http://schemas.microsoft.com/office/drawing/2014/main" id="{0F1E02BA-4033-4BD2-B97D-9B4FB5E8268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B84F711-9682-4B37-BB47-072B1A00599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CF32266-8C48-4DC8-9B99-C8A8B4C0B687}" type="slidenum">
              <a:rPr lang="en-GB" smtClean="0"/>
              <a:t>‹#›</a:t>
            </a:fld>
            <a:endParaRPr lang="en-GB"/>
          </a:p>
        </p:txBody>
      </p:sp>
    </p:spTree>
    <p:extLst>
      <p:ext uri="{BB962C8B-B14F-4D97-AF65-F5344CB8AC3E}">
        <p14:creationId xmlns:p14="http://schemas.microsoft.com/office/powerpoint/2010/main" val="3291441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E6DE55-C781-4E29-ADB3-07728690AFAE}" type="datetimeFigureOut">
              <a:rPr lang="en-GB" smtClean="0"/>
              <a:t>04/09/2025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849B1A-CB0D-471B-836C-7E2BDA8504C0}" type="slidenum">
              <a:rPr lang="en-GB" smtClean="0"/>
              <a:t>‹#›</a:t>
            </a:fld>
            <a:endParaRPr lang="en-GB"/>
          </a:p>
        </p:txBody>
      </p:sp>
    </p:spTree>
    <p:extLst>
      <p:ext uri="{BB962C8B-B14F-4D97-AF65-F5344CB8AC3E}">
        <p14:creationId xmlns:p14="http://schemas.microsoft.com/office/powerpoint/2010/main" val="155310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49B1A-CB0D-471B-836C-7E2BDA8504C0}" type="slidenum">
              <a:rPr lang="en-GB" smtClean="0"/>
              <a:t>1</a:t>
            </a:fld>
            <a:endParaRPr lang="en-GB"/>
          </a:p>
        </p:txBody>
      </p:sp>
    </p:spTree>
    <p:extLst>
      <p:ext uri="{BB962C8B-B14F-4D97-AF65-F5344CB8AC3E}">
        <p14:creationId xmlns:p14="http://schemas.microsoft.com/office/powerpoint/2010/main" val="237052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4.66 Rating Self Referral</a:t>
            </a:r>
          </a:p>
        </p:txBody>
      </p:sp>
      <p:sp>
        <p:nvSpPr>
          <p:cNvPr id="4" name="Slide Number Placeholder 3"/>
          <p:cNvSpPr>
            <a:spLocks noGrp="1"/>
          </p:cNvSpPr>
          <p:nvPr>
            <p:ph type="sldNum" sz="quarter" idx="5"/>
          </p:nvPr>
        </p:nvSpPr>
        <p:spPr/>
        <p:txBody>
          <a:bodyPr/>
          <a:lstStyle/>
          <a:p>
            <a:fld id="{C3849B1A-CB0D-471B-836C-7E2BDA8504C0}" type="slidenum">
              <a:rPr lang="en-GB" smtClean="0"/>
              <a:t>6</a:t>
            </a:fld>
            <a:endParaRPr lang="en-GB"/>
          </a:p>
        </p:txBody>
      </p:sp>
    </p:spTree>
    <p:extLst>
      <p:ext uri="{BB962C8B-B14F-4D97-AF65-F5344CB8AC3E}">
        <p14:creationId xmlns:p14="http://schemas.microsoft.com/office/powerpoint/2010/main" val="3925114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MFT Stock Border (Complet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E787B-FAD8-4BBA-AC8D-0DA5BCF66A66}"/>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Rounded Corners 2">
            <a:extLst>
              <a:ext uri="{FF2B5EF4-FFF2-40B4-BE49-F238E27FC236}">
                <a16:creationId xmlns:a16="http://schemas.microsoft.com/office/drawing/2014/main" id="{798ED3BA-C8DC-4860-93F2-21EB62EB65F0}"/>
              </a:ext>
            </a:extLst>
          </p:cNvPr>
          <p:cNvSpPr/>
          <p:nvPr userDrawn="1"/>
        </p:nvSpPr>
        <p:spPr>
          <a:xfrm>
            <a:off x="424444" y="1509419"/>
            <a:ext cx="11343113" cy="44393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DA7ABC1C-1DAF-421B-A050-ED58A5E592E7}"/>
              </a:ext>
            </a:extLst>
          </p:cNvPr>
          <p:cNvPicPr>
            <a:picLocks noChangeAspect="1"/>
          </p:cNvPicPr>
          <p:nvPr userDrawn="1"/>
        </p:nvPicPr>
        <p:blipFill>
          <a:blip r:embed="rId2"/>
          <a:stretch>
            <a:fillRect/>
          </a:stretch>
        </p:blipFill>
        <p:spPr>
          <a:xfrm>
            <a:off x="10059795" y="163749"/>
            <a:ext cx="1707762" cy="522922"/>
          </a:xfrm>
          <a:prstGeom prst="rect">
            <a:avLst/>
          </a:prstGeom>
        </p:spPr>
      </p:pic>
      <p:sp>
        <p:nvSpPr>
          <p:cNvPr id="13" name="object 4">
            <a:extLst>
              <a:ext uri="{FF2B5EF4-FFF2-40B4-BE49-F238E27FC236}">
                <a16:creationId xmlns:a16="http://schemas.microsoft.com/office/drawing/2014/main" id="{705BEFE0-E5F4-41F1-BCAC-24AA223FD5F4}"/>
              </a:ext>
            </a:extLst>
          </p:cNvPr>
          <p:cNvSpPr txBox="1"/>
          <p:nvPr userDrawn="1"/>
        </p:nvSpPr>
        <p:spPr>
          <a:xfrm>
            <a:off x="3544852" y="6079817"/>
            <a:ext cx="8722996" cy="171201"/>
          </a:xfrm>
          <a:prstGeom prst="rect">
            <a:avLst/>
          </a:prstGeom>
        </p:spPr>
        <p:txBody>
          <a:bodyPr vert="horz" wrap="square" lIns="0" tIns="17145" rIns="0" bIns="0" rtlCol="0">
            <a:spAutoFit/>
          </a:bodyPr>
          <a:lstStyle/>
          <a:p>
            <a:pPr marL="12700">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3BE3FE1-88EE-4565-B24A-C575D7E79283}"/>
              </a:ext>
            </a:extLst>
          </p:cNvPr>
          <p:cNvPicPr>
            <a:picLocks noChangeAspect="1"/>
          </p:cNvPicPr>
          <p:nvPr userDrawn="1"/>
        </p:nvPicPr>
        <p:blipFill rotWithShape="1">
          <a:blip r:embed="rId3">
            <a:alphaModFix amt="20000"/>
          </a:blip>
          <a:srcRect l="6086" t="11349"/>
          <a:stretch/>
        </p:blipFill>
        <p:spPr>
          <a:xfrm>
            <a:off x="0" y="-1"/>
            <a:ext cx="3720206" cy="3462070"/>
          </a:xfrm>
          <a:prstGeom prst="rect">
            <a:avLst/>
          </a:prstGeom>
        </p:spPr>
      </p:pic>
      <p:sp>
        <p:nvSpPr>
          <p:cNvPr id="9" name="Rectangle 8">
            <a:extLst>
              <a:ext uri="{FF2B5EF4-FFF2-40B4-BE49-F238E27FC236}">
                <a16:creationId xmlns:a16="http://schemas.microsoft.com/office/drawing/2014/main" id="{3FD4ACC4-CD25-4F16-BB30-DDC075025A9F}"/>
              </a:ext>
            </a:extLst>
          </p:cNvPr>
          <p:cNvSpPr/>
          <p:nvPr userDrawn="1"/>
        </p:nvSpPr>
        <p:spPr>
          <a:xfrm>
            <a:off x="424445" y="1595860"/>
            <a:ext cx="10187511"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F96675D6-D375-4E2B-9249-B38375021323}"/>
              </a:ext>
            </a:extLst>
          </p:cNvPr>
          <p:cNvSpPr/>
          <p:nvPr userDrawn="1"/>
        </p:nvSpPr>
        <p:spPr>
          <a:xfrm>
            <a:off x="307425" y="748030"/>
            <a:ext cx="11460130"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791AC338-E7B1-418C-8B77-C33AEC8FA6E1}"/>
              </a:ext>
            </a:extLst>
          </p:cNvPr>
          <p:cNvSpPr/>
          <p:nvPr userDrawn="1"/>
        </p:nvSpPr>
        <p:spPr>
          <a:xfrm>
            <a:off x="0" y="5953400"/>
            <a:ext cx="12192000" cy="51125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EFB9106D-A2F7-4DF3-A5E1-20C2F1A12AC3}"/>
              </a:ext>
            </a:extLst>
          </p:cNvPr>
          <p:cNvSpPr/>
          <p:nvPr userDrawn="1"/>
        </p:nvSpPr>
        <p:spPr>
          <a:xfrm>
            <a:off x="0" y="6425739"/>
            <a:ext cx="12192000" cy="432262"/>
          </a:xfrm>
          <a:prstGeom prst="rect">
            <a:avLst/>
          </a:prstGeom>
          <a:solidFill>
            <a:srgbClr val="CC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id="{F699C950-331B-43B0-842C-6A4C5FD51C5F}"/>
              </a:ext>
            </a:extLst>
          </p:cNvPr>
          <p:cNvPicPr>
            <a:picLocks noChangeAspect="1"/>
          </p:cNvPicPr>
          <p:nvPr userDrawn="1"/>
        </p:nvPicPr>
        <p:blipFill>
          <a:blip r:embed="rId4"/>
          <a:stretch>
            <a:fillRect/>
          </a:stretch>
        </p:blipFill>
        <p:spPr>
          <a:xfrm>
            <a:off x="75850" y="4713466"/>
            <a:ext cx="2138338" cy="2069064"/>
          </a:xfrm>
          <a:prstGeom prst="rect">
            <a:avLst/>
          </a:prstGeom>
        </p:spPr>
      </p:pic>
      <p:pic>
        <p:nvPicPr>
          <p:cNvPr id="22" name="Picture 21">
            <a:extLst>
              <a:ext uri="{FF2B5EF4-FFF2-40B4-BE49-F238E27FC236}">
                <a16:creationId xmlns:a16="http://schemas.microsoft.com/office/drawing/2014/main" id="{8A256CA7-89BC-4316-9B0B-45061942C3CF}"/>
              </a:ext>
            </a:extLst>
          </p:cNvPr>
          <p:cNvPicPr>
            <a:picLocks noChangeAspect="1"/>
          </p:cNvPicPr>
          <p:nvPr userDrawn="1"/>
        </p:nvPicPr>
        <p:blipFill rotWithShape="1">
          <a:blip r:embed="rId3">
            <a:alphaModFix amt="20000"/>
          </a:blip>
          <a:srcRect r="12027" b="66874"/>
          <a:stretch/>
        </p:blipFill>
        <p:spPr>
          <a:xfrm>
            <a:off x="8707164" y="5564347"/>
            <a:ext cx="3484836" cy="1293653"/>
          </a:xfrm>
          <a:prstGeom prst="rect">
            <a:avLst/>
          </a:prstGeom>
        </p:spPr>
      </p:pic>
      <p:sp>
        <p:nvSpPr>
          <p:cNvPr id="26" name="object 4">
            <a:extLst>
              <a:ext uri="{FF2B5EF4-FFF2-40B4-BE49-F238E27FC236}">
                <a16:creationId xmlns:a16="http://schemas.microsoft.com/office/drawing/2014/main" id="{B7F5144A-6BAA-4A96-A662-FA3E80399259}"/>
              </a:ext>
            </a:extLst>
          </p:cNvPr>
          <p:cNvSpPr txBox="1"/>
          <p:nvPr userDrawn="1"/>
        </p:nvSpPr>
        <p:spPr>
          <a:xfrm>
            <a:off x="1734500" y="6101032"/>
            <a:ext cx="8722996" cy="171201"/>
          </a:xfrm>
          <a:prstGeom prst="rect">
            <a:avLst/>
          </a:prstGeom>
        </p:spPr>
        <p:txBody>
          <a:bodyPr vert="horz" wrap="square" lIns="0" tIns="17145" rIns="0" bIns="0" rtlCol="0">
            <a:spAutoFit/>
          </a:bodyPr>
          <a:lstStyle/>
          <a:p>
            <a:pPr marL="12700" algn="ctr">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008EBC3-9091-4929-9654-1290BDB04066}"/>
              </a:ext>
            </a:extLst>
          </p:cNvPr>
          <p:cNvSpPr txBox="1"/>
          <p:nvPr userDrawn="1"/>
        </p:nvSpPr>
        <p:spPr>
          <a:xfrm>
            <a:off x="2481430" y="6515268"/>
            <a:ext cx="7229140" cy="523220"/>
          </a:xfrm>
          <a:prstGeom prst="rect">
            <a:avLst/>
          </a:prstGeom>
          <a:noFill/>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spc="45">
                <a:solidFill>
                  <a:srgbClr val="003087"/>
                </a:solidFill>
                <a:latin typeface="Arial" panose="020B0604020202020204" pitchFamily="34" charset="0"/>
                <a:cs typeface="Arial" panose="020B0604020202020204" pitchFamily="34" charset="0"/>
              </a:rPr>
              <a:t>COVID</a:t>
            </a:r>
            <a:r>
              <a:rPr lang="en-US" sz="1000" spc="110">
                <a:solidFill>
                  <a:srgbClr val="003087"/>
                </a:solidFill>
                <a:latin typeface="Arial" panose="020B0604020202020204" pitchFamily="34" charset="0"/>
                <a:cs typeface="Arial" panose="020B0604020202020204" pitchFamily="34" charset="0"/>
              </a:rPr>
              <a:t> </a:t>
            </a:r>
            <a:r>
              <a:rPr lang="en-US" sz="1000" spc="30">
                <a:solidFill>
                  <a:srgbClr val="003087"/>
                </a:solidFill>
                <a:latin typeface="Arial" panose="020B0604020202020204" pitchFamily="34" charset="0"/>
                <a:cs typeface="Arial" panose="020B0604020202020204" pitchFamily="34" charset="0"/>
              </a:rPr>
              <a:t>19</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Response</a:t>
            </a:r>
            <a:r>
              <a:rPr lang="en-US" sz="1000" spc="110">
                <a:solidFill>
                  <a:srgbClr val="003087"/>
                </a:solidFill>
                <a:latin typeface="Arial" panose="020B0604020202020204" pitchFamily="34" charset="0"/>
                <a:cs typeface="Arial" panose="020B0604020202020204" pitchFamily="34" charset="0"/>
              </a:rPr>
              <a:t> </a:t>
            </a:r>
            <a:r>
              <a:rPr lang="en-US" sz="1000" spc="10">
                <a:solidFill>
                  <a:srgbClr val="003087"/>
                </a:solidFill>
                <a:latin typeface="Arial" panose="020B0604020202020204" pitchFamily="34" charset="0"/>
                <a:cs typeface="Arial" panose="020B0604020202020204" pitchFamily="34" charset="0"/>
              </a:rPr>
              <a:t>&amp;</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Recovery</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0">
                <a:solidFill>
                  <a:srgbClr val="003087"/>
                </a:solidFill>
                <a:latin typeface="Arial" panose="020B0604020202020204" pitchFamily="34" charset="0"/>
                <a:cs typeface="Arial" panose="020B0604020202020204" pitchFamily="34" charset="0"/>
              </a:rPr>
              <a:t>MFT</a:t>
            </a:r>
            <a:r>
              <a:rPr lang="en-US" sz="1000" spc="114">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Strategic</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Projects</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5">
                <a:solidFill>
                  <a:srgbClr val="003087"/>
                </a:solidFill>
                <a:latin typeface="Arial" panose="020B0604020202020204" pitchFamily="34" charset="0"/>
                <a:cs typeface="Arial" panose="020B0604020202020204" pitchFamily="34" charset="0"/>
              </a:rPr>
              <a:t>Clinical</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Services</a:t>
            </a:r>
            <a:r>
              <a:rPr lang="en-US" sz="1000" spc="110">
                <a:solidFill>
                  <a:srgbClr val="003087"/>
                </a:solidFill>
                <a:latin typeface="Arial" panose="020B0604020202020204" pitchFamily="34" charset="0"/>
                <a:cs typeface="Arial" panose="020B0604020202020204" pitchFamily="34" charset="0"/>
              </a:rPr>
              <a:t> </a:t>
            </a:r>
            <a:r>
              <a:rPr lang="en-US" sz="1000" spc="55">
                <a:solidFill>
                  <a:srgbClr val="003087"/>
                </a:solidFill>
                <a:latin typeface="Arial" panose="020B0604020202020204" pitchFamily="34" charset="0"/>
                <a:cs typeface="Arial" panose="020B0604020202020204" pitchFamily="34" charset="0"/>
              </a:rPr>
              <a:t>Strategy</a:t>
            </a:r>
          </a:p>
          <a:p>
            <a:pPr algn="ctr"/>
            <a:endParaRPr lang="en-GB" sz="1800"/>
          </a:p>
        </p:txBody>
      </p:sp>
      <p:sp>
        <p:nvSpPr>
          <p:cNvPr id="19" name="Text Placeholder 11">
            <a:extLst>
              <a:ext uri="{FF2B5EF4-FFF2-40B4-BE49-F238E27FC236}">
                <a16:creationId xmlns:a16="http://schemas.microsoft.com/office/drawing/2014/main" id="{071E9D37-E9B3-4F87-96CD-9775E00C504A}"/>
              </a:ext>
            </a:extLst>
          </p:cNvPr>
          <p:cNvSpPr>
            <a:spLocks noGrp="1"/>
          </p:cNvSpPr>
          <p:nvPr>
            <p:ph type="body" sz="quarter" idx="10"/>
          </p:nvPr>
        </p:nvSpPr>
        <p:spPr>
          <a:xfrm>
            <a:off x="472148" y="1669312"/>
            <a:ext cx="10617610" cy="3000373"/>
          </a:xfrm>
          <a:prstGeom prst="rect">
            <a:avLst/>
          </a:prstGeom>
        </p:spPr>
        <p:txBody>
          <a:bodyPr/>
          <a:lstStyle>
            <a:lvl1pPr marL="285750" indent="-285750">
              <a:buFont typeface="Wingdings" panose="05000000000000000000" pitchFamily="2" charset="2"/>
              <a:buChar char="ü"/>
              <a:defRPr sz="2000" b="0">
                <a:solidFill>
                  <a:schemeClr val="tx1"/>
                </a:solidFill>
                <a:latin typeface="Arial" panose="020B0604020202020204" pitchFamily="34" charset="0"/>
                <a:cs typeface="Arial" panose="020B0604020202020204" pitchFamily="34" charset="0"/>
              </a:defRPr>
            </a:lvl1pPr>
            <a:lvl2pPr marL="457205" indent="0">
              <a:buNone/>
              <a:defRPr sz="17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sz="1800" b="0" i="0">
              <a:solidFill>
                <a:srgbClr val="000000"/>
              </a:solidFill>
              <a:effectLst/>
              <a:latin typeface="Arial" panose="020B0604020202020204" pitchFamily="34" charset="0"/>
            </a:endParaRPr>
          </a:p>
        </p:txBody>
      </p:sp>
      <p:sp>
        <p:nvSpPr>
          <p:cNvPr id="21" name="Title 14">
            <a:extLst>
              <a:ext uri="{FF2B5EF4-FFF2-40B4-BE49-F238E27FC236}">
                <a16:creationId xmlns:a16="http://schemas.microsoft.com/office/drawing/2014/main" id="{E941A32F-EEFC-4B6B-A559-8E597CBCDE5D}"/>
              </a:ext>
            </a:extLst>
          </p:cNvPr>
          <p:cNvSpPr>
            <a:spLocks noGrp="1"/>
          </p:cNvSpPr>
          <p:nvPr>
            <p:ph type="title"/>
          </p:nvPr>
        </p:nvSpPr>
        <p:spPr>
          <a:xfrm>
            <a:off x="424440" y="853640"/>
            <a:ext cx="10091160" cy="440015"/>
          </a:xfrm>
          <a:prstGeom prst="rect">
            <a:avLst/>
          </a:prstGeom>
        </p:spPr>
        <p:txBody>
          <a:bodyPr/>
          <a:lstStyle>
            <a:lvl1pPr>
              <a:defRPr sz="3000" b="1">
                <a:solidFill>
                  <a:srgbClr val="003087"/>
                </a:solidFill>
                <a:latin typeface="Arial" panose="020B0604020202020204" pitchFamily="34" charset="0"/>
                <a:cs typeface="Arial" panose="020B0604020202020204" pitchFamily="34" charset="0"/>
              </a:defRPr>
            </a:lvl1pPr>
          </a:lstStyle>
          <a:p>
            <a:endParaRPr lang="en-GB"/>
          </a:p>
        </p:txBody>
      </p:sp>
      <p:sp>
        <p:nvSpPr>
          <p:cNvPr id="23" name="TextBox 22">
            <a:extLst>
              <a:ext uri="{FF2B5EF4-FFF2-40B4-BE49-F238E27FC236}">
                <a16:creationId xmlns:a16="http://schemas.microsoft.com/office/drawing/2014/main" id="{80610452-FBF2-44CE-AF49-E4EA00124CA1}"/>
              </a:ext>
            </a:extLst>
          </p:cNvPr>
          <p:cNvSpPr txBox="1"/>
          <p:nvPr userDrawn="1"/>
        </p:nvSpPr>
        <p:spPr>
          <a:xfrm>
            <a:off x="75849" y="140739"/>
            <a:ext cx="4783230" cy="369332"/>
          </a:xfrm>
          <a:prstGeom prst="rect">
            <a:avLst/>
          </a:prstGeom>
          <a:noFill/>
        </p:spPr>
        <p:txBody>
          <a:bodyPr wrap="square" rtlCol="0">
            <a:spAutoFit/>
          </a:bodyPr>
          <a:lstStyle/>
          <a:p>
            <a:r>
              <a:rPr lang="en-GB" sz="1800" b="1">
                <a:solidFill>
                  <a:schemeClr val="bg1"/>
                </a:solidFill>
                <a:latin typeface="Arial" panose="020B0604020202020204" pitchFamily="34" charset="0"/>
                <a:cs typeface="Arial" panose="020B0604020202020204" pitchFamily="34" charset="0"/>
              </a:rPr>
              <a:t>Employee Health and Wellbeing Services</a:t>
            </a:r>
          </a:p>
        </p:txBody>
      </p:sp>
      <p:sp>
        <p:nvSpPr>
          <p:cNvPr id="27" name="object 66">
            <a:extLst>
              <a:ext uri="{FF2B5EF4-FFF2-40B4-BE49-F238E27FC236}">
                <a16:creationId xmlns:a16="http://schemas.microsoft.com/office/drawing/2014/main" id="{296BB6AE-7C17-45DE-B52E-491B69F1D7F0}"/>
              </a:ext>
            </a:extLst>
          </p:cNvPr>
          <p:cNvSpPr txBox="1"/>
          <p:nvPr userDrawn="1"/>
        </p:nvSpPr>
        <p:spPr>
          <a:xfrm>
            <a:off x="-969618" y="371231"/>
            <a:ext cx="4229273" cy="326180"/>
          </a:xfrm>
          <a:prstGeom prst="rect">
            <a:avLst/>
          </a:prstGeom>
        </p:spPr>
        <p:txBody>
          <a:bodyPr vert="horz" wrap="square" lIns="0" tIns="12065" rIns="0" bIns="0" rtlCol="0">
            <a:spAutoFit/>
          </a:bodyPr>
          <a:lstStyle/>
          <a:p>
            <a:pPr marL="12700" algn="ctr">
              <a:lnSpc>
                <a:spcPts val="2920"/>
              </a:lnSpc>
              <a:spcBef>
                <a:spcPts val="95"/>
              </a:spcBef>
              <a:tabLst>
                <a:tab pos="882661" algn="l"/>
                <a:tab pos="2039645" algn="l"/>
                <a:tab pos="2961677" algn="l"/>
              </a:tabLst>
            </a:pPr>
            <a:r>
              <a:rPr lang="en-GB" sz="1200" b="1" i="1" spc="25">
                <a:solidFill>
                  <a:srgbClr val="ED8B00"/>
                </a:solidFill>
                <a:latin typeface="Arial" panose="020B0604020202020204" pitchFamily="34" charset="0"/>
                <a:cs typeface="Arial" panose="020B0604020202020204" pitchFamily="34" charset="0"/>
              </a:rPr>
              <a:t>We look after each other </a:t>
            </a:r>
            <a:endParaRPr sz="1200" b="1" i="1">
              <a:solidFill>
                <a:srgbClr val="ED8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02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FT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E787B-FAD8-4BBA-AC8D-0DA5BCF66A66}"/>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DA7ABC1C-1DAF-421B-A050-ED58A5E592E7}"/>
              </a:ext>
            </a:extLst>
          </p:cNvPr>
          <p:cNvPicPr>
            <a:picLocks noChangeAspect="1"/>
          </p:cNvPicPr>
          <p:nvPr userDrawn="1"/>
        </p:nvPicPr>
        <p:blipFill>
          <a:blip r:embed="rId2"/>
          <a:stretch>
            <a:fillRect/>
          </a:stretch>
        </p:blipFill>
        <p:spPr>
          <a:xfrm>
            <a:off x="9584576" y="240661"/>
            <a:ext cx="2352501" cy="720344"/>
          </a:xfrm>
          <a:prstGeom prst="rect">
            <a:avLst/>
          </a:prstGeom>
        </p:spPr>
      </p:pic>
      <p:pic>
        <p:nvPicPr>
          <p:cNvPr id="10" name="Picture 9">
            <a:extLst>
              <a:ext uri="{FF2B5EF4-FFF2-40B4-BE49-F238E27FC236}">
                <a16:creationId xmlns:a16="http://schemas.microsoft.com/office/drawing/2014/main" id="{73BE3FE1-88EE-4565-B24A-C575D7E79283}"/>
              </a:ext>
            </a:extLst>
          </p:cNvPr>
          <p:cNvPicPr>
            <a:picLocks noChangeAspect="1"/>
          </p:cNvPicPr>
          <p:nvPr userDrawn="1"/>
        </p:nvPicPr>
        <p:blipFill rotWithShape="1">
          <a:blip r:embed="rId3">
            <a:alphaModFix amt="20000"/>
          </a:blip>
          <a:srcRect r="26665" b="34850"/>
          <a:stretch/>
        </p:blipFill>
        <p:spPr>
          <a:xfrm>
            <a:off x="7090613" y="2390026"/>
            <a:ext cx="5101388" cy="4467975"/>
          </a:xfrm>
          <a:prstGeom prst="rect">
            <a:avLst/>
          </a:prstGeom>
        </p:spPr>
      </p:pic>
      <p:pic>
        <p:nvPicPr>
          <p:cNvPr id="5" name="Picture 4">
            <a:extLst>
              <a:ext uri="{FF2B5EF4-FFF2-40B4-BE49-F238E27FC236}">
                <a16:creationId xmlns:a16="http://schemas.microsoft.com/office/drawing/2014/main" id="{E07EF78C-B696-4554-A231-AC801F37F6D6}"/>
              </a:ext>
            </a:extLst>
          </p:cNvPr>
          <p:cNvPicPr>
            <a:picLocks noChangeAspect="1"/>
          </p:cNvPicPr>
          <p:nvPr userDrawn="1"/>
        </p:nvPicPr>
        <p:blipFill rotWithShape="1">
          <a:blip r:embed="rId3">
            <a:alphaModFix amt="20000"/>
          </a:blip>
          <a:srcRect l="31167" t="37217"/>
          <a:stretch/>
        </p:blipFill>
        <p:spPr>
          <a:xfrm>
            <a:off x="-2" y="1"/>
            <a:ext cx="3281682" cy="2950939"/>
          </a:xfrm>
          <a:prstGeom prst="rect">
            <a:avLst/>
          </a:prstGeom>
        </p:spPr>
      </p:pic>
      <p:sp>
        <p:nvSpPr>
          <p:cNvPr id="6" name="TextBox 5">
            <a:extLst>
              <a:ext uri="{FF2B5EF4-FFF2-40B4-BE49-F238E27FC236}">
                <a16:creationId xmlns:a16="http://schemas.microsoft.com/office/drawing/2014/main" id="{A0BA514E-D4E5-4869-AEF9-312B5691A1F1}"/>
              </a:ext>
            </a:extLst>
          </p:cNvPr>
          <p:cNvSpPr txBox="1"/>
          <p:nvPr userDrawn="1"/>
        </p:nvSpPr>
        <p:spPr>
          <a:xfrm>
            <a:off x="2913322" y="2219153"/>
            <a:ext cx="10350006" cy="646331"/>
          </a:xfrm>
          <a:prstGeom prst="rect">
            <a:avLst/>
          </a:prstGeom>
          <a:no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Employee Health and Wellbeing Services</a:t>
            </a:r>
          </a:p>
        </p:txBody>
      </p:sp>
      <p:sp>
        <p:nvSpPr>
          <p:cNvPr id="9" name="TextBox 8">
            <a:extLst>
              <a:ext uri="{FF2B5EF4-FFF2-40B4-BE49-F238E27FC236}">
                <a16:creationId xmlns:a16="http://schemas.microsoft.com/office/drawing/2014/main" id="{31C42F16-C893-4963-A12A-3F0BE3210DD6}"/>
              </a:ext>
            </a:extLst>
          </p:cNvPr>
          <p:cNvSpPr txBox="1"/>
          <p:nvPr userDrawn="1"/>
        </p:nvSpPr>
        <p:spPr>
          <a:xfrm>
            <a:off x="4771176" y="3050150"/>
            <a:ext cx="6491335" cy="646331"/>
          </a:xfrm>
          <a:prstGeom prst="rect">
            <a:avLst/>
          </a:prstGeom>
          <a:noFill/>
        </p:spPr>
        <p:txBody>
          <a:bodyPr wrap="square" rtlCol="0">
            <a:spAutoFit/>
          </a:bodyPr>
          <a:lstStyle/>
          <a:p>
            <a:pPr algn="ctr"/>
            <a:r>
              <a:rPr lang="en-GB" sz="3600" b="1" i="1">
                <a:solidFill>
                  <a:srgbClr val="ED8B00"/>
                </a:solidFill>
                <a:latin typeface="Arial" panose="020B0604020202020204" pitchFamily="34" charset="0"/>
                <a:cs typeface="Arial" panose="020B0604020202020204" pitchFamily="34" charset="0"/>
              </a:rPr>
              <a:t>We look after each other </a:t>
            </a:r>
          </a:p>
        </p:txBody>
      </p:sp>
    </p:spTree>
    <p:extLst>
      <p:ext uri="{BB962C8B-B14F-4D97-AF65-F5344CB8AC3E}">
        <p14:creationId xmlns:p14="http://schemas.microsoft.com/office/powerpoint/2010/main" val="410790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FT Stock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E787B-FAD8-4BBA-AC8D-0DA5BCF66A66}"/>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DA7ABC1C-1DAF-421B-A050-ED58A5E592E7}"/>
              </a:ext>
            </a:extLst>
          </p:cNvPr>
          <p:cNvPicPr>
            <a:picLocks noChangeAspect="1"/>
          </p:cNvPicPr>
          <p:nvPr userDrawn="1"/>
        </p:nvPicPr>
        <p:blipFill>
          <a:blip r:embed="rId2"/>
          <a:stretch>
            <a:fillRect/>
          </a:stretch>
        </p:blipFill>
        <p:spPr>
          <a:xfrm>
            <a:off x="10059795" y="163749"/>
            <a:ext cx="1707762" cy="522922"/>
          </a:xfrm>
          <a:prstGeom prst="rect">
            <a:avLst/>
          </a:prstGeom>
        </p:spPr>
      </p:pic>
      <p:pic>
        <p:nvPicPr>
          <p:cNvPr id="10" name="Picture 9">
            <a:extLst>
              <a:ext uri="{FF2B5EF4-FFF2-40B4-BE49-F238E27FC236}">
                <a16:creationId xmlns:a16="http://schemas.microsoft.com/office/drawing/2014/main" id="{73BE3FE1-88EE-4565-B24A-C575D7E79283}"/>
              </a:ext>
            </a:extLst>
          </p:cNvPr>
          <p:cNvPicPr>
            <a:picLocks noChangeAspect="1"/>
          </p:cNvPicPr>
          <p:nvPr userDrawn="1"/>
        </p:nvPicPr>
        <p:blipFill rotWithShape="1">
          <a:blip r:embed="rId3">
            <a:alphaModFix amt="20000"/>
          </a:blip>
          <a:srcRect l="6086" t="11349"/>
          <a:stretch/>
        </p:blipFill>
        <p:spPr>
          <a:xfrm>
            <a:off x="0" y="0"/>
            <a:ext cx="3720206" cy="3462069"/>
          </a:xfrm>
          <a:prstGeom prst="rect">
            <a:avLst/>
          </a:prstGeom>
        </p:spPr>
      </p:pic>
      <p:sp>
        <p:nvSpPr>
          <p:cNvPr id="2" name="Rectangle 1">
            <a:extLst>
              <a:ext uri="{FF2B5EF4-FFF2-40B4-BE49-F238E27FC236}">
                <a16:creationId xmlns:a16="http://schemas.microsoft.com/office/drawing/2014/main" id="{F96675D6-D375-4E2B-9249-B38375021323}"/>
              </a:ext>
            </a:extLst>
          </p:cNvPr>
          <p:cNvSpPr/>
          <p:nvPr userDrawn="1"/>
        </p:nvSpPr>
        <p:spPr>
          <a:xfrm>
            <a:off x="0" y="850420"/>
            <a:ext cx="11767556"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Rounded Corners 2">
            <a:extLst>
              <a:ext uri="{FF2B5EF4-FFF2-40B4-BE49-F238E27FC236}">
                <a16:creationId xmlns:a16="http://schemas.microsoft.com/office/drawing/2014/main" id="{798ED3BA-C8DC-4860-93F2-21EB62EB65F0}"/>
              </a:ext>
            </a:extLst>
          </p:cNvPr>
          <p:cNvSpPr/>
          <p:nvPr userDrawn="1"/>
        </p:nvSpPr>
        <p:spPr>
          <a:xfrm>
            <a:off x="3" y="1509419"/>
            <a:ext cx="11767554" cy="44393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3FD4ACC4-CD25-4F16-BB30-DDC075025A9F}"/>
              </a:ext>
            </a:extLst>
          </p:cNvPr>
          <p:cNvSpPr/>
          <p:nvPr userDrawn="1"/>
        </p:nvSpPr>
        <p:spPr>
          <a:xfrm>
            <a:off x="-2" y="1595860"/>
            <a:ext cx="10611957"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object 4">
            <a:extLst>
              <a:ext uri="{FF2B5EF4-FFF2-40B4-BE49-F238E27FC236}">
                <a16:creationId xmlns:a16="http://schemas.microsoft.com/office/drawing/2014/main" id="{705BEFE0-E5F4-41F1-BCAC-24AA223FD5F4}"/>
              </a:ext>
            </a:extLst>
          </p:cNvPr>
          <p:cNvSpPr txBox="1"/>
          <p:nvPr userDrawn="1"/>
        </p:nvSpPr>
        <p:spPr>
          <a:xfrm>
            <a:off x="1734504" y="6098697"/>
            <a:ext cx="8722996" cy="171201"/>
          </a:xfrm>
          <a:prstGeom prst="rect">
            <a:avLst/>
          </a:prstGeom>
        </p:spPr>
        <p:txBody>
          <a:bodyPr vert="horz" wrap="square" lIns="0" tIns="17145" rIns="0" bIns="0" rtlCol="0">
            <a:spAutoFit/>
          </a:bodyPr>
          <a:lstStyle/>
          <a:p>
            <a:pPr marL="12700" algn="ctr">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B23098C-72DB-43B7-8C65-B4A74B7F071A}"/>
              </a:ext>
            </a:extLst>
          </p:cNvPr>
          <p:cNvSpPr/>
          <p:nvPr userDrawn="1"/>
        </p:nvSpPr>
        <p:spPr>
          <a:xfrm>
            <a:off x="0" y="6425739"/>
            <a:ext cx="12192000" cy="432262"/>
          </a:xfrm>
          <a:prstGeom prst="rect">
            <a:avLst/>
          </a:prstGeom>
          <a:solidFill>
            <a:srgbClr val="CC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id="{F699C950-331B-43B0-842C-6A4C5FD51C5F}"/>
              </a:ext>
            </a:extLst>
          </p:cNvPr>
          <p:cNvPicPr>
            <a:picLocks noChangeAspect="1"/>
          </p:cNvPicPr>
          <p:nvPr userDrawn="1"/>
        </p:nvPicPr>
        <p:blipFill>
          <a:blip r:embed="rId4"/>
          <a:stretch>
            <a:fillRect/>
          </a:stretch>
        </p:blipFill>
        <p:spPr>
          <a:xfrm>
            <a:off x="75850" y="4713466"/>
            <a:ext cx="2138338" cy="2069064"/>
          </a:xfrm>
          <a:prstGeom prst="rect">
            <a:avLst/>
          </a:prstGeom>
        </p:spPr>
      </p:pic>
      <p:pic>
        <p:nvPicPr>
          <p:cNvPr id="11" name="Picture 10">
            <a:extLst>
              <a:ext uri="{FF2B5EF4-FFF2-40B4-BE49-F238E27FC236}">
                <a16:creationId xmlns:a16="http://schemas.microsoft.com/office/drawing/2014/main" id="{D4F78E17-65F0-4836-B534-B0FB7B842098}"/>
              </a:ext>
            </a:extLst>
          </p:cNvPr>
          <p:cNvPicPr>
            <a:picLocks noChangeAspect="1"/>
          </p:cNvPicPr>
          <p:nvPr userDrawn="1"/>
        </p:nvPicPr>
        <p:blipFill rotWithShape="1">
          <a:blip r:embed="rId3">
            <a:alphaModFix amt="20000"/>
          </a:blip>
          <a:srcRect r="12027" b="66874"/>
          <a:stretch/>
        </p:blipFill>
        <p:spPr>
          <a:xfrm>
            <a:off x="8707164" y="5564347"/>
            <a:ext cx="3484836" cy="1293653"/>
          </a:xfrm>
          <a:prstGeom prst="rect">
            <a:avLst/>
          </a:prstGeom>
        </p:spPr>
      </p:pic>
      <p:sp>
        <p:nvSpPr>
          <p:cNvPr id="6" name="TextBox 5">
            <a:extLst>
              <a:ext uri="{FF2B5EF4-FFF2-40B4-BE49-F238E27FC236}">
                <a16:creationId xmlns:a16="http://schemas.microsoft.com/office/drawing/2014/main" id="{09D76E4E-A538-408E-A08B-26B03A9FFD40}"/>
              </a:ext>
            </a:extLst>
          </p:cNvPr>
          <p:cNvSpPr txBox="1"/>
          <p:nvPr userDrawn="1"/>
        </p:nvSpPr>
        <p:spPr>
          <a:xfrm>
            <a:off x="2481430" y="6515268"/>
            <a:ext cx="7229140" cy="523220"/>
          </a:xfrm>
          <a:prstGeom prst="rect">
            <a:avLst/>
          </a:prstGeom>
          <a:noFill/>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spc="45">
                <a:solidFill>
                  <a:srgbClr val="003087"/>
                </a:solidFill>
                <a:latin typeface="Arial" panose="020B0604020202020204" pitchFamily="34" charset="0"/>
                <a:cs typeface="Arial" panose="020B0604020202020204" pitchFamily="34" charset="0"/>
              </a:rPr>
              <a:t>COVID</a:t>
            </a:r>
            <a:r>
              <a:rPr lang="en-US" sz="1000" spc="110">
                <a:solidFill>
                  <a:srgbClr val="003087"/>
                </a:solidFill>
                <a:latin typeface="Arial" panose="020B0604020202020204" pitchFamily="34" charset="0"/>
                <a:cs typeface="Arial" panose="020B0604020202020204" pitchFamily="34" charset="0"/>
              </a:rPr>
              <a:t> </a:t>
            </a:r>
            <a:r>
              <a:rPr lang="en-US" sz="1000" spc="30">
                <a:solidFill>
                  <a:srgbClr val="003087"/>
                </a:solidFill>
                <a:latin typeface="Arial" panose="020B0604020202020204" pitchFamily="34" charset="0"/>
                <a:cs typeface="Arial" panose="020B0604020202020204" pitchFamily="34" charset="0"/>
              </a:rPr>
              <a:t>19</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Response</a:t>
            </a:r>
            <a:r>
              <a:rPr lang="en-US" sz="1000" spc="110">
                <a:solidFill>
                  <a:srgbClr val="003087"/>
                </a:solidFill>
                <a:latin typeface="Arial" panose="020B0604020202020204" pitchFamily="34" charset="0"/>
                <a:cs typeface="Arial" panose="020B0604020202020204" pitchFamily="34" charset="0"/>
              </a:rPr>
              <a:t> </a:t>
            </a:r>
            <a:r>
              <a:rPr lang="en-US" sz="1000" spc="10">
                <a:solidFill>
                  <a:srgbClr val="003087"/>
                </a:solidFill>
                <a:latin typeface="Arial" panose="020B0604020202020204" pitchFamily="34" charset="0"/>
                <a:cs typeface="Arial" panose="020B0604020202020204" pitchFamily="34" charset="0"/>
              </a:rPr>
              <a:t>&amp;</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Recovery</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0">
                <a:solidFill>
                  <a:srgbClr val="003087"/>
                </a:solidFill>
                <a:latin typeface="Arial" panose="020B0604020202020204" pitchFamily="34" charset="0"/>
                <a:cs typeface="Arial" panose="020B0604020202020204" pitchFamily="34" charset="0"/>
              </a:rPr>
              <a:t>MFT</a:t>
            </a:r>
            <a:r>
              <a:rPr lang="en-US" sz="1000" spc="114">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Strategic</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Projects</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5">
                <a:solidFill>
                  <a:srgbClr val="003087"/>
                </a:solidFill>
                <a:latin typeface="Arial" panose="020B0604020202020204" pitchFamily="34" charset="0"/>
                <a:cs typeface="Arial" panose="020B0604020202020204" pitchFamily="34" charset="0"/>
              </a:rPr>
              <a:t>Clinical</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Services</a:t>
            </a:r>
            <a:r>
              <a:rPr lang="en-US" sz="1000" spc="110">
                <a:solidFill>
                  <a:srgbClr val="003087"/>
                </a:solidFill>
                <a:latin typeface="Arial" panose="020B0604020202020204" pitchFamily="34" charset="0"/>
                <a:cs typeface="Arial" panose="020B0604020202020204" pitchFamily="34" charset="0"/>
              </a:rPr>
              <a:t> </a:t>
            </a:r>
            <a:r>
              <a:rPr lang="en-US" sz="1000" spc="55">
                <a:solidFill>
                  <a:srgbClr val="003087"/>
                </a:solidFill>
                <a:latin typeface="Arial" panose="020B0604020202020204" pitchFamily="34" charset="0"/>
                <a:cs typeface="Arial" panose="020B0604020202020204" pitchFamily="34" charset="0"/>
              </a:rPr>
              <a:t>Strategy</a:t>
            </a:r>
          </a:p>
          <a:p>
            <a:pPr algn="ctr"/>
            <a:endParaRPr lang="en-GB" sz="1800"/>
          </a:p>
        </p:txBody>
      </p:sp>
      <p:sp>
        <p:nvSpPr>
          <p:cNvPr id="16" name="TextBox 15">
            <a:extLst>
              <a:ext uri="{FF2B5EF4-FFF2-40B4-BE49-F238E27FC236}">
                <a16:creationId xmlns:a16="http://schemas.microsoft.com/office/drawing/2014/main" id="{D11FD8E0-21C0-4D2D-8E49-82D9A2F40600}"/>
              </a:ext>
            </a:extLst>
          </p:cNvPr>
          <p:cNvSpPr txBox="1"/>
          <p:nvPr userDrawn="1"/>
        </p:nvSpPr>
        <p:spPr>
          <a:xfrm>
            <a:off x="75849" y="140739"/>
            <a:ext cx="6020151" cy="369332"/>
          </a:xfrm>
          <a:prstGeom prst="rect">
            <a:avLst/>
          </a:prstGeom>
          <a:noFill/>
        </p:spPr>
        <p:txBody>
          <a:bodyPr wrap="square" rtlCol="0">
            <a:spAutoFit/>
          </a:bodyPr>
          <a:lstStyle/>
          <a:p>
            <a:r>
              <a:rPr lang="en-GB" sz="1800" b="1">
                <a:solidFill>
                  <a:schemeClr val="bg1"/>
                </a:solidFill>
                <a:latin typeface="Arial" panose="020B0604020202020204" pitchFamily="34" charset="0"/>
                <a:cs typeface="Arial" panose="020B0604020202020204" pitchFamily="34" charset="0"/>
              </a:rPr>
              <a:t>Employee Health and Wellbeing Services</a:t>
            </a:r>
          </a:p>
        </p:txBody>
      </p:sp>
      <p:sp>
        <p:nvSpPr>
          <p:cNvPr id="17" name="object 66">
            <a:extLst>
              <a:ext uri="{FF2B5EF4-FFF2-40B4-BE49-F238E27FC236}">
                <a16:creationId xmlns:a16="http://schemas.microsoft.com/office/drawing/2014/main" id="{E6F58E26-22F2-4B03-897F-5F89115020A3}"/>
              </a:ext>
            </a:extLst>
          </p:cNvPr>
          <p:cNvSpPr txBox="1"/>
          <p:nvPr userDrawn="1"/>
        </p:nvSpPr>
        <p:spPr>
          <a:xfrm>
            <a:off x="-969618" y="371231"/>
            <a:ext cx="4229273" cy="326180"/>
          </a:xfrm>
          <a:prstGeom prst="rect">
            <a:avLst/>
          </a:prstGeom>
        </p:spPr>
        <p:txBody>
          <a:bodyPr vert="horz" wrap="square" lIns="0" tIns="12065" rIns="0" bIns="0" rtlCol="0">
            <a:spAutoFit/>
          </a:bodyPr>
          <a:lstStyle/>
          <a:p>
            <a:pPr marL="12700" algn="ctr">
              <a:lnSpc>
                <a:spcPts val="2920"/>
              </a:lnSpc>
              <a:spcBef>
                <a:spcPts val="95"/>
              </a:spcBef>
              <a:tabLst>
                <a:tab pos="882661" algn="l"/>
                <a:tab pos="2039645" algn="l"/>
                <a:tab pos="2961677" algn="l"/>
              </a:tabLst>
            </a:pPr>
            <a:r>
              <a:rPr lang="en-GB" sz="1200" b="1" i="1" spc="25">
                <a:solidFill>
                  <a:srgbClr val="ED8B00"/>
                </a:solidFill>
                <a:latin typeface="Arial" panose="020B0604020202020204" pitchFamily="34" charset="0"/>
                <a:cs typeface="Arial" panose="020B0604020202020204" pitchFamily="34" charset="0"/>
              </a:rPr>
              <a:t>We look after each other </a:t>
            </a:r>
            <a:endParaRPr sz="1200" b="1" i="1">
              <a:solidFill>
                <a:srgbClr val="ED8B00"/>
              </a:solidFill>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56BFC15F-3DD1-4E6E-B331-383FE112563F}"/>
              </a:ext>
            </a:extLst>
          </p:cNvPr>
          <p:cNvSpPr>
            <a:spLocks noGrp="1"/>
          </p:cNvSpPr>
          <p:nvPr>
            <p:ph type="body" sz="quarter" idx="10"/>
          </p:nvPr>
        </p:nvSpPr>
        <p:spPr>
          <a:xfrm>
            <a:off x="1" y="1654629"/>
            <a:ext cx="5726756" cy="298336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itle 14">
            <a:extLst>
              <a:ext uri="{FF2B5EF4-FFF2-40B4-BE49-F238E27FC236}">
                <a16:creationId xmlns:a16="http://schemas.microsoft.com/office/drawing/2014/main" id="{E4DDD690-F3CD-4661-AC34-8AF2646E4524}"/>
              </a:ext>
            </a:extLst>
          </p:cNvPr>
          <p:cNvSpPr>
            <a:spLocks noGrp="1"/>
          </p:cNvSpPr>
          <p:nvPr>
            <p:ph type="title"/>
          </p:nvPr>
        </p:nvSpPr>
        <p:spPr>
          <a:xfrm>
            <a:off x="0" y="853640"/>
            <a:ext cx="10515600" cy="440015"/>
          </a:xfrm>
          <a:prstGeom prst="rect">
            <a:avLst/>
          </a:prstGeom>
        </p:spPr>
        <p:txBody>
          <a:bodyPr/>
          <a:lstStyle>
            <a:lvl1pPr>
              <a:defRPr sz="3000" b="1">
                <a:solidFill>
                  <a:srgbClr val="003087"/>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1" name="Text Placeholder 11">
            <a:extLst>
              <a:ext uri="{FF2B5EF4-FFF2-40B4-BE49-F238E27FC236}">
                <a16:creationId xmlns:a16="http://schemas.microsoft.com/office/drawing/2014/main" id="{EBA958B2-C93D-4097-ABA3-4E2BE1A70138}"/>
              </a:ext>
            </a:extLst>
          </p:cNvPr>
          <p:cNvSpPr>
            <a:spLocks noGrp="1"/>
          </p:cNvSpPr>
          <p:nvPr>
            <p:ph type="body" sz="quarter" idx="11"/>
          </p:nvPr>
        </p:nvSpPr>
        <p:spPr>
          <a:xfrm>
            <a:off x="5843786" y="1654249"/>
            <a:ext cx="5726756" cy="384341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1918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FT Stock Border (NO WHE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E787B-FAD8-4BBA-AC8D-0DA5BCF66A66}"/>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DA7ABC1C-1DAF-421B-A050-ED58A5E592E7}"/>
              </a:ext>
            </a:extLst>
          </p:cNvPr>
          <p:cNvPicPr>
            <a:picLocks noChangeAspect="1"/>
          </p:cNvPicPr>
          <p:nvPr userDrawn="1"/>
        </p:nvPicPr>
        <p:blipFill>
          <a:blip r:embed="rId2"/>
          <a:stretch>
            <a:fillRect/>
          </a:stretch>
        </p:blipFill>
        <p:spPr>
          <a:xfrm>
            <a:off x="10059795" y="163749"/>
            <a:ext cx="1707762" cy="522922"/>
          </a:xfrm>
          <a:prstGeom prst="rect">
            <a:avLst/>
          </a:prstGeom>
        </p:spPr>
      </p:pic>
      <p:pic>
        <p:nvPicPr>
          <p:cNvPr id="10" name="Picture 9">
            <a:extLst>
              <a:ext uri="{FF2B5EF4-FFF2-40B4-BE49-F238E27FC236}">
                <a16:creationId xmlns:a16="http://schemas.microsoft.com/office/drawing/2014/main" id="{73BE3FE1-88EE-4565-B24A-C575D7E79283}"/>
              </a:ext>
            </a:extLst>
          </p:cNvPr>
          <p:cNvPicPr>
            <a:picLocks noChangeAspect="1"/>
          </p:cNvPicPr>
          <p:nvPr userDrawn="1"/>
        </p:nvPicPr>
        <p:blipFill rotWithShape="1">
          <a:blip r:embed="rId3">
            <a:alphaModFix amt="20000"/>
          </a:blip>
          <a:srcRect l="6086" t="11349"/>
          <a:stretch/>
        </p:blipFill>
        <p:spPr>
          <a:xfrm>
            <a:off x="0" y="0"/>
            <a:ext cx="3720206" cy="3462069"/>
          </a:xfrm>
          <a:prstGeom prst="rect">
            <a:avLst/>
          </a:prstGeom>
        </p:spPr>
      </p:pic>
      <p:sp>
        <p:nvSpPr>
          <p:cNvPr id="2" name="Rectangle 1">
            <a:extLst>
              <a:ext uri="{FF2B5EF4-FFF2-40B4-BE49-F238E27FC236}">
                <a16:creationId xmlns:a16="http://schemas.microsoft.com/office/drawing/2014/main" id="{F96675D6-D375-4E2B-9249-B38375021323}"/>
              </a:ext>
            </a:extLst>
          </p:cNvPr>
          <p:cNvSpPr/>
          <p:nvPr userDrawn="1"/>
        </p:nvSpPr>
        <p:spPr>
          <a:xfrm>
            <a:off x="0" y="850420"/>
            <a:ext cx="11767556"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Rounded Corners 2">
            <a:extLst>
              <a:ext uri="{FF2B5EF4-FFF2-40B4-BE49-F238E27FC236}">
                <a16:creationId xmlns:a16="http://schemas.microsoft.com/office/drawing/2014/main" id="{798ED3BA-C8DC-4860-93F2-21EB62EB65F0}"/>
              </a:ext>
            </a:extLst>
          </p:cNvPr>
          <p:cNvSpPr/>
          <p:nvPr userDrawn="1"/>
        </p:nvSpPr>
        <p:spPr>
          <a:xfrm>
            <a:off x="3" y="1509419"/>
            <a:ext cx="11767554" cy="44393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3FD4ACC4-CD25-4F16-BB30-DDC075025A9F}"/>
              </a:ext>
            </a:extLst>
          </p:cNvPr>
          <p:cNvSpPr/>
          <p:nvPr userDrawn="1"/>
        </p:nvSpPr>
        <p:spPr>
          <a:xfrm>
            <a:off x="-2" y="1556619"/>
            <a:ext cx="10611957" cy="4392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object 4">
            <a:extLst>
              <a:ext uri="{FF2B5EF4-FFF2-40B4-BE49-F238E27FC236}">
                <a16:creationId xmlns:a16="http://schemas.microsoft.com/office/drawing/2014/main" id="{705BEFE0-E5F4-41F1-BCAC-24AA223FD5F4}"/>
              </a:ext>
            </a:extLst>
          </p:cNvPr>
          <p:cNvSpPr txBox="1"/>
          <p:nvPr userDrawn="1"/>
        </p:nvSpPr>
        <p:spPr>
          <a:xfrm>
            <a:off x="1734504" y="6101674"/>
            <a:ext cx="8722996" cy="171201"/>
          </a:xfrm>
          <a:prstGeom prst="rect">
            <a:avLst/>
          </a:prstGeom>
        </p:spPr>
        <p:txBody>
          <a:bodyPr vert="horz" wrap="square" lIns="0" tIns="17145" rIns="0" bIns="0" rtlCol="0">
            <a:spAutoFit/>
          </a:bodyPr>
          <a:lstStyle/>
          <a:p>
            <a:pPr marL="12700" algn="ctr">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B23098C-72DB-43B7-8C65-B4A74B7F071A}"/>
              </a:ext>
            </a:extLst>
          </p:cNvPr>
          <p:cNvSpPr/>
          <p:nvPr userDrawn="1"/>
        </p:nvSpPr>
        <p:spPr>
          <a:xfrm>
            <a:off x="0" y="6425739"/>
            <a:ext cx="12192000" cy="432262"/>
          </a:xfrm>
          <a:prstGeom prst="rect">
            <a:avLst/>
          </a:prstGeom>
          <a:solidFill>
            <a:srgbClr val="CC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a:extLst>
              <a:ext uri="{FF2B5EF4-FFF2-40B4-BE49-F238E27FC236}">
                <a16:creationId xmlns:a16="http://schemas.microsoft.com/office/drawing/2014/main" id="{D4F78E17-65F0-4836-B534-B0FB7B842098}"/>
              </a:ext>
            </a:extLst>
          </p:cNvPr>
          <p:cNvPicPr>
            <a:picLocks noChangeAspect="1"/>
          </p:cNvPicPr>
          <p:nvPr userDrawn="1"/>
        </p:nvPicPr>
        <p:blipFill rotWithShape="1">
          <a:blip r:embed="rId3">
            <a:alphaModFix amt="20000"/>
          </a:blip>
          <a:srcRect r="12027" b="66874"/>
          <a:stretch/>
        </p:blipFill>
        <p:spPr>
          <a:xfrm>
            <a:off x="8707164" y="5564347"/>
            <a:ext cx="3484836" cy="1293653"/>
          </a:xfrm>
          <a:prstGeom prst="rect">
            <a:avLst/>
          </a:prstGeom>
        </p:spPr>
      </p:pic>
      <p:sp>
        <p:nvSpPr>
          <p:cNvPr id="15" name="TextBox 14">
            <a:extLst>
              <a:ext uri="{FF2B5EF4-FFF2-40B4-BE49-F238E27FC236}">
                <a16:creationId xmlns:a16="http://schemas.microsoft.com/office/drawing/2014/main" id="{FBF99DCA-B066-4638-8F6C-9568411F9E55}"/>
              </a:ext>
            </a:extLst>
          </p:cNvPr>
          <p:cNvSpPr txBox="1"/>
          <p:nvPr userDrawn="1"/>
        </p:nvSpPr>
        <p:spPr>
          <a:xfrm>
            <a:off x="2481430" y="6515268"/>
            <a:ext cx="7229140" cy="523220"/>
          </a:xfrm>
          <a:prstGeom prst="rect">
            <a:avLst/>
          </a:prstGeom>
          <a:noFill/>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spc="45">
                <a:solidFill>
                  <a:srgbClr val="003087"/>
                </a:solidFill>
                <a:latin typeface="Arial" panose="020B0604020202020204" pitchFamily="34" charset="0"/>
                <a:cs typeface="Arial" panose="020B0604020202020204" pitchFamily="34" charset="0"/>
              </a:rPr>
              <a:t>COVID</a:t>
            </a:r>
            <a:r>
              <a:rPr lang="en-US" sz="1000" spc="110">
                <a:solidFill>
                  <a:srgbClr val="003087"/>
                </a:solidFill>
                <a:latin typeface="Arial" panose="020B0604020202020204" pitchFamily="34" charset="0"/>
                <a:cs typeface="Arial" panose="020B0604020202020204" pitchFamily="34" charset="0"/>
              </a:rPr>
              <a:t> </a:t>
            </a:r>
            <a:r>
              <a:rPr lang="en-US" sz="1000" spc="30">
                <a:solidFill>
                  <a:srgbClr val="003087"/>
                </a:solidFill>
                <a:latin typeface="Arial" panose="020B0604020202020204" pitchFamily="34" charset="0"/>
                <a:cs typeface="Arial" panose="020B0604020202020204" pitchFamily="34" charset="0"/>
              </a:rPr>
              <a:t>19</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Response</a:t>
            </a:r>
            <a:r>
              <a:rPr lang="en-US" sz="1000" spc="110">
                <a:solidFill>
                  <a:srgbClr val="003087"/>
                </a:solidFill>
                <a:latin typeface="Arial" panose="020B0604020202020204" pitchFamily="34" charset="0"/>
                <a:cs typeface="Arial" panose="020B0604020202020204" pitchFamily="34" charset="0"/>
              </a:rPr>
              <a:t> </a:t>
            </a:r>
            <a:r>
              <a:rPr lang="en-US" sz="1000" spc="10">
                <a:solidFill>
                  <a:srgbClr val="003087"/>
                </a:solidFill>
                <a:latin typeface="Arial" panose="020B0604020202020204" pitchFamily="34" charset="0"/>
                <a:cs typeface="Arial" panose="020B0604020202020204" pitchFamily="34" charset="0"/>
              </a:rPr>
              <a:t>&amp;</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Recovery</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0">
                <a:solidFill>
                  <a:srgbClr val="003087"/>
                </a:solidFill>
                <a:latin typeface="Arial" panose="020B0604020202020204" pitchFamily="34" charset="0"/>
                <a:cs typeface="Arial" panose="020B0604020202020204" pitchFamily="34" charset="0"/>
              </a:rPr>
              <a:t>MFT</a:t>
            </a:r>
            <a:r>
              <a:rPr lang="en-US" sz="1000" spc="114">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Strategic</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Projects</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5">
                <a:solidFill>
                  <a:srgbClr val="003087"/>
                </a:solidFill>
                <a:latin typeface="Arial" panose="020B0604020202020204" pitchFamily="34" charset="0"/>
                <a:cs typeface="Arial" panose="020B0604020202020204" pitchFamily="34" charset="0"/>
              </a:rPr>
              <a:t>Clinical</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Services</a:t>
            </a:r>
            <a:r>
              <a:rPr lang="en-US" sz="1000" spc="110">
                <a:solidFill>
                  <a:srgbClr val="003087"/>
                </a:solidFill>
                <a:latin typeface="Arial" panose="020B0604020202020204" pitchFamily="34" charset="0"/>
                <a:cs typeface="Arial" panose="020B0604020202020204" pitchFamily="34" charset="0"/>
              </a:rPr>
              <a:t> </a:t>
            </a:r>
            <a:r>
              <a:rPr lang="en-US" sz="1000" spc="55">
                <a:solidFill>
                  <a:srgbClr val="003087"/>
                </a:solidFill>
                <a:latin typeface="Arial" panose="020B0604020202020204" pitchFamily="34" charset="0"/>
                <a:cs typeface="Arial" panose="020B0604020202020204" pitchFamily="34" charset="0"/>
              </a:rPr>
              <a:t>Strategy</a:t>
            </a:r>
          </a:p>
          <a:p>
            <a:pPr algn="ctr"/>
            <a:endParaRPr lang="en-GB" sz="1800"/>
          </a:p>
        </p:txBody>
      </p:sp>
      <p:sp>
        <p:nvSpPr>
          <p:cNvPr id="16" name="Text Placeholder 11">
            <a:extLst>
              <a:ext uri="{FF2B5EF4-FFF2-40B4-BE49-F238E27FC236}">
                <a16:creationId xmlns:a16="http://schemas.microsoft.com/office/drawing/2014/main" id="{4738A87E-CD7F-4F77-9689-F99377BBFAFB}"/>
              </a:ext>
            </a:extLst>
          </p:cNvPr>
          <p:cNvSpPr>
            <a:spLocks noGrp="1"/>
          </p:cNvSpPr>
          <p:nvPr>
            <p:ph type="body" sz="quarter" idx="10"/>
          </p:nvPr>
        </p:nvSpPr>
        <p:spPr>
          <a:xfrm>
            <a:off x="1" y="1654629"/>
            <a:ext cx="5726756" cy="384303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itle 14">
            <a:extLst>
              <a:ext uri="{FF2B5EF4-FFF2-40B4-BE49-F238E27FC236}">
                <a16:creationId xmlns:a16="http://schemas.microsoft.com/office/drawing/2014/main" id="{3661537A-F849-4E6C-9A3F-F01F07330873}"/>
              </a:ext>
            </a:extLst>
          </p:cNvPr>
          <p:cNvSpPr>
            <a:spLocks noGrp="1"/>
          </p:cNvSpPr>
          <p:nvPr>
            <p:ph type="title"/>
          </p:nvPr>
        </p:nvSpPr>
        <p:spPr>
          <a:xfrm>
            <a:off x="0" y="853640"/>
            <a:ext cx="10515600" cy="440015"/>
          </a:xfrm>
          <a:prstGeom prst="rect">
            <a:avLst/>
          </a:prstGeom>
        </p:spPr>
        <p:txBody>
          <a:bodyPr/>
          <a:lstStyle>
            <a:lvl1pPr>
              <a:defRPr sz="3000" b="1">
                <a:solidFill>
                  <a:srgbClr val="003087"/>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1" name="Text Placeholder 11">
            <a:extLst>
              <a:ext uri="{FF2B5EF4-FFF2-40B4-BE49-F238E27FC236}">
                <a16:creationId xmlns:a16="http://schemas.microsoft.com/office/drawing/2014/main" id="{51E662C0-9589-4A59-9E52-5AC4E7E4A93A}"/>
              </a:ext>
            </a:extLst>
          </p:cNvPr>
          <p:cNvSpPr>
            <a:spLocks noGrp="1"/>
          </p:cNvSpPr>
          <p:nvPr>
            <p:ph type="body" sz="quarter" idx="11"/>
          </p:nvPr>
        </p:nvSpPr>
        <p:spPr>
          <a:xfrm>
            <a:off x="5843786" y="1654249"/>
            <a:ext cx="5726756" cy="384341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Box 19">
            <a:extLst>
              <a:ext uri="{FF2B5EF4-FFF2-40B4-BE49-F238E27FC236}">
                <a16:creationId xmlns:a16="http://schemas.microsoft.com/office/drawing/2014/main" id="{14F6D3ED-9916-48DC-80B4-F6BEBD6A93D6}"/>
              </a:ext>
            </a:extLst>
          </p:cNvPr>
          <p:cNvSpPr txBox="1"/>
          <p:nvPr userDrawn="1"/>
        </p:nvSpPr>
        <p:spPr>
          <a:xfrm>
            <a:off x="75849" y="140739"/>
            <a:ext cx="4963983" cy="369332"/>
          </a:xfrm>
          <a:prstGeom prst="rect">
            <a:avLst/>
          </a:prstGeom>
          <a:noFill/>
        </p:spPr>
        <p:txBody>
          <a:bodyPr wrap="square" rtlCol="0">
            <a:spAutoFit/>
          </a:bodyPr>
          <a:lstStyle/>
          <a:p>
            <a:r>
              <a:rPr lang="en-GB" sz="1800" b="1">
                <a:solidFill>
                  <a:schemeClr val="bg1"/>
                </a:solidFill>
                <a:latin typeface="Arial" panose="020B0604020202020204" pitchFamily="34" charset="0"/>
                <a:cs typeface="Arial" panose="020B0604020202020204" pitchFamily="34" charset="0"/>
              </a:rPr>
              <a:t>Employee Health and Wellbeing Services</a:t>
            </a:r>
          </a:p>
        </p:txBody>
      </p:sp>
      <p:sp>
        <p:nvSpPr>
          <p:cNvPr id="22" name="object 66">
            <a:extLst>
              <a:ext uri="{FF2B5EF4-FFF2-40B4-BE49-F238E27FC236}">
                <a16:creationId xmlns:a16="http://schemas.microsoft.com/office/drawing/2014/main" id="{B5B219E1-1DD5-4751-8999-75A150F41E8D}"/>
              </a:ext>
            </a:extLst>
          </p:cNvPr>
          <p:cNvSpPr txBox="1"/>
          <p:nvPr userDrawn="1"/>
        </p:nvSpPr>
        <p:spPr>
          <a:xfrm>
            <a:off x="-969618" y="371231"/>
            <a:ext cx="4229273" cy="326180"/>
          </a:xfrm>
          <a:prstGeom prst="rect">
            <a:avLst/>
          </a:prstGeom>
        </p:spPr>
        <p:txBody>
          <a:bodyPr vert="horz" wrap="square" lIns="0" tIns="12065" rIns="0" bIns="0" rtlCol="0">
            <a:spAutoFit/>
          </a:bodyPr>
          <a:lstStyle/>
          <a:p>
            <a:pPr marL="12700" algn="ctr">
              <a:lnSpc>
                <a:spcPts val="2920"/>
              </a:lnSpc>
              <a:spcBef>
                <a:spcPts val="95"/>
              </a:spcBef>
              <a:tabLst>
                <a:tab pos="882661" algn="l"/>
                <a:tab pos="2039645" algn="l"/>
                <a:tab pos="2961677" algn="l"/>
              </a:tabLst>
            </a:pPr>
            <a:r>
              <a:rPr lang="en-GB" sz="1200" b="1" i="1" spc="25">
                <a:solidFill>
                  <a:srgbClr val="ED8B00"/>
                </a:solidFill>
                <a:latin typeface="Arial" panose="020B0604020202020204" pitchFamily="34" charset="0"/>
                <a:cs typeface="Arial" panose="020B0604020202020204" pitchFamily="34" charset="0"/>
              </a:rPr>
              <a:t>We look after each other </a:t>
            </a:r>
            <a:endParaRPr sz="1200" b="1" i="1">
              <a:solidFill>
                <a:srgbClr val="ED8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9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FT Stock Border (Complet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E787B-FAD8-4BBA-AC8D-0DA5BCF66A66}"/>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Rounded Corners 2">
            <a:extLst>
              <a:ext uri="{FF2B5EF4-FFF2-40B4-BE49-F238E27FC236}">
                <a16:creationId xmlns:a16="http://schemas.microsoft.com/office/drawing/2014/main" id="{798ED3BA-C8DC-4860-93F2-21EB62EB65F0}"/>
              </a:ext>
            </a:extLst>
          </p:cNvPr>
          <p:cNvSpPr/>
          <p:nvPr userDrawn="1"/>
        </p:nvSpPr>
        <p:spPr>
          <a:xfrm>
            <a:off x="424444" y="1509419"/>
            <a:ext cx="11343113" cy="44393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DA7ABC1C-1DAF-421B-A050-ED58A5E592E7}"/>
              </a:ext>
            </a:extLst>
          </p:cNvPr>
          <p:cNvPicPr>
            <a:picLocks noChangeAspect="1"/>
          </p:cNvPicPr>
          <p:nvPr userDrawn="1"/>
        </p:nvPicPr>
        <p:blipFill>
          <a:blip r:embed="rId2"/>
          <a:stretch>
            <a:fillRect/>
          </a:stretch>
        </p:blipFill>
        <p:spPr>
          <a:xfrm>
            <a:off x="10059795" y="163749"/>
            <a:ext cx="1707762" cy="522922"/>
          </a:xfrm>
          <a:prstGeom prst="rect">
            <a:avLst/>
          </a:prstGeom>
        </p:spPr>
      </p:pic>
      <p:sp>
        <p:nvSpPr>
          <p:cNvPr id="13" name="object 4">
            <a:extLst>
              <a:ext uri="{FF2B5EF4-FFF2-40B4-BE49-F238E27FC236}">
                <a16:creationId xmlns:a16="http://schemas.microsoft.com/office/drawing/2014/main" id="{705BEFE0-E5F4-41F1-BCAC-24AA223FD5F4}"/>
              </a:ext>
            </a:extLst>
          </p:cNvPr>
          <p:cNvSpPr txBox="1"/>
          <p:nvPr userDrawn="1"/>
        </p:nvSpPr>
        <p:spPr>
          <a:xfrm>
            <a:off x="3544852" y="6079817"/>
            <a:ext cx="8722996" cy="171201"/>
          </a:xfrm>
          <a:prstGeom prst="rect">
            <a:avLst/>
          </a:prstGeom>
        </p:spPr>
        <p:txBody>
          <a:bodyPr vert="horz" wrap="square" lIns="0" tIns="17145" rIns="0" bIns="0" rtlCol="0">
            <a:spAutoFit/>
          </a:bodyPr>
          <a:lstStyle/>
          <a:p>
            <a:pPr marL="12700">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3BE3FE1-88EE-4565-B24A-C575D7E79283}"/>
              </a:ext>
            </a:extLst>
          </p:cNvPr>
          <p:cNvPicPr>
            <a:picLocks noChangeAspect="1"/>
          </p:cNvPicPr>
          <p:nvPr userDrawn="1"/>
        </p:nvPicPr>
        <p:blipFill rotWithShape="1">
          <a:blip r:embed="rId3">
            <a:alphaModFix amt="20000"/>
          </a:blip>
          <a:srcRect l="6086" t="11349"/>
          <a:stretch/>
        </p:blipFill>
        <p:spPr>
          <a:xfrm>
            <a:off x="0" y="-1"/>
            <a:ext cx="3720206" cy="3462070"/>
          </a:xfrm>
          <a:prstGeom prst="rect">
            <a:avLst/>
          </a:prstGeom>
        </p:spPr>
      </p:pic>
      <p:sp>
        <p:nvSpPr>
          <p:cNvPr id="9" name="Rectangle 8">
            <a:extLst>
              <a:ext uri="{FF2B5EF4-FFF2-40B4-BE49-F238E27FC236}">
                <a16:creationId xmlns:a16="http://schemas.microsoft.com/office/drawing/2014/main" id="{3FD4ACC4-CD25-4F16-BB30-DDC075025A9F}"/>
              </a:ext>
            </a:extLst>
          </p:cNvPr>
          <p:cNvSpPr/>
          <p:nvPr userDrawn="1"/>
        </p:nvSpPr>
        <p:spPr>
          <a:xfrm>
            <a:off x="424445" y="1595860"/>
            <a:ext cx="10187511"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F96675D6-D375-4E2B-9249-B38375021323}"/>
              </a:ext>
            </a:extLst>
          </p:cNvPr>
          <p:cNvSpPr/>
          <p:nvPr userDrawn="1"/>
        </p:nvSpPr>
        <p:spPr>
          <a:xfrm>
            <a:off x="424442" y="850420"/>
            <a:ext cx="11343113"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791AC338-E7B1-418C-8B77-C33AEC8FA6E1}"/>
              </a:ext>
            </a:extLst>
          </p:cNvPr>
          <p:cNvSpPr/>
          <p:nvPr userDrawn="1"/>
        </p:nvSpPr>
        <p:spPr>
          <a:xfrm>
            <a:off x="0" y="5953400"/>
            <a:ext cx="12192000" cy="51125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EFB9106D-A2F7-4DF3-A5E1-20C2F1A12AC3}"/>
              </a:ext>
            </a:extLst>
          </p:cNvPr>
          <p:cNvSpPr/>
          <p:nvPr userDrawn="1"/>
        </p:nvSpPr>
        <p:spPr>
          <a:xfrm>
            <a:off x="0" y="6425739"/>
            <a:ext cx="12192000" cy="432262"/>
          </a:xfrm>
          <a:prstGeom prst="rect">
            <a:avLst/>
          </a:prstGeom>
          <a:solidFill>
            <a:srgbClr val="CC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id="{F699C950-331B-43B0-842C-6A4C5FD51C5F}"/>
              </a:ext>
            </a:extLst>
          </p:cNvPr>
          <p:cNvPicPr>
            <a:picLocks noChangeAspect="1"/>
          </p:cNvPicPr>
          <p:nvPr userDrawn="1"/>
        </p:nvPicPr>
        <p:blipFill>
          <a:blip r:embed="rId4"/>
          <a:stretch>
            <a:fillRect/>
          </a:stretch>
        </p:blipFill>
        <p:spPr>
          <a:xfrm>
            <a:off x="75850" y="4713466"/>
            <a:ext cx="2138338" cy="2069064"/>
          </a:xfrm>
          <a:prstGeom prst="rect">
            <a:avLst/>
          </a:prstGeom>
        </p:spPr>
      </p:pic>
      <p:pic>
        <p:nvPicPr>
          <p:cNvPr id="22" name="Picture 21">
            <a:extLst>
              <a:ext uri="{FF2B5EF4-FFF2-40B4-BE49-F238E27FC236}">
                <a16:creationId xmlns:a16="http://schemas.microsoft.com/office/drawing/2014/main" id="{8A256CA7-89BC-4316-9B0B-45061942C3CF}"/>
              </a:ext>
            </a:extLst>
          </p:cNvPr>
          <p:cNvPicPr>
            <a:picLocks noChangeAspect="1"/>
          </p:cNvPicPr>
          <p:nvPr userDrawn="1"/>
        </p:nvPicPr>
        <p:blipFill rotWithShape="1">
          <a:blip r:embed="rId3">
            <a:alphaModFix amt="20000"/>
          </a:blip>
          <a:srcRect r="12027" b="66874"/>
          <a:stretch/>
        </p:blipFill>
        <p:spPr>
          <a:xfrm>
            <a:off x="8707164" y="5564347"/>
            <a:ext cx="3484836" cy="1293653"/>
          </a:xfrm>
          <a:prstGeom prst="rect">
            <a:avLst/>
          </a:prstGeom>
        </p:spPr>
      </p:pic>
      <p:sp>
        <p:nvSpPr>
          <p:cNvPr id="26" name="object 4">
            <a:extLst>
              <a:ext uri="{FF2B5EF4-FFF2-40B4-BE49-F238E27FC236}">
                <a16:creationId xmlns:a16="http://schemas.microsoft.com/office/drawing/2014/main" id="{B7F5144A-6BAA-4A96-A662-FA3E80399259}"/>
              </a:ext>
            </a:extLst>
          </p:cNvPr>
          <p:cNvSpPr txBox="1"/>
          <p:nvPr userDrawn="1"/>
        </p:nvSpPr>
        <p:spPr>
          <a:xfrm>
            <a:off x="1734500" y="6101032"/>
            <a:ext cx="8722996" cy="171201"/>
          </a:xfrm>
          <a:prstGeom prst="rect">
            <a:avLst/>
          </a:prstGeom>
        </p:spPr>
        <p:txBody>
          <a:bodyPr vert="horz" wrap="square" lIns="0" tIns="17145" rIns="0" bIns="0" rtlCol="0">
            <a:spAutoFit/>
          </a:bodyPr>
          <a:lstStyle/>
          <a:p>
            <a:pPr marL="12700" algn="ctr">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008EBC3-9091-4929-9654-1290BDB04066}"/>
              </a:ext>
            </a:extLst>
          </p:cNvPr>
          <p:cNvSpPr txBox="1"/>
          <p:nvPr userDrawn="1"/>
        </p:nvSpPr>
        <p:spPr>
          <a:xfrm>
            <a:off x="2481430" y="6515268"/>
            <a:ext cx="7229140" cy="523220"/>
          </a:xfrm>
          <a:prstGeom prst="rect">
            <a:avLst/>
          </a:prstGeom>
          <a:noFill/>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spc="45">
                <a:solidFill>
                  <a:srgbClr val="003087"/>
                </a:solidFill>
                <a:latin typeface="Arial" panose="020B0604020202020204" pitchFamily="34" charset="0"/>
                <a:cs typeface="Arial" panose="020B0604020202020204" pitchFamily="34" charset="0"/>
              </a:rPr>
              <a:t>COVID</a:t>
            </a:r>
            <a:r>
              <a:rPr lang="en-US" sz="1000" spc="110">
                <a:solidFill>
                  <a:srgbClr val="003087"/>
                </a:solidFill>
                <a:latin typeface="Arial" panose="020B0604020202020204" pitchFamily="34" charset="0"/>
                <a:cs typeface="Arial" panose="020B0604020202020204" pitchFamily="34" charset="0"/>
              </a:rPr>
              <a:t> </a:t>
            </a:r>
            <a:r>
              <a:rPr lang="en-US" sz="1000" spc="30">
                <a:solidFill>
                  <a:srgbClr val="003087"/>
                </a:solidFill>
                <a:latin typeface="Arial" panose="020B0604020202020204" pitchFamily="34" charset="0"/>
                <a:cs typeface="Arial" panose="020B0604020202020204" pitchFamily="34" charset="0"/>
              </a:rPr>
              <a:t>19</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Response</a:t>
            </a:r>
            <a:r>
              <a:rPr lang="en-US" sz="1000" spc="110">
                <a:solidFill>
                  <a:srgbClr val="003087"/>
                </a:solidFill>
                <a:latin typeface="Arial" panose="020B0604020202020204" pitchFamily="34" charset="0"/>
                <a:cs typeface="Arial" panose="020B0604020202020204" pitchFamily="34" charset="0"/>
              </a:rPr>
              <a:t> </a:t>
            </a:r>
            <a:r>
              <a:rPr lang="en-US" sz="1000" spc="10">
                <a:solidFill>
                  <a:srgbClr val="003087"/>
                </a:solidFill>
                <a:latin typeface="Arial" panose="020B0604020202020204" pitchFamily="34" charset="0"/>
                <a:cs typeface="Arial" panose="020B0604020202020204" pitchFamily="34" charset="0"/>
              </a:rPr>
              <a:t>&amp;</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Recovery</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0">
                <a:solidFill>
                  <a:srgbClr val="003087"/>
                </a:solidFill>
                <a:latin typeface="Arial" panose="020B0604020202020204" pitchFamily="34" charset="0"/>
                <a:cs typeface="Arial" panose="020B0604020202020204" pitchFamily="34" charset="0"/>
              </a:rPr>
              <a:t>MFT</a:t>
            </a:r>
            <a:r>
              <a:rPr lang="en-US" sz="1000" spc="114">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Strategic</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Projects</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5">
                <a:solidFill>
                  <a:srgbClr val="003087"/>
                </a:solidFill>
                <a:latin typeface="Arial" panose="020B0604020202020204" pitchFamily="34" charset="0"/>
                <a:cs typeface="Arial" panose="020B0604020202020204" pitchFamily="34" charset="0"/>
              </a:rPr>
              <a:t>Clinical</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Services</a:t>
            </a:r>
            <a:r>
              <a:rPr lang="en-US" sz="1000" spc="110">
                <a:solidFill>
                  <a:srgbClr val="003087"/>
                </a:solidFill>
                <a:latin typeface="Arial" panose="020B0604020202020204" pitchFamily="34" charset="0"/>
                <a:cs typeface="Arial" panose="020B0604020202020204" pitchFamily="34" charset="0"/>
              </a:rPr>
              <a:t> </a:t>
            </a:r>
            <a:r>
              <a:rPr lang="en-US" sz="1000" spc="55">
                <a:solidFill>
                  <a:srgbClr val="003087"/>
                </a:solidFill>
                <a:latin typeface="Arial" panose="020B0604020202020204" pitchFamily="34" charset="0"/>
                <a:cs typeface="Arial" panose="020B0604020202020204" pitchFamily="34" charset="0"/>
              </a:rPr>
              <a:t>Strategy</a:t>
            </a:r>
          </a:p>
          <a:p>
            <a:pPr algn="ctr"/>
            <a:endParaRPr lang="en-GB" sz="1800"/>
          </a:p>
        </p:txBody>
      </p:sp>
      <p:sp>
        <p:nvSpPr>
          <p:cNvPr id="19" name="Text Placeholder 11">
            <a:extLst>
              <a:ext uri="{FF2B5EF4-FFF2-40B4-BE49-F238E27FC236}">
                <a16:creationId xmlns:a16="http://schemas.microsoft.com/office/drawing/2014/main" id="{071E9D37-E9B3-4F87-96CD-9775E00C504A}"/>
              </a:ext>
            </a:extLst>
          </p:cNvPr>
          <p:cNvSpPr>
            <a:spLocks noGrp="1"/>
          </p:cNvSpPr>
          <p:nvPr>
            <p:ph type="body" sz="quarter" idx="10"/>
          </p:nvPr>
        </p:nvSpPr>
        <p:spPr>
          <a:xfrm>
            <a:off x="541462" y="1654249"/>
            <a:ext cx="5302317" cy="298336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itle 14">
            <a:extLst>
              <a:ext uri="{FF2B5EF4-FFF2-40B4-BE49-F238E27FC236}">
                <a16:creationId xmlns:a16="http://schemas.microsoft.com/office/drawing/2014/main" id="{E941A32F-EEFC-4B6B-A559-8E597CBCDE5D}"/>
              </a:ext>
            </a:extLst>
          </p:cNvPr>
          <p:cNvSpPr>
            <a:spLocks noGrp="1"/>
          </p:cNvSpPr>
          <p:nvPr>
            <p:ph type="title"/>
          </p:nvPr>
        </p:nvSpPr>
        <p:spPr>
          <a:xfrm>
            <a:off x="424440" y="853640"/>
            <a:ext cx="10091160" cy="440015"/>
          </a:xfrm>
          <a:prstGeom prst="rect">
            <a:avLst/>
          </a:prstGeom>
        </p:spPr>
        <p:txBody>
          <a:bodyPr/>
          <a:lstStyle>
            <a:lvl1pPr>
              <a:defRPr sz="3000" b="1">
                <a:solidFill>
                  <a:srgbClr val="003087"/>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5" name="Text Placeholder 11">
            <a:extLst>
              <a:ext uri="{FF2B5EF4-FFF2-40B4-BE49-F238E27FC236}">
                <a16:creationId xmlns:a16="http://schemas.microsoft.com/office/drawing/2014/main" id="{CF577FD3-E289-4ACF-828E-6FBAA1C6BE00}"/>
              </a:ext>
            </a:extLst>
          </p:cNvPr>
          <p:cNvSpPr>
            <a:spLocks noGrp="1"/>
          </p:cNvSpPr>
          <p:nvPr>
            <p:ph type="body" sz="quarter" idx="11"/>
          </p:nvPr>
        </p:nvSpPr>
        <p:spPr>
          <a:xfrm>
            <a:off x="6268221" y="1657721"/>
            <a:ext cx="5302317" cy="384341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80610452-FBF2-44CE-AF49-E4EA00124CA1}"/>
              </a:ext>
            </a:extLst>
          </p:cNvPr>
          <p:cNvSpPr txBox="1"/>
          <p:nvPr userDrawn="1"/>
        </p:nvSpPr>
        <p:spPr>
          <a:xfrm>
            <a:off x="75849" y="140739"/>
            <a:ext cx="4783230" cy="369332"/>
          </a:xfrm>
          <a:prstGeom prst="rect">
            <a:avLst/>
          </a:prstGeom>
          <a:noFill/>
        </p:spPr>
        <p:txBody>
          <a:bodyPr wrap="square" rtlCol="0">
            <a:spAutoFit/>
          </a:bodyPr>
          <a:lstStyle/>
          <a:p>
            <a:r>
              <a:rPr lang="en-GB" sz="1800" b="1">
                <a:solidFill>
                  <a:schemeClr val="bg1"/>
                </a:solidFill>
                <a:latin typeface="Arial" panose="020B0604020202020204" pitchFamily="34" charset="0"/>
                <a:cs typeface="Arial" panose="020B0604020202020204" pitchFamily="34" charset="0"/>
              </a:rPr>
              <a:t>Employee Health and Wellbeing Services</a:t>
            </a:r>
          </a:p>
        </p:txBody>
      </p:sp>
      <p:sp>
        <p:nvSpPr>
          <p:cNvPr id="27" name="object 66">
            <a:extLst>
              <a:ext uri="{FF2B5EF4-FFF2-40B4-BE49-F238E27FC236}">
                <a16:creationId xmlns:a16="http://schemas.microsoft.com/office/drawing/2014/main" id="{296BB6AE-7C17-45DE-B52E-491B69F1D7F0}"/>
              </a:ext>
            </a:extLst>
          </p:cNvPr>
          <p:cNvSpPr txBox="1"/>
          <p:nvPr userDrawn="1"/>
        </p:nvSpPr>
        <p:spPr>
          <a:xfrm>
            <a:off x="-969618" y="371231"/>
            <a:ext cx="4229273" cy="326180"/>
          </a:xfrm>
          <a:prstGeom prst="rect">
            <a:avLst/>
          </a:prstGeom>
        </p:spPr>
        <p:txBody>
          <a:bodyPr vert="horz" wrap="square" lIns="0" tIns="12065" rIns="0" bIns="0" rtlCol="0">
            <a:spAutoFit/>
          </a:bodyPr>
          <a:lstStyle/>
          <a:p>
            <a:pPr marL="12700" algn="ctr">
              <a:lnSpc>
                <a:spcPts val="2920"/>
              </a:lnSpc>
              <a:spcBef>
                <a:spcPts val="95"/>
              </a:spcBef>
              <a:tabLst>
                <a:tab pos="882661" algn="l"/>
                <a:tab pos="2039645" algn="l"/>
                <a:tab pos="2961677" algn="l"/>
              </a:tabLst>
            </a:pPr>
            <a:r>
              <a:rPr lang="en-GB" sz="1200" b="1" i="1" spc="25">
                <a:solidFill>
                  <a:srgbClr val="ED8B00"/>
                </a:solidFill>
                <a:latin typeface="Arial" panose="020B0604020202020204" pitchFamily="34" charset="0"/>
                <a:cs typeface="Arial" panose="020B0604020202020204" pitchFamily="34" charset="0"/>
              </a:rPr>
              <a:t>We look after each other </a:t>
            </a:r>
            <a:endParaRPr sz="1200" b="1" i="1">
              <a:solidFill>
                <a:srgbClr val="ED8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54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FT Stock Border (Complete NO WHEEL)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E787B-FAD8-4BBA-AC8D-0DA5BCF66A66}"/>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Rounded Corners 2">
            <a:extLst>
              <a:ext uri="{FF2B5EF4-FFF2-40B4-BE49-F238E27FC236}">
                <a16:creationId xmlns:a16="http://schemas.microsoft.com/office/drawing/2014/main" id="{798ED3BA-C8DC-4860-93F2-21EB62EB65F0}"/>
              </a:ext>
            </a:extLst>
          </p:cNvPr>
          <p:cNvSpPr/>
          <p:nvPr userDrawn="1"/>
        </p:nvSpPr>
        <p:spPr>
          <a:xfrm>
            <a:off x="424444" y="1509419"/>
            <a:ext cx="11343113" cy="44393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DA7ABC1C-1DAF-421B-A050-ED58A5E592E7}"/>
              </a:ext>
            </a:extLst>
          </p:cNvPr>
          <p:cNvPicPr>
            <a:picLocks noChangeAspect="1"/>
          </p:cNvPicPr>
          <p:nvPr userDrawn="1"/>
        </p:nvPicPr>
        <p:blipFill>
          <a:blip r:embed="rId2"/>
          <a:stretch>
            <a:fillRect/>
          </a:stretch>
        </p:blipFill>
        <p:spPr>
          <a:xfrm>
            <a:off x="10059795" y="163749"/>
            <a:ext cx="1707762" cy="522922"/>
          </a:xfrm>
          <a:prstGeom prst="rect">
            <a:avLst/>
          </a:prstGeom>
        </p:spPr>
      </p:pic>
      <p:sp>
        <p:nvSpPr>
          <p:cNvPr id="13" name="object 4">
            <a:extLst>
              <a:ext uri="{FF2B5EF4-FFF2-40B4-BE49-F238E27FC236}">
                <a16:creationId xmlns:a16="http://schemas.microsoft.com/office/drawing/2014/main" id="{705BEFE0-E5F4-41F1-BCAC-24AA223FD5F4}"/>
              </a:ext>
            </a:extLst>
          </p:cNvPr>
          <p:cNvSpPr txBox="1"/>
          <p:nvPr userDrawn="1"/>
        </p:nvSpPr>
        <p:spPr>
          <a:xfrm>
            <a:off x="3544852" y="6079817"/>
            <a:ext cx="8722996" cy="171201"/>
          </a:xfrm>
          <a:prstGeom prst="rect">
            <a:avLst/>
          </a:prstGeom>
        </p:spPr>
        <p:txBody>
          <a:bodyPr vert="horz" wrap="square" lIns="0" tIns="17145" rIns="0" bIns="0" rtlCol="0">
            <a:spAutoFit/>
          </a:bodyPr>
          <a:lstStyle/>
          <a:p>
            <a:pPr marL="12700">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3BE3FE1-88EE-4565-B24A-C575D7E79283}"/>
              </a:ext>
            </a:extLst>
          </p:cNvPr>
          <p:cNvPicPr>
            <a:picLocks noChangeAspect="1"/>
          </p:cNvPicPr>
          <p:nvPr userDrawn="1"/>
        </p:nvPicPr>
        <p:blipFill rotWithShape="1">
          <a:blip r:embed="rId3">
            <a:alphaModFix amt="20000"/>
          </a:blip>
          <a:srcRect l="6086" t="11349"/>
          <a:stretch/>
        </p:blipFill>
        <p:spPr>
          <a:xfrm>
            <a:off x="0" y="-1"/>
            <a:ext cx="3720206" cy="3462070"/>
          </a:xfrm>
          <a:prstGeom prst="rect">
            <a:avLst/>
          </a:prstGeom>
        </p:spPr>
      </p:pic>
      <p:sp>
        <p:nvSpPr>
          <p:cNvPr id="9" name="Rectangle 8">
            <a:extLst>
              <a:ext uri="{FF2B5EF4-FFF2-40B4-BE49-F238E27FC236}">
                <a16:creationId xmlns:a16="http://schemas.microsoft.com/office/drawing/2014/main" id="{3FD4ACC4-CD25-4F16-BB30-DDC075025A9F}"/>
              </a:ext>
            </a:extLst>
          </p:cNvPr>
          <p:cNvSpPr/>
          <p:nvPr userDrawn="1"/>
        </p:nvSpPr>
        <p:spPr>
          <a:xfrm>
            <a:off x="424445" y="1595860"/>
            <a:ext cx="10187511"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F96675D6-D375-4E2B-9249-B38375021323}"/>
              </a:ext>
            </a:extLst>
          </p:cNvPr>
          <p:cNvSpPr/>
          <p:nvPr userDrawn="1"/>
        </p:nvSpPr>
        <p:spPr>
          <a:xfrm>
            <a:off x="424442" y="850420"/>
            <a:ext cx="11343113"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791AC338-E7B1-418C-8B77-C33AEC8FA6E1}"/>
              </a:ext>
            </a:extLst>
          </p:cNvPr>
          <p:cNvSpPr/>
          <p:nvPr userDrawn="1"/>
        </p:nvSpPr>
        <p:spPr>
          <a:xfrm>
            <a:off x="0" y="5953400"/>
            <a:ext cx="12192000" cy="51125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EFB9106D-A2F7-4DF3-A5E1-20C2F1A12AC3}"/>
              </a:ext>
            </a:extLst>
          </p:cNvPr>
          <p:cNvSpPr/>
          <p:nvPr userDrawn="1"/>
        </p:nvSpPr>
        <p:spPr>
          <a:xfrm>
            <a:off x="0" y="6425739"/>
            <a:ext cx="12192000" cy="432262"/>
          </a:xfrm>
          <a:prstGeom prst="rect">
            <a:avLst/>
          </a:prstGeom>
          <a:solidFill>
            <a:srgbClr val="CC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2" name="Picture 21">
            <a:extLst>
              <a:ext uri="{FF2B5EF4-FFF2-40B4-BE49-F238E27FC236}">
                <a16:creationId xmlns:a16="http://schemas.microsoft.com/office/drawing/2014/main" id="{8A256CA7-89BC-4316-9B0B-45061942C3CF}"/>
              </a:ext>
            </a:extLst>
          </p:cNvPr>
          <p:cNvPicPr>
            <a:picLocks noChangeAspect="1"/>
          </p:cNvPicPr>
          <p:nvPr userDrawn="1"/>
        </p:nvPicPr>
        <p:blipFill rotWithShape="1">
          <a:blip r:embed="rId3">
            <a:alphaModFix amt="20000"/>
          </a:blip>
          <a:srcRect r="12027" b="66874"/>
          <a:stretch/>
        </p:blipFill>
        <p:spPr>
          <a:xfrm>
            <a:off x="8707164" y="5564347"/>
            <a:ext cx="3484836" cy="1293653"/>
          </a:xfrm>
          <a:prstGeom prst="rect">
            <a:avLst/>
          </a:prstGeom>
        </p:spPr>
      </p:pic>
      <p:sp>
        <p:nvSpPr>
          <p:cNvPr id="26" name="object 4">
            <a:extLst>
              <a:ext uri="{FF2B5EF4-FFF2-40B4-BE49-F238E27FC236}">
                <a16:creationId xmlns:a16="http://schemas.microsoft.com/office/drawing/2014/main" id="{B7F5144A-6BAA-4A96-A662-FA3E80399259}"/>
              </a:ext>
            </a:extLst>
          </p:cNvPr>
          <p:cNvSpPr txBox="1"/>
          <p:nvPr userDrawn="1"/>
        </p:nvSpPr>
        <p:spPr>
          <a:xfrm>
            <a:off x="1734500" y="6101032"/>
            <a:ext cx="8722996" cy="171201"/>
          </a:xfrm>
          <a:prstGeom prst="rect">
            <a:avLst/>
          </a:prstGeom>
        </p:spPr>
        <p:txBody>
          <a:bodyPr vert="horz" wrap="square" lIns="0" tIns="17145" rIns="0" bIns="0" rtlCol="0">
            <a:spAutoFit/>
          </a:bodyPr>
          <a:lstStyle/>
          <a:p>
            <a:pPr marL="12700" algn="ctr">
              <a:lnSpc>
                <a:spcPct val="100000"/>
              </a:lnSpc>
              <a:spcBef>
                <a:spcPts val="135"/>
              </a:spcBef>
            </a:pPr>
            <a:r>
              <a:rPr sz="1000" spc="50">
                <a:solidFill>
                  <a:srgbClr val="FFFFFF"/>
                </a:solidFill>
                <a:latin typeface="Arial" panose="020B0604020202020204" pitchFamily="34" charset="0"/>
                <a:cs typeface="Arial" panose="020B0604020202020204" pitchFamily="34" charset="0"/>
              </a:rPr>
              <a:t>Leadership</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Culture</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Values</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Behaviours</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35">
                <a:solidFill>
                  <a:srgbClr val="FFFFFF"/>
                </a:solidFill>
                <a:latin typeface="Arial" panose="020B0604020202020204" pitchFamily="34" charset="0"/>
                <a:cs typeface="Arial" panose="020B0604020202020204" pitchFamily="34" charset="0"/>
              </a:rPr>
              <a:t>Equality,</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Diversity</a:t>
            </a:r>
            <a:r>
              <a:rPr sz="1000" spc="100">
                <a:solidFill>
                  <a:srgbClr val="FFFFFF"/>
                </a:solidFill>
                <a:latin typeface="Arial" panose="020B0604020202020204" pitchFamily="34" charset="0"/>
                <a:cs typeface="Arial" panose="020B0604020202020204" pitchFamily="34" charset="0"/>
              </a:rPr>
              <a:t> </a:t>
            </a:r>
            <a:r>
              <a:rPr sz="1000" spc="20">
                <a:solidFill>
                  <a:srgbClr val="FFFFFF"/>
                </a:solidFill>
                <a:latin typeface="Arial" panose="020B0604020202020204" pitchFamily="34" charset="0"/>
                <a:cs typeface="Arial" panose="020B0604020202020204" pitchFamily="34" charset="0"/>
              </a:rPr>
              <a:t>&amp;</a:t>
            </a:r>
            <a:r>
              <a:rPr sz="1000" spc="105">
                <a:solidFill>
                  <a:srgbClr val="FFFFFF"/>
                </a:solidFill>
                <a:latin typeface="Arial" panose="020B0604020202020204" pitchFamily="34" charset="0"/>
                <a:cs typeface="Arial" panose="020B0604020202020204" pitchFamily="34" charset="0"/>
              </a:rPr>
              <a:t> </a:t>
            </a:r>
            <a:r>
              <a:rPr sz="1000" spc="50">
                <a:solidFill>
                  <a:srgbClr val="FFFFFF"/>
                </a:solidFill>
                <a:latin typeface="Arial" panose="020B0604020202020204" pitchFamily="34" charset="0"/>
                <a:cs typeface="Arial" panose="020B0604020202020204" pitchFamily="34" charset="0"/>
              </a:rPr>
              <a:t>Inclusion</a:t>
            </a:r>
            <a:r>
              <a:rPr sz="1000" spc="105">
                <a:solidFill>
                  <a:srgbClr val="FFFFFF"/>
                </a:solidFill>
                <a:latin typeface="Arial" panose="020B0604020202020204" pitchFamily="34" charset="0"/>
                <a:cs typeface="Arial" panose="020B0604020202020204" pitchFamily="34" charset="0"/>
              </a:rPr>
              <a:t> </a:t>
            </a:r>
            <a:r>
              <a:rPr sz="1000" spc="15">
                <a:solidFill>
                  <a:srgbClr val="F9E000"/>
                </a:solidFill>
                <a:latin typeface="Arial" panose="020B0604020202020204" pitchFamily="34" charset="0"/>
                <a:cs typeface="Arial" panose="020B0604020202020204" pitchFamily="34" charset="0"/>
              </a:rPr>
              <a:t>•</a:t>
            </a:r>
            <a:r>
              <a:rPr sz="1000" spc="105">
                <a:solidFill>
                  <a:srgbClr val="F9E000"/>
                </a:solidFill>
                <a:latin typeface="Arial" panose="020B0604020202020204" pitchFamily="34" charset="0"/>
                <a:cs typeface="Arial" panose="020B0604020202020204" pitchFamily="34" charset="0"/>
              </a:rPr>
              <a:t> </a:t>
            </a:r>
            <a:r>
              <a:rPr sz="1000" spc="55">
                <a:solidFill>
                  <a:srgbClr val="FFFFFF"/>
                </a:solidFill>
                <a:latin typeface="Arial" panose="020B0604020202020204" pitchFamily="34" charset="0"/>
                <a:cs typeface="Arial" panose="020B0604020202020204" pitchFamily="34" charset="0"/>
              </a:rPr>
              <a:t>Communication</a:t>
            </a:r>
            <a:endParaRPr sz="1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625AA9E-223F-4089-B397-BD099FE2BAE9}"/>
              </a:ext>
            </a:extLst>
          </p:cNvPr>
          <p:cNvSpPr txBox="1"/>
          <p:nvPr userDrawn="1"/>
        </p:nvSpPr>
        <p:spPr>
          <a:xfrm>
            <a:off x="2481430" y="6515268"/>
            <a:ext cx="7229140" cy="523220"/>
          </a:xfrm>
          <a:prstGeom prst="rect">
            <a:avLst/>
          </a:prstGeom>
          <a:noFill/>
        </p:spPr>
        <p:txBody>
          <a:bodyPr wrap="square" rtlCol="0">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spc="45">
                <a:solidFill>
                  <a:srgbClr val="003087"/>
                </a:solidFill>
                <a:latin typeface="Arial" panose="020B0604020202020204" pitchFamily="34" charset="0"/>
                <a:cs typeface="Arial" panose="020B0604020202020204" pitchFamily="34" charset="0"/>
              </a:rPr>
              <a:t>COVID</a:t>
            </a:r>
            <a:r>
              <a:rPr lang="en-US" sz="1000" spc="110">
                <a:solidFill>
                  <a:srgbClr val="003087"/>
                </a:solidFill>
                <a:latin typeface="Arial" panose="020B0604020202020204" pitchFamily="34" charset="0"/>
                <a:cs typeface="Arial" panose="020B0604020202020204" pitchFamily="34" charset="0"/>
              </a:rPr>
              <a:t> </a:t>
            </a:r>
            <a:r>
              <a:rPr lang="en-US" sz="1000" spc="30">
                <a:solidFill>
                  <a:srgbClr val="003087"/>
                </a:solidFill>
                <a:latin typeface="Arial" panose="020B0604020202020204" pitchFamily="34" charset="0"/>
                <a:cs typeface="Arial" panose="020B0604020202020204" pitchFamily="34" charset="0"/>
              </a:rPr>
              <a:t>19</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Response</a:t>
            </a:r>
            <a:r>
              <a:rPr lang="en-US" sz="1000" spc="110">
                <a:solidFill>
                  <a:srgbClr val="003087"/>
                </a:solidFill>
                <a:latin typeface="Arial" panose="020B0604020202020204" pitchFamily="34" charset="0"/>
                <a:cs typeface="Arial" panose="020B0604020202020204" pitchFamily="34" charset="0"/>
              </a:rPr>
              <a:t> </a:t>
            </a:r>
            <a:r>
              <a:rPr lang="en-US" sz="1000" spc="10">
                <a:solidFill>
                  <a:srgbClr val="003087"/>
                </a:solidFill>
                <a:latin typeface="Arial" panose="020B0604020202020204" pitchFamily="34" charset="0"/>
                <a:cs typeface="Arial" panose="020B0604020202020204" pitchFamily="34" charset="0"/>
              </a:rPr>
              <a:t>&amp;</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Recovery</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0">
                <a:solidFill>
                  <a:srgbClr val="003087"/>
                </a:solidFill>
                <a:latin typeface="Arial" panose="020B0604020202020204" pitchFamily="34" charset="0"/>
                <a:cs typeface="Arial" panose="020B0604020202020204" pitchFamily="34" charset="0"/>
              </a:rPr>
              <a:t>MFT</a:t>
            </a:r>
            <a:r>
              <a:rPr lang="en-US" sz="1000" spc="114">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Strategic</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Projects</a:t>
            </a:r>
            <a:r>
              <a:rPr lang="en-US" sz="1000" spc="110">
                <a:solidFill>
                  <a:srgbClr val="003087"/>
                </a:solidFill>
                <a:latin typeface="Arial" panose="020B0604020202020204" pitchFamily="34" charset="0"/>
                <a:cs typeface="Arial" panose="020B0604020202020204" pitchFamily="34" charset="0"/>
              </a:rPr>
              <a:t> </a:t>
            </a:r>
            <a:r>
              <a:rPr lang="en-US" sz="1000" spc="5">
                <a:solidFill>
                  <a:srgbClr val="FAE100"/>
                </a:solidFill>
                <a:latin typeface="Arial" panose="020B0604020202020204" pitchFamily="34" charset="0"/>
                <a:cs typeface="Arial" panose="020B0604020202020204" pitchFamily="34" charset="0"/>
              </a:rPr>
              <a:t>•</a:t>
            </a:r>
            <a:r>
              <a:rPr lang="en-US" sz="1000" spc="110">
                <a:latin typeface="Arial" panose="020B0604020202020204" pitchFamily="34" charset="0"/>
                <a:cs typeface="Arial" panose="020B0604020202020204" pitchFamily="34" charset="0"/>
              </a:rPr>
              <a:t> </a:t>
            </a:r>
            <a:r>
              <a:rPr lang="en-US" sz="1000" spc="45">
                <a:solidFill>
                  <a:srgbClr val="003087"/>
                </a:solidFill>
                <a:latin typeface="Arial" panose="020B0604020202020204" pitchFamily="34" charset="0"/>
                <a:cs typeface="Arial" panose="020B0604020202020204" pitchFamily="34" charset="0"/>
              </a:rPr>
              <a:t>Clinical</a:t>
            </a:r>
            <a:r>
              <a:rPr lang="en-US" sz="1000" spc="110">
                <a:solidFill>
                  <a:srgbClr val="003087"/>
                </a:solidFill>
                <a:latin typeface="Arial" panose="020B0604020202020204" pitchFamily="34" charset="0"/>
                <a:cs typeface="Arial" panose="020B0604020202020204" pitchFamily="34" charset="0"/>
              </a:rPr>
              <a:t> </a:t>
            </a:r>
            <a:r>
              <a:rPr lang="en-US" sz="1000" spc="50">
                <a:solidFill>
                  <a:srgbClr val="003087"/>
                </a:solidFill>
                <a:latin typeface="Arial" panose="020B0604020202020204" pitchFamily="34" charset="0"/>
                <a:cs typeface="Arial" panose="020B0604020202020204" pitchFamily="34" charset="0"/>
              </a:rPr>
              <a:t>Services</a:t>
            </a:r>
            <a:r>
              <a:rPr lang="en-US" sz="1000" spc="110">
                <a:solidFill>
                  <a:srgbClr val="003087"/>
                </a:solidFill>
                <a:latin typeface="Arial" panose="020B0604020202020204" pitchFamily="34" charset="0"/>
                <a:cs typeface="Arial" panose="020B0604020202020204" pitchFamily="34" charset="0"/>
              </a:rPr>
              <a:t> </a:t>
            </a:r>
            <a:r>
              <a:rPr lang="en-US" sz="1000" spc="55">
                <a:solidFill>
                  <a:srgbClr val="003087"/>
                </a:solidFill>
                <a:latin typeface="Arial" panose="020B0604020202020204" pitchFamily="34" charset="0"/>
                <a:cs typeface="Arial" panose="020B0604020202020204" pitchFamily="34" charset="0"/>
              </a:rPr>
              <a:t>Strategy</a:t>
            </a:r>
          </a:p>
          <a:p>
            <a:pPr algn="ctr"/>
            <a:endParaRPr lang="en-GB" sz="1800"/>
          </a:p>
        </p:txBody>
      </p:sp>
      <p:sp>
        <p:nvSpPr>
          <p:cNvPr id="16" name="Text Placeholder 11">
            <a:extLst>
              <a:ext uri="{FF2B5EF4-FFF2-40B4-BE49-F238E27FC236}">
                <a16:creationId xmlns:a16="http://schemas.microsoft.com/office/drawing/2014/main" id="{4FF1B253-3900-45A1-8A1E-21787DD32BDE}"/>
              </a:ext>
            </a:extLst>
          </p:cNvPr>
          <p:cNvSpPr>
            <a:spLocks noGrp="1"/>
          </p:cNvSpPr>
          <p:nvPr>
            <p:ph type="body" sz="quarter" idx="10"/>
          </p:nvPr>
        </p:nvSpPr>
        <p:spPr>
          <a:xfrm>
            <a:off x="541462" y="1654249"/>
            <a:ext cx="5302317" cy="384341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itle 14">
            <a:extLst>
              <a:ext uri="{FF2B5EF4-FFF2-40B4-BE49-F238E27FC236}">
                <a16:creationId xmlns:a16="http://schemas.microsoft.com/office/drawing/2014/main" id="{C9E1CC8D-0B44-45DD-A1D0-0B89B8C8D6B4}"/>
              </a:ext>
            </a:extLst>
          </p:cNvPr>
          <p:cNvSpPr>
            <a:spLocks noGrp="1"/>
          </p:cNvSpPr>
          <p:nvPr>
            <p:ph type="title"/>
          </p:nvPr>
        </p:nvSpPr>
        <p:spPr>
          <a:xfrm>
            <a:off x="424440" y="853640"/>
            <a:ext cx="10091160" cy="440015"/>
          </a:xfrm>
          <a:prstGeom prst="rect">
            <a:avLst/>
          </a:prstGeom>
        </p:spPr>
        <p:txBody>
          <a:bodyPr/>
          <a:lstStyle>
            <a:lvl1pPr>
              <a:defRPr sz="3000" b="1">
                <a:solidFill>
                  <a:srgbClr val="003087"/>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3" name="Text Placeholder 11">
            <a:extLst>
              <a:ext uri="{FF2B5EF4-FFF2-40B4-BE49-F238E27FC236}">
                <a16:creationId xmlns:a16="http://schemas.microsoft.com/office/drawing/2014/main" id="{EF88838B-C315-4D09-987F-FB1D007A1384}"/>
              </a:ext>
            </a:extLst>
          </p:cNvPr>
          <p:cNvSpPr>
            <a:spLocks noGrp="1"/>
          </p:cNvSpPr>
          <p:nvPr>
            <p:ph type="body" sz="quarter" idx="11"/>
          </p:nvPr>
        </p:nvSpPr>
        <p:spPr>
          <a:xfrm>
            <a:off x="6268221" y="1657721"/>
            <a:ext cx="5302317" cy="384341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0570702D-B5B6-4A9D-82D4-E33B7E45117C}"/>
              </a:ext>
            </a:extLst>
          </p:cNvPr>
          <p:cNvSpPr txBox="1"/>
          <p:nvPr userDrawn="1"/>
        </p:nvSpPr>
        <p:spPr>
          <a:xfrm>
            <a:off x="75849" y="140739"/>
            <a:ext cx="5272327" cy="369332"/>
          </a:xfrm>
          <a:prstGeom prst="rect">
            <a:avLst/>
          </a:prstGeom>
          <a:noFill/>
        </p:spPr>
        <p:txBody>
          <a:bodyPr wrap="square" rtlCol="0">
            <a:spAutoFit/>
          </a:bodyPr>
          <a:lstStyle/>
          <a:p>
            <a:r>
              <a:rPr lang="en-GB" sz="1800" b="1">
                <a:solidFill>
                  <a:schemeClr val="bg1"/>
                </a:solidFill>
                <a:latin typeface="Arial" panose="020B0604020202020204" pitchFamily="34" charset="0"/>
                <a:cs typeface="Arial" panose="020B0604020202020204" pitchFamily="34" charset="0"/>
              </a:rPr>
              <a:t>Employee Health and Wellbeing Services</a:t>
            </a:r>
          </a:p>
        </p:txBody>
      </p:sp>
      <p:sp>
        <p:nvSpPr>
          <p:cNvPr id="27" name="object 66">
            <a:extLst>
              <a:ext uri="{FF2B5EF4-FFF2-40B4-BE49-F238E27FC236}">
                <a16:creationId xmlns:a16="http://schemas.microsoft.com/office/drawing/2014/main" id="{73E59B08-DB42-4F45-830D-6D6F649EF577}"/>
              </a:ext>
            </a:extLst>
          </p:cNvPr>
          <p:cNvSpPr txBox="1"/>
          <p:nvPr userDrawn="1"/>
        </p:nvSpPr>
        <p:spPr>
          <a:xfrm>
            <a:off x="-969618" y="371231"/>
            <a:ext cx="4229273" cy="326180"/>
          </a:xfrm>
          <a:prstGeom prst="rect">
            <a:avLst/>
          </a:prstGeom>
        </p:spPr>
        <p:txBody>
          <a:bodyPr vert="horz" wrap="square" lIns="0" tIns="12065" rIns="0" bIns="0" rtlCol="0">
            <a:spAutoFit/>
          </a:bodyPr>
          <a:lstStyle/>
          <a:p>
            <a:pPr marL="12700" algn="ctr">
              <a:lnSpc>
                <a:spcPts val="2920"/>
              </a:lnSpc>
              <a:spcBef>
                <a:spcPts val="95"/>
              </a:spcBef>
              <a:tabLst>
                <a:tab pos="882661" algn="l"/>
                <a:tab pos="2039645" algn="l"/>
                <a:tab pos="2961677" algn="l"/>
              </a:tabLst>
            </a:pPr>
            <a:r>
              <a:rPr lang="en-GB" sz="1200" b="1" i="1" spc="25">
                <a:solidFill>
                  <a:srgbClr val="ED8B00"/>
                </a:solidFill>
                <a:latin typeface="Arial" panose="020B0604020202020204" pitchFamily="34" charset="0"/>
                <a:cs typeface="Arial" panose="020B0604020202020204" pitchFamily="34" charset="0"/>
              </a:rPr>
              <a:t>We look after each other </a:t>
            </a:r>
            <a:endParaRPr sz="1200" b="1" i="1">
              <a:solidFill>
                <a:srgbClr val="ED8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39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BC7098E-6DDE-6C46-9D14-93ABCC169099}"/>
              </a:ext>
            </a:extLst>
          </p:cNvPr>
          <p:cNvSpPr>
            <a:spLocks noGrp="1"/>
          </p:cNvSpPr>
          <p:nvPr>
            <p:ph type="body" sz="quarter" idx="10" hasCustomPrompt="1"/>
          </p:nvPr>
        </p:nvSpPr>
        <p:spPr>
          <a:xfrm>
            <a:off x="313571" y="636862"/>
            <a:ext cx="4273551" cy="573617"/>
          </a:xfrm>
          <a:prstGeom prst="rect">
            <a:avLst/>
          </a:prstGeom>
        </p:spPr>
        <p:txBody>
          <a:bodyPr/>
          <a:lstStyle>
            <a:lvl1pPr marL="0" indent="0">
              <a:buNone/>
              <a:defRPr sz="3733" b="0" i="0">
                <a:solidFill>
                  <a:schemeClr val="tx2">
                    <a:lumMod val="50000"/>
                  </a:schemeClr>
                </a:solidFill>
                <a:latin typeface="Gotham Light" pitchFamily="2" charset="0"/>
              </a:defRPr>
            </a:lvl1pPr>
          </a:lstStyle>
          <a:p>
            <a:pPr lvl="0"/>
            <a:r>
              <a:rPr lang="en-US"/>
              <a:t>Slide Title</a:t>
            </a:r>
          </a:p>
        </p:txBody>
      </p:sp>
      <p:sp>
        <p:nvSpPr>
          <p:cNvPr id="12" name="Content Placeholder 11">
            <a:extLst>
              <a:ext uri="{FF2B5EF4-FFF2-40B4-BE49-F238E27FC236}">
                <a16:creationId xmlns:a16="http://schemas.microsoft.com/office/drawing/2014/main" id="{C7DB83D7-6EB7-044E-B810-617F612362EC}"/>
              </a:ext>
            </a:extLst>
          </p:cNvPr>
          <p:cNvSpPr>
            <a:spLocks noGrp="1"/>
          </p:cNvSpPr>
          <p:nvPr>
            <p:ph sz="quarter" idx="11"/>
          </p:nvPr>
        </p:nvSpPr>
        <p:spPr>
          <a:xfrm>
            <a:off x="401052" y="2062112"/>
            <a:ext cx="11373853" cy="4268915"/>
          </a:xfrm>
          <a:prstGeom prst="rect">
            <a:avLst/>
          </a:prstGeom>
        </p:spPr>
        <p:txBody>
          <a:bodyPr/>
          <a:lstStyle>
            <a:lvl1pPr marL="228594" indent="-228594">
              <a:buSzPct val="75000"/>
              <a:buFontTx/>
              <a:buBlip>
                <a:blip r:embed="rId2"/>
              </a:buBlip>
              <a:defRPr sz="2133"/>
            </a:lvl1pPr>
            <a:lvl2pPr marL="685783" indent="-228594">
              <a:buSzPct val="75000"/>
              <a:buFontTx/>
              <a:buBlip>
                <a:blip r:embed="rId2"/>
              </a:buBlip>
              <a:defRPr sz="1867"/>
            </a:lvl2pPr>
            <a:lvl3pPr marL="1142971" indent="-228594">
              <a:buSzPct val="75000"/>
              <a:buFontTx/>
              <a:buBlip>
                <a:blip r:embed="rId2"/>
              </a:buBlip>
              <a:defRPr sz="1600"/>
            </a:lvl3pPr>
            <a:lvl4pPr marL="1600160" indent="-228594">
              <a:buSzPct val="75000"/>
              <a:buFontTx/>
              <a:buBlip>
                <a:blip r:embed="rId2"/>
              </a:buBlip>
              <a:defRPr/>
            </a:lvl4pPr>
            <a:lvl5pPr marL="2057349" indent="-228594">
              <a:buSzPct val="75000"/>
              <a:buFontTx/>
              <a:buBlip>
                <a:blip r:embed="rId2"/>
              </a:buBlip>
              <a:defRPr/>
            </a:lvl5pPr>
          </a:lstStyle>
          <a:p>
            <a:pPr lvl="0"/>
            <a:r>
              <a:rPr lang="en-US"/>
              <a:t>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A96D442E-C527-4C9B-BDA2-79711C631D52}"/>
              </a:ext>
            </a:extLst>
          </p:cNvPr>
          <p:cNvSpPr>
            <a:spLocks noGrp="1"/>
          </p:cNvSpPr>
          <p:nvPr>
            <p:ph type="ftr" sz="quarter" idx="3"/>
          </p:nvPr>
        </p:nvSpPr>
        <p:spPr>
          <a:xfrm>
            <a:off x="8769868" y="6466418"/>
            <a:ext cx="3239579" cy="366183"/>
          </a:xfrm>
          <a:prstGeom prst="rect">
            <a:avLst/>
          </a:prstGeom>
        </p:spPr>
        <p:txBody>
          <a:bodyPr vert="horz" lIns="91440" tIns="45720" rIns="91440" bIns="45720" rtlCol="0" anchor="t"/>
          <a:lstStyle>
            <a:lvl1pPr algn="l">
              <a:defRPr sz="1600">
                <a:solidFill>
                  <a:srgbClr val="000000"/>
                </a:solidFill>
              </a:defRPr>
            </a:lvl1pPr>
          </a:lstStyle>
          <a:p>
            <a:r>
              <a:rPr lang="en-GB"/>
              <a:t>© Connect Health 2021  |  Page</a:t>
            </a:r>
          </a:p>
        </p:txBody>
      </p:sp>
      <p:sp>
        <p:nvSpPr>
          <p:cNvPr id="8" name="Slide Number Placeholder 3">
            <a:extLst>
              <a:ext uri="{FF2B5EF4-FFF2-40B4-BE49-F238E27FC236}">
                <a16:creationId xmlns:a16="http://schemas.microsoft.com/office/drawing/2014/main" id="{F8DC3A21-452C-4434-90D7-925D7E81E2E0}"/>
              </a:ext>
            </a:extLst>
          </p:cNvPr>
          <p:cNvSpPr>
            <a:spLocks noGrp="1"/>
          </p:cNvSpPr>
          <p:nvPr>
            <p:ph type="sldNum" sz="quarter" idx="4"/>
          </p:nvPr>
        </p:nvSpPr>
        <p:spPr>
          <a:xfrm>
            <a:off x="7320781" y="6466418"/>
            <a:ext cx="4899092" cy="366183"/>
          </a:xfrm>
          <a:prstGeom prst="rect">
            <a:avLst/>
          </a:prstGeom>
        </p:spPr>
        <p:txBody>
          <a:bodyPr vert="horz" lIns="91440" tIns="45720" rIns="91440" bIns="45720" rtlCol="0" anchor="ctr"/>
          <a:lstStyle>
            <a:lvl1pPr algn="r">
              <a:defRPr sz="1600">
                <a:solidFill>
                  <a:srgbClr val="000000"/>
                </a:solidFill>
              </a:defRPr>
            </a:lvl1pPr>
          </a:lstStyle>
          <a:p>
            <a:fld id="{638BBB17-D1F6-704C-8B43-D73FD8B96CB8}" type="slidenum">
              <a:rPr lang="en-US" smtClean="0"/>
              <a:pPr/>
              <a:t>‹#›</a:t>
            </a:fld>
            <a:endParaRPr lang="en-US"/>
          </a:p>
        </p:txBody>
      </p:sp>
    </p:spTree>
    <p:extLst>
      <p:ext uri="{BB962C8B-B14F-4D97-AF65-F5344CB8AC3E}">
        <p14:creationId xmlns:p14="http://schemas.microsoft.com/office/powerpoint/2010/main" val="33426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BC7098E-6DDE-6C46-9D14-93ABCC169099}"/>
              </a:ext>
            </a:extLst>
          </p:cNvPr>
          <p:cNvSpPr>
            <a:spLocks noGrp="1"/>
          </p:cNvSpPr>
          <p:nvPr>
            <p:ph type="body" sz="quarter" idx="10" hasCustomPrompt="1"/>
          </p:nvPr>
        </p:nvSpPr>
        <p:spPr>
          <a:xfrm>
            <a:off x="313571" y="636862"/>
            <a:ext cx="4273551" cy="573617"/>
          </a:xfrm>
          <a:prstGeom prst="rect">
            <a:avLst/>
          </a:prstGeom>
        </p:spPr>
        <p:txBody>
          <a:bodyPr/>
          <a:lstStyle>
            <a:lvl1pPr marL="0" indent="0">
              <a:buNone/>
              <a:defRPr sz="3733" b="0" i="0">
                <a:solidFill>
                  <a:schemeClr val="tx2">
                    <a:lumMod val="50000"/>
                  </a:schemeClr>
                </a:solidFill>
                <a:latin typeface="Gotham Light" pitchFamily="2" charset="0"/>
              </a:defRPr>
            </a:lvl1pPr>
          </a:lstStyle>
          <a:p>
            <a:pPr lvl="0"/>
            <a:r>
              <a:rPr lang="en-US"/>
              <a:t>Slide Title</a:t>
            </a:r>
          </a:p>
        </p:txBody>
      </p:sp>
      <p:sp>
        <p:nvSpPr>
          <p:cNvPr id="12" name="Content Placeholder 11">
            <a:extLst>
              <a:ext uri="{FF2B5EF4-FFF2-40B4-BE49-F238E27FC236}">
                <a16:creationId xmlns:a16="http://schemas.microsoft.com/office/drawing/2014/main" id="{C7DB83D7-6EB7-044E-B810-617F612362EC}"/>
              </a:ext>
            </a:extLst>
          </p:cNvPr>
          <p:cNvSpPr>
            <a:spLocks noGrp="1"/>
          </p:cNvSpPr>
          <p:nvPr>
            <p:ph sz="quarter" idx="11"/>
          </p:nvPr>
        </p:nvSpPr>
        <p:spPr>
          <a:xfrm>
            <a:off x="401052" y="2062112"/>
            <a:ext cx="11373853" cy="4268915"/>
          </a:xfrm>
          <a:prstGeom prst="rect">
            <a:avLst/>
          </a:prstGeom>
        </p:spPr>
        <p:txBody>
          <a:bodyPr/>
          <a:lstStyle>
            <a:lvl1pPr marL="228594" indent="-228594">
              <a:buSzPct val="75000"/>
              <a:buFontTx/>
              <a:buBlip>
                <a:blip r:embed="rId2"/>
              </a:buBlip>
              <a:defRPr sz="2133"/>
            </a:lvl1pPr>
            <a:lvl2pPr marL="685783" indent="-228594">
              <a:buSzPct val="75000"/>
              <a:buFontTx/>
              <a:buBlip>
                <a:blip r:embed="rId2"/>
              </a:buBlip>
              <a:defRPr sz="1867"/>
            </a:lvl2pPr>
            <a:lvl3pPr marL="1142971" indent="-228594">
              <a:buSzPct val="75000"/>
              <a:buFontTx/>
              <a:buBlip>
                <a:blip r:embed="rId2"/>
              </a:buBlip>
              <a:defRPr sz="1600"/>
            </a:lvl3pPr>
            <a:lvl4pPr marL="1600160" indent="-228594">
              <a:buSzPct val="75000"/>
              <a:buFontTx/>
              <a:buBlip>
                <a:blip r:embed="rId2"/>
              </a:buBlip>
              <a:defRPr/>
            </a:lvl4pPr>
            <a:lvl5pPr marL="2057349" indent="-228594">
              <a:buSzPct val="75000"/>
              <a:buFontTx/>
              <a:buBlip>
                <a:blip r:embed="rId2"/>
              </a:buBlip>
              <a:defRPr/>
            </a:lvl5pPr>
          </a:lstStyle>
          <a:p>
            <a:pPr lvl="0"/>
            <a:r>
              <a:rPr lang="en-US"/>
              <a:t>Edit Master text styles</a:t>
            </a:r>
          </a:p>
          <a:p>
            <a:pPr lvl="1"/>
            <a:r>
              <a:rPr lang="en-US"/>
              <a:t>Second level</a:t>
            </a:r>
          </a:p>
          <a:p>
            <a:pPr lvl="2"/>
            <a:r>
              <a:rPr lang="en-US"/>
              <a:t>Third level</a:t>
            </a:r>
          </a:p>
        </p:txBody>
      </p:sp>
      <p:sp>
        <p:nvSpPr>
          <p:cNvPr id="5" name="Footer Placeholder 1">
            <a:extLst>
              <a:ext uri="{FF2B5EF4-FFF2-40B4-BE49-F238E27FC236}">
                <a16:creationId xmlns:a16="http://schemas.microsoft.com/office/drawing/2014/main" id="{5CB24316-777D-1049-991C-33DB022EEB9B}"/>
              </a:ext>
            </a:extLst>
          </p:cNvPr>
          <p:cNvSpPr>
            <a:spLocks noGrp="1"/>
          </p:cNvSpPr>
          <p:nvPr>
            <p:ph type="ftr" sz="quarter" idx="3"/>
          </p:nvPr>
        </p:nvSpPr>
        <p:spPr>
          <a:xfrm>
            <a:off x="8752935" y="6345761"/>
            <a:ext cx="3239579" cy="366183"/>
          </a:xfrm>
          <a:prstGeom prst="rect">
            <a:avLst/>
          </a:prstGeom>
        </p:spPr>
        <p:txBody>
          <a:bodyPr vert="horz" lIns="91440" tIns="45720" rIns="91440" bIns="45720" rtlCol="0" anchor="t"/>
          <a:lstStyle>
            <a:lvl1pPr algn="l">
              <a:defRPr sz="1600">
                <a:solidFill>
                  <a:schemeClr val="tx1">
                    <a:lumMod val="50000"/>
                  </a:schemeClr>
                </a:solidFill>
              </a:defRPr>
            </a:lvl1pPr>
          </a:lstStyle>
          <a:p>
            <a:r>
              <a:rPr lang="en-GB"/>
              <a:t>© Connect Health 2019  |  Page</a:t>
            </a:r>
          </a:p>
        </p:txBody>
      </p:sp>
      <p:sp>
        <p:nvSpPr>
          <p:cNvPr id="6" name="Slide Number Placeholder 3">
            <a:extLst>
              <a:ext uri="{FF2B5EF4-FFF2-40B4-BE49-F238E27FC236}">
                <a16:creationId xmlns:a16="http://schemas.microsoft.com/office/drawing/2014/main" id="{13934A4B-43CB-9942-80FD-1A9DAF06CDF3}"/>
              </a:ext>
            </a:extLst>
          </p:cNvPr>
          <p:cNvSpPr>
            <a:spLocks noGrp="1"/>
          </p:cNvSpPr>
          <p:nvPr>
            <p:ph type="sldNum" sz="quarter" idx="4"/>
          </p:nvPr>
        </p:nvSpPr>
        <p:spPr>
          <a:xfrm>
            <a:off x="7257691" y="6345761"/>
            <a:ext cx="4899092" cy="366183"/>
          </a:xfrm>
          <a:prstGeom prst="rect">
            <a:avLst/>
          </a:prstGeom>
        </p:spPr>
        <p:txBody>
          <a:bodyPr vert="horz" lIns="91440" tIns="45720" rIns="91440" bIns="45720" rtlCol="0" anchor="ctr"/>
          <a:lstStyle>
            <a:lvl1pPr algn="r">
              <a:defRPr sz="1600">
                <a:solidFill>
                  <a:schemeClr val="tx1">
                    <a:lumMod val="50000"/>
                  </a:schemeClr>
                </a:solidFill>
              </a:defRPr>
            </a:lvl1pPr>
          </a:lstStyle>
          <a:p>
            <a:fld id="{638BBB17-D1F6-704C-8B43-D73FD8B96CB8}" type="slidenum">
              <a:rPr lang="en-US" smtClean="0"/>
              <a:pPr/>
              <a:t>‹#›</a:t>
            </a:fld>
            <a:endParaRPr lang="en-US"/>
          </a:p>
        </p:txBody>
      </p:sp>
    </p:spTree>
    <p:extLst>
      <p:ext uri="{BB962C8B-B14F-4D97-AF65-F5344CB8AC3E}">
        <p14:creationId xmlns:p14="http://schemas.microsoft.com/office/powerpoint/2010/main" val="319826405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FT Stock Border (NO WHE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E787B-FAD8-4BBA-AC8D-0DA5BCF66A66}"/>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DA7ABC1C-1DAF-421B-A050-ED58A5E592E7}"/>
              </a:ext>
            </a:extLst>
          </p:cNvPr>
          <p:cNvPicPr>
            <a:picLocks noChangeAspect="1"/>
          </p:cNvPicPr>
          <p:nvPr userDrawn="1"/>
        </p:nvPicPr>
        <p:blipFill>
          <a:blip r:embed="rId2"/>
          <a:stretch>
            <a:fillRect/>
          </a:stretch>
        </p:blipFill>
        <p:spPr>
          <a:xfrm>
            <a:off x="10059795" y="163749"/>
            <a:ext cx="1707762" cy="522922"/>
          </a:xfrm>
          <a:prstGeom prst="rect">
            <a:avLst/>
          </a:prstGeom>
        </p:spPr>
      </p:pic>
      <p:pic>
        <p:nvPicPr>
          <p:cNvPr id="10" name="Picture 9">
            <a:extLst>
              <a:ext uri="{FF2B5EF4-FFF2-40B4-BE49-F238E27FC236}">
                <a16:creationId xmlns:a16="http://schemas.microsoft.com/office/drawing/2014/main" id="{73BE3FE1-88EE-4565-B24A-C575D7E79283}"/>
              </a:ext>
            </a:extLst>
          </p:cNvPr>
          <p:cNvPicPr>
            <a:picLocks noChangeAspect="1"/>
          </p:cNvPicPr>
          <p:nvPr userDrawn="1"/>
        </p:nvPicPr>
        <p:blipFill rotWithShape="1">
          <a:blip r:embed="rId3">
            <a:alphaModFix amt="20000"/>
          </a:blip>
          <a:srcRect l="6086" t="11349"/>
          <a:stretch/>
        </p:blipFill>
        <p:spPr>
          <a:xfrm>
            <a:off x="0" y="0"/>
            <a:ext cx="3720206" cy="3462069"/>
          </a:xfrm>
          <a:prstGeom prst="rect">
            <a:avLst/>
          </a:prstGeom>
        </p:spPr>
      </p:pic>
      <p:sp>
        <p:nvSpPr>
          <p:cNvPr id="2" name="Rectangle 1">
            <a:extLst>
              <a:ext uri="{FF2B5EF4-FFF2-40B4-BE49-F238E27FC236}">
                <a16:creationId xmlns:a16="http://schemas.microsoft.com/office/drawing/2014/main" id="{F96675D6-D375-4E2B-9249-B38375021323}"/>
              </a:ext>
            </a:extLst>
          </p:cNvPr>
          <p:cNvSpPr/>
          <p:nvPr userDrawn="1"/>
        </p:nvSpPr>
        <p:spPr>
          <a:xfrm>
            <a:off x="0" y="850420"/>
            <a:ext cx="12192000" cy="4352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Rounded Corners 2">
            <a:extLst>
              <a:ext uri="{FF2B5EF4-FFF2-40B4-BE49-F238E27FC236}">
                <a16:creationId xmlns:a16="http://schemas.microsoft.com/office/drawing/2014/main" id="{798ED3BA-C8DC-4860-93F2-21EB62EB65F0}"/>
              </a:ext>
            </a:extLst>
          </p:cNvPr>
          <p:cNvSpPr/>
          <p:nvPr userDrawn="1"/>
        </p:nvSpPr>
        <p:spPr>
          <a:xfrm>
            <a:off x="2" y="1509418"/>
            <a:ext cx="12191997" cy="5348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3FD4ACC4-CD25-4F16-BB30-DDC075025A9F}"/>
              </a:ext>
            </a:extLst>
          </p:cNvPr>
          <p:cNvSpPr/>
          <p:nvPr userDrawn="1"/>
        </p:nvSpPr>
        <p:spPr>
          <a:xfrm>
            <a:off x="-2" y="1556619"/>
            <a:ext cx="12192002" cy="530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ext Placeholder 11">
            <a:extLst>
              <a:ext uri="{FF2B5EF4-FFF2-40B4-BE49-F238E27FC236}">
                <a16:creationId xmlns:a16="http://schemas.microsoft.com/office/drawing/2014/main" id="{4738A87E-CD7F-4F77-9689-F99377BBFAFB}"/>
              </a:ext>
            </a:extLst>
          </p:cNvPr>
          <p:cNvSpPr>
            <a:spLocks noGrp="1"/>
          </p:cNvSpPr>
          <p:nvPr>
            <p:ph type="body" sz="quarter" idx="10"/>
          </p:nvPr>
        </p:nvSpPr>
        <p:spPr>
          <a:xfrm>
            <a:off x="1" y="1654629"/>
            <a:ext cx="5726756" cy="384303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itle 14">
            <a:extLst>
              <a:ext uri="{FF2B5EF4-FFF2-40B4-BE49-F238E27FC236}">
                <a16:creationId xmlns:a16="http://schemas.microsoft.com/office/drawing/2014/main" id="{3661537A-F849-4E6C-9A3F-F01F07330873}"/>
              </a:ext>
            </a:extLst>
          </p:cNvPr>
          <p:cNvSpPr>
            <a:spLocks noGrp="1"/>
          </p:cNvSpPr>
          <p:nvPr>
            <p:ph type="title"/>
          </p:nvPr>
        </p:nvSpPr>
        <p:spPr>
          <a:xfrm>
            <a:off x="0" y="853640"/>
            <a:ext cx="10515600" cy="440015"/>
          </a:xfrm>
          <a:prstGeom prst="rect">
            <a:avLst/>
          </a:prstGeom>
        </p:spPr>
        <p:txBody>
          <a:bodyPr/>
          <a:lstStyle>
            <a:lvl1pPr>
              <a:defRPr sz="3000" b="1">
                <a:solidFill>
                  <a:srgbClr val="003087"/>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1" name="Text Placeholder 11">
            <a:extLst>
              <a:ext uri="{FF2B5EF4-FFF2-40B4-BE49-F238E27FC236}">
                <a16:creationId xmlns:a16="http://schemas.microsoft.com/office/drawing/2014/main" id="{51E662C0-9589-4A59-9E52-5AC4E7E4A93A}"/>
              </a:ext>
            </a:extLst>
          </p:cNvPr>
          <p:cNvSpPr>
            <a:spLocks noGrp="1"/>
          </p:cNvSpPr>
          <p:nvPr>
            <p:ph type="body" sz="quarter" idx="11"/>
          </p:nvPr>
        </p:nvSpPr>
        <p:spPr>
          <a:xfrm>
            <a:off x="5843786" y="1654249"/>
            <a:ext cx="5726756" cy="3843417"/>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vl2pPr>
              <a:defRPr sz="1500" b="0" i="1">
                <a:solidFill>
                  <a:srgbClr val="768692"/>
                </a:solidFill>
                <a:latin typeface="Arial" panose="020B0604020202020204" pitchFamily="34" charset="0"/>
                <a:cs typeface="Arial" panose="020B0604020202020204" pitchFamily="34" charset="0"/>
              </a:defRPr>
            </a:lvl2pPr>
            <a:lvl3pPr>
              <a:defRPr sz="1000" i="1">
                <a:solidFill>
                  <a:srgbClr val="768692"/>
                </a:solidFill>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Box 19">
            <a:extLst>
              <a:ext uri="{FF2B5EF4-FFF2-40B4-BE49-F238E27FC236}">
                <a16:creationId xmlns:a16="http://schemas.microsoft.com/office/drawing/2014/main" id="{14F6D3ED-9916-48DC-80B4-F6BEBD6A93D6}"/>
              </a:ext>
            </a:extLst>
          </p:cNvPr>
          <p:cNvSpPr txBox="1"/>
          <p:nvPr userDrawn="1"/>
        </p:nvSpPr>
        <p:spPr>
          <a:xfrm>
            <a:off x="75849" y="140739"/>
            <a:ext cx="4963983" cy="369332"/>
          </a:xfrm>
          <a:prstGeom prst="rect">
            <a:avLst/>
          </a:prstGeom>
          <a:noFill/>
        </p:spPr>
        <p:txBody>
          <a:bodyPr wrap="square" rtlCol="0">
            <a:spAutoFit/>
          </a:bodyPr>
          <a:lstStyle/>
          <a:p>
            <a:r>
              <a:rPr lang="en-GB" sz="1800" b="1">
                <a:solidFill>
                  <a:schemeClr val="bg1"/>
                </a:solidFill>
                <a:latin typeface="Arial" panose="020B0604020202020204" pitchFamily="34" charset="0"/>
                <a:cs typeface="Arial" panose="020B0604020202020204" pitchFamily="34" charset="0"/>
              </a:rPr>
              <a:t>Employee Health and Wellbeing Services</a:t>
            </a:r>
          </a:p>
        </p:txBody>
      </p:sp>
      <p:sp>
        <p:nvSpPr>
          <p:cNvPr id="22" name="object 66">
            <a:extLst>
              <a:ext uri="{FF2B5EF4-FFF2-40B4-BE49-F238E27FC236}">
                <a16:creationId xmlns:a16="http://schemas.microsoft.com/office/drawing/2014/main" id="{B5B219E1-1DD5-4751-8999-75A150F41E8D}"/>
              </a:ext>
            </a:extLst>
          </p:cNvPr>
          <p:cNvSpPr txBox="1"/>
          <p:nvPr userDrawn="1"/>
        </p:nvSpPr>
        <p:spPr>
          <a:xfrm>
            <a:off x="-969618" y="371231"/>
            <a:ext cx="4229273" cy="326180"/>
          </a:xfrm>
          <a:prstGeom prst="rect">
            <a:avLst/>
          </a:prstGeom>
        </p:spPr>
        <p:txBody>
          <a:bodyPr vert="horz" wrap="square" lIns="0" tIns="12065" rIns="0" bIns="0" rtlCol="0">
            <a:spAutoFit/>
          </a:bodyPr>
          <a:lstStyle/>
          <a:p>
            <a:pPr marL="12700" algn="ctr">
              <a:lnSpc>
                <a:spcPts val="2920"/>
              </a:lnSpc>
              <a:spcBef>
                <a:spcPts val="95"/>
              </a:spcBef>
              <a:tabLst>
                <a:tab pos="882661" algn="l"/>
                <a:tab pos="2039645" algn="l"/>
                <a:tab pos="2961677" algn="l"/>
              </a:tabLst>
            </a:pPr>
            <a:r>
              <a:rPr lang="en-GB" sz="1200" b="1" i="1" spc="25">
                <a:solidFill>
                  <a:srgbClr val="ED8B00"/>
                </a:solidFill>
                <a:latin typeface="Arial" panose="020B0604020202020204" pitchFamily="34" charset="0"/>
                <a:cs typeface="Arial" panose="020B0604020202020204" pitchFamily="34" charset="0"/>
              </a:rPr>
              <a:t>We look after each other </a:t>
            </a:r>
            <a:endParaRPr sz="1200" b="1" i="1">
              <a:solidFill>
                <a:srgbClr val="ED8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165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02DF8-C2CD-442C-9E20-3EB3E9716223}"/>
              </a:ext>
            </a:extLst>
          </p:cNvPr>
          <p:cNvSpPr txBox="1"/>
          <p:nvPr userDrawn="1"/>
        </p:nvSpPr>
        <p:spPr>
          <a:xfrm>
            <a:off x="1517984" y="2705725"/>
            <a:ext cx="9156032" cy="1446550"/>
          </a:xfrm>
          <a:prstGeom prst="rect">
            <a:avLst/>
          </a:prstGeom>
          <a:noFill/>
        </p:spPr>
        <p:txBody>
          <a:bodyPr wrap="square" rtlCol="0">
            <a:spAutoFit/>
          </a:bodyPr>
          <a:lstStyle/>
          <a:p>
            <a:pPr algn="ctr"/>
            <a:r>
              <a:rPr lang="en-GB" sz="8800">
                <a:latin typeface="Arial" panose="020B0604020202020204" pitchFamily="34" charset="0"/>
                <a:cs typeface="Arial" panose="020B0604020202020204" pitchFamily="34" charset="0"/>
              </a:rPr>
              <a:t>MFT BRANDING</a:t>
            </a:r>
          </a:p>
        </p:txBody>
      </p:sp>
    </p:spTree>
    <p:extLst>
      <p:ext uri="{BB962C8B-B14F-4D97-AF65-F5344CB8AC3E}">
        <p14:creationId xmlns:p14="http://schemas.microsoft.com/office/powerpoint/2010/main" val="1040525565"/>
      </p:ext>
    </p:extLst>
  </p:cSld>
  <p:clrMap bg1="lt1" tx1="dk1" bg2="lt2" tx2="dk2" accent1="accent1" accent2="accent2" accent3="accent3" accent4="accent4" accent5="accent5" accent6="accent6" hlink="hlink" folHlink="folHlink"/>
  <p:sldLayoutIdLst>
    <p:sldLayoutId id="2147483679" r:id="rId1"/>
    <p:sldLayoutId id="2147483649" r:id="rId2"/>
    <p:sldLayoutId id="2147483676" r:id="rId3"/>
    <p:sldLayoutId id="2147483671" r:id="rId4"/>
    <p:sldLayoutId id="2147483663" r:id="rId5"/>
    <p:sldLayoutId id="2147483672" r:id="rId6"/>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 ax, screenshot&#10;&#10;Description automatically generated">
            <a:extLst>
              <a:ext uri="{FF2B5EF4-FFF2-40B4-BE49-F238E27FC236}">
                <a16:creationId xmlns:a16="http://schemas.microsoft.com/office/drawing/2014/main" id="{500FC0F7-3EF3-451E-BAFC-D0711E42FF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 y="0"/>
            <a:ext cx="12191239" cy="6858000"/>
          </a:xfrm>
          <a:prstGeom prst="rect">
            <a:avLst/>
          </a:prstGeom>
        </p:spPr>
      </p:pic>
      <p:sp>
        <p:nvSpPr>
          <p:cNvPr id="8" name="Footer Placeholder 1">
            <a:extLst>
              <a:ext uri="{FF2B5EF4-FFF2-40B4-BE49-F238E27FC236}">
                <a16:creationId xmlns:a16="http://schemas.microsoft.com/office/drawing/2014/main" id="{FF37B3D1-CA38-46CE-A450-ACF19A5C29B7}"/>
              </a:ext>
            </a:extLst>
          </p:cNvPr>
          <p:cNvSpPr>
            <a:spLocks noGrp="1"/>
          </p:cNvSpPr>
          <p:nvPr>
            <p:ph type="ftr" sz="quarter" idx="3"/>
          </p:nvPr>
        </p:nvSpPr>
        <p:spPr>
          <a:xfrm>
            <a:off x="8769868" y="6466418"/>
            <a:ext cx="3239579" cy="366183"/>
          </a:xfrm>
          <a:prstGeom prst="rect">
            <a:avLst/>
          </a:prstGeom>
        </p:spPr>
        <p:txBody>
          <a:bodyPr vert="horz" lIns="91440" tIns="45720" rIns="91440" bIns="45720" rtlCol="0" anchor="t"/>
          <a:lstStyle>
            <a:lvl1pPr algn="l">
              <a:defRPr sz="1600">
                <a:solidFill>
                  <a:srgbClr val="000000"/>
                </a:solidFill>
              </a:defRPr>
            </a:lvl1pPr>
          </a:lstStyle>
          <a:p>
            <a:r>
              <a:rPr lang="en-GB"/>
              <a:t>© Connect Health 2021  |  Page</a:t>
            </a:r>
          </a:p>
        </p:txBody>
      </p:sp>
      <p:sp>
        <p:nvSpPr>
          <p:cNvPr id="9" name="Slide Number Placeholder 3">
            <a:extLst>
              <a:ext uri="{FF2B5EF4-FFF2-40B4-BE49-F238E27FC236}">
                <a16:creationId xmlns:a16="http://schemas.microsoft.com/office/drawing/2014/main" id="{E3192F43-984F-4BBB-B15A-2574232C6F91}"/>
              </a:ext>
            </a:extLst>
          </p:cNvPr>
          <p:cNvSpPr>
            <a:spLocks noGrp="1"/>
          </p:cNvSpPr>
          <p:nvPr>
            <p:ph type="sldNum" sz="quarter" idx="4"/>
          </p:nvPr>
        </p:nvSpPr>
        <p:spPr>
          <a:xfrm>
            <a:off x="7320781" y="6466418"/>
            <a:ext cx="4899092" cy="366183"/>
          </a:xfrm>
          <a:prstGeom prst="rect">
            <a:avLst/>
          </a:prstGeom>
        </p:spPr>
        <p:txBody>
          <a:bodyPr vert="horz" lIns="91440" tIns="45720" rIns="91440" bIns="45720" rtlCol="0" anchor="ctr"/>
          <a:lstStyle>
            <a:lvl1pPr algn="r">
              <a:defRPr sz="1600">
                <a:solidFill>
                  <a:srgbClr val="000000"/>
                </a:solidFill>
              </a:defRPr>
            </a:lvl1pPr>
          </a:lstStyle>
          <a:p>
            <a:fld id="{638BBB17-D1F6-704C-8B43-D73FD8B96CB8}" type="slidenum">
              <a:rPr lang="en-US" smtClean="0"/>
              <a:pPr/>
              <a:t>‹#›</a:t>
            </a:fld>
            <a:endParaRPr lang="en-US"/>
          </a:p>
        </p:txBody>
      </p:sp>
    </p:spTree>
    <p:extLst>
      <p:ext uri="{BB962C8B-B14F-4D97-AF65-F5344CB8AC3E}">
        <p14:creationId xmlns:p14="http://schemas.microsoft.com/office/powerpoint/2010/main" val="4035006585"/>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377" rtl="0" eaLnBrk="1" latinLnBrk="0" hangingPunct="1">
        <a:lnSpc>
          <a:spcPct val="90000"/>
        </a:lnSpc>
        <a:spcBef>
          <a:spcPct val="0"/>
        </a:spcBef>
        <a:buNone/>
        <a:defRPr sz="3300" b="0" kern="1200" baseline="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5E6B12-C450-CE44-9A4B-DC09B0B5D128}"/>
              </a:ext>
            </a:extLst>
          </p:cNvPr>
          <p:cNvPicPr>
            <a:picLocks noChangeAspect="1"/>
          </p:cNvPicPr>
          <p:nvPr userDrawn="1"/>
        </p:nvPicPr>
        <p:blipFill>
          <a:blip r:embed="rId3">
            <a:alphaModFix amt="73000"/>
            <a:extLst>
              <a:ext uri="{28A0092B-C50C-407E-A947-70E740481C1C}">
                <a14:useLocalDpi xmlns:a14="http://schemas.microsoft.com/office/drawing/2010/main" val="0"/>
              </a:ext>
            </a:extLst>
          </a:blip>
          <a:stretch>
            <a:fillRect/>
          </a:stretch>
        </p:blipFill>
        <p:spPr>
          <a:xfrm>
            <a:off x="0" y="-1"/>
            <a:ext cx="5716437" cy="6950884"/>
          </a:xfrm>
          <a:prstGeom prst="rect">
            <a:avLst/>
          </a:prstGeom>
        </p:spPr>
      </p:pic>
      <p:pic>
        <p:nvPicPr>
          <p:cNvPr id="11" name="Picture 10">
            <a:extLst>
              <a:ext uri="{FF2B5EF4-FFF2-40B4-BE49-F238E27FC236}">
                <a16:creationId xmlns:a16="http://schemas.microsoft.com/office/drawing/2014/main" id="{9A9F5DEC-A390-4B46-8D4F-2CF5FE0083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07628" y="451489"/>
            <a:ext cx="2141195" cy="562064"/>
          </a:xfrm>
          <a:prstGeom prst="rect">
            <a:avLst/>
          </a:prstGeom>
        </p:spPr>
      </p:pic>
      <p:cxnSp>
        <p:nvCxnSpPr>
          <p:cNvPr id="12" name="Straight Connector 11">
            <a:extLst>
              <a:ext uri="{FF2B5EF4-FFF2-40B4-BE49-F238E27FC236}">
                <a16:creationId xmlns:a16="http://schemas.microsoft.com/office/drawing/2014/main" id="{0320B9AB-C133-914A-8F46-F68247C0607A}"/>
              </a:ext>
            </a:extLst>
          </p:cNvPr>
          <p:cNvCxnSpPr>
            <a:cxnSpLocks/>
          </p:cNvCxnSpPr>
          <p:nvPr userDrawn="1"/>
        </p:nvCxnSpPr>
        <p:spPr>
          <a:xfrm>
            <a:off x="401052" y="1460023"/>
            <a:ext cx="11373853" cy="0"/>
          </a:xfrm>
          <a:prstGeom prst="line">
            <a:avLst/>
          </a:prstGeom>
          <a:ln>
            <a:solidFill>
              <a:srgbClr val="01243D"/>
            </a:solidFill>
          </a:ln>
        </p:spPr>
        <p:style>
          <a:lnRef idx="1">
            <a:schemeClr val="accent1"/>
          </a:lnRef>
          <a:fillRef idx="0">
            <a:schemeClr val="accent1"/>
          </a:fillRef>
          <a:effectRef idx="0">
            <a:schemeClr val="accent1"/>
          </a:effectRef>
          <a:fontRef idx="minor">
            <a:schemeClr val="tx1"/>
          </a:fontRef>
        </p:style>
      </p:cxnSp>
      <p:sp>
        <p:nvSpPr>
          <p:cNvPr id="6" name="Footer Placeholder 1">
            <a:extLst>
              <a:ext uri="{FF2B5EF4-FFF2-40B4-BE49-F238E27FC236}">
                <a16:creationId xmlns:a16="http://schemas.microsoft.com/office/drawing/2014/main" id="{2847B2AF-6D86-834F-AB0D-934B6DF90B14}"/>
              </a:ext>
            </a:extLst>
          </p:cNvPr>
          <p:cNvSpPr>
            <a:spLocks noGrp="1"/>
          </p:cNvSpPr>
          <p:nvPr>
            <p:ph type="ftr" sz="quarter" idx="3"/>
          </p:nvPr>
        </p:nvSpPr>
        <p:spPr>
          <a:xfrm>
            <a:off x="8752935" y="6345761"/>
            <a:ext cx="3239579" cy="366183"/>
          </a:xfrm>
          <a:prstGeom prst="rect">
            <a:avLst/>
          </a:prstGeom>
        </p:spPr>
        <p:txBody>
          <a:bodyPr vert="horz" lIns="91440" tIns="45720" rIns="91440" bIns="45720" rtlCol="0" anchor="t"/>
          <a:lstStyle>
            <a:lvl1pPr algn="l">
              <a:defRPr sz="1600">
                <a:solidFill>
                  <a:schemeClr val="tx1">
                    <a:lumMod val="50000"/>
                  </a:schemeClr>
                </a:solidFill>
              </a:defRPr>
            </a:lvl1pPr>
          </a:lstStyle>
          <a:p>
            <a:r>
              <a:rPr lang="en-GB"/>
              <a:t>© Connect Health 2019  |  Page</a:t>
            </a:r>
          </a:p>
        </p:txBody>
      </p:sp>
      <p:sp>
        <p:nvSpPr>
          <p:cNvPr id="7" name="Slide Number Placeholder 3">
            <a:extLst>
              <a:ext uri="{FF2B5EF4-FFF2-40B4-BE49-F238E27FC236}">
                <a16:creationId xmlns:a16="http://schemas.microsoft.com/office/drawing/2014/main" id="{F7FDEC35-6076-A64D-A69B-A73783EF7CCB}"/>
              </a:ext>
            </a:extLst>
          </p:cNvPr>
          <p:cNvSpPr>
            <a:spLocks noGrp="1"/>
          </p:cNvSpPr>
          <p:nvPr>
            <p:ph type="sldNum" sz="quarter" idx="4"/>
          </p:nvPr>
        </p:nvSpPr>
        <p:spPr>
          <a:xfrm>
            <a:off x="7257691" y="6345761"/>
            <a:ext cx="4899092" cy="366183"/>
          </a:xfrm>
          <a:prstGeom prst="rect">
            <a:avLst/>
          </a:prstGeom>
        </p:spPr>
        <p:txBody>
          <a:bodyPr vert="horz" lIns="91440" tIns="45720" rIns="91440" bIns="45720" rtlCol="0" anchor="ctr"/>
          <a:lstStyle>
            <a:lvl1pPr algn="r">
              <a:defRPr sz="1600">
                <a:solidFill>
                  <a:schemeClr val="tx1">
                    <a:lumMod val="50000"/>
                  </a:schemeClr>
                </a:solidFill>
              </a:defRPr>
            </a:lvl1pPr>
          </a:lstStyle>
          <a:p>
            <a:fld id="{638BBB17-D1F6-704C-8B43-D73FD8B96CB8}" type="slidenum">
              <a:rPr lang="en-US" smtClean="0"/>
              <a:pPr/>
              <a:t>‹#›</a:t>
            </a:fld>
            <a:endParaRPr lang="en-US"/>
          </a:p>
        </p:txBody>
      </p:sp>
    </p:spTree>
    <p:extLst>
      <p:ext uri="{BB962C8B-B14F-4D97-AF65-F5344CB8AC3E}">
        <p14:creationId xmlns:p14="http://schemas.microsoft.com/office/powerpoint/2010/main" val="1199943489"/>
      </p:ext>
    </p:extLst>
  </p:cSld>
  <p:clrMap bg1="lt1" tx1="dk1" bg2="lt2" tx2="dk2" accent1="accent1" accent2="accent2" accent3="accent3" accent4="accent4" accent5="accent5" accent6="accent6" hlink="hlink" folHlink="folHlink"/>
  <p:sldLayoutIdLst>
    <p:sldLayoutId id="2147483742" r:id="rId1"/>
  </p:sldLayoutIdLst>
  <p:transition spd="slow">
    <p:push dir="u"/>
  </p:transition>
  <p:hf hdr="0" dt="0"/>
  <p:txStyles>
    <p:titleStyle>
      <a:lvl1pPr algn="l" defTabSz="685800" rtl="0" eaLnBrk="1" latinLnBrk="0" hangingPunct="1">
        <a:lnSpc>
          <a:spcPct val="90000"/>
        </a:lnSpc>
        <a:spcBef>
          <a:spcPct val="0"/>
        </a:spcBef>
        <a:buNone/>
        <a:defRPr sz="2475" b="0" kern="1200" baseline="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58E12-0BC2-42BD-AA91-44CF759AB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0966CF-B213-4FDE-AE84-89DE6A897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FDC4E-A3CA-49E7-9C3B-E57E2F845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86FE4-EB0D-461D-84A4-E992370E9E95}" type="datetimeFigureOut">
              <a:rPr lang="en-GB" smtClean="0"/>
              <a:t>04/09/2025</a:t>
            </a:fld>
            <a:endParaRPr lang="en-GB"/>
          </a:p>
        </p:txBody>
      </p:sp>
      <p:sp>
        <p:nvSpPr>
          <p:cNvPr id="5" name="Footer Placeholder 4">
            <a:extLst>
              <a:ext uri="{FF2B5EF4-FFF2-40B4-BE49-F238E27FC236}">
                <a16:creationId xmlns:a16="http://schemas.microsoft.com/office/drawing/2014/main" id="{AE454AB5-3F5B-43DB-9C81-5D2F449B4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9FE5AB-028B-49AB-9D45-24A2759B5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F9759-7972-47F9-9DEF-64E99C15078F}" type="slidenum">
              <a:rPr lang="en-GB" smtClean="0"/>
              <a:t>‹#›</a:t>
            </a:fld>
            <a:endParaRPr lang="en-GB"/>
          </a:p>
        </p:txBody>
      </p:sp>
    </p:spTree>
    <p:extLst>
      <p:ext uri="{BB962C8B-B14F-4D97-AF65-F5344CB8AC3E}">
        <p14:creationId xmlns:p14="http://schemas.microsoft.com/office/powerpoint/2010/main" val="3393599186"/>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37.jpeg"/><Relationship Id="rId18" Type="http://schemas.microsoft.com/office/2007/relationships/diagramDrawing" Target="../diagrams/drawing7.xml"/><Relationship Id="rId26" Type="http://schemas.openxmlformats.org/officeDocument/2006/relationships/image" Target="../media/image40.jpeg"/><Relationship Id="rId3" Type="http://schemas.openxmlformats.org/officeDocument/2006/relationships/diagramLayout" Target="../diagrams/layout5.xml"/><Relationship Id="rId21" Type="http://schemas.openxmlformats.org/officeDocument/2006/relationships/diagramLayout" Target="../diagrams/layout8.xml"/><Relationship Id="rId7" Type="http://schemas.openxmlformats.org/officeDocument/2006/relationships/image" Target="../media/image36.png"/><Relationship Id="rId12" Type="http://schemas.microsoft.com/office/2007/relationships/diagramDrawing" Target="../diagrams/drawing6.xml"/><Relationship Id="rId17" Type="http://schemas.openxmlformats.org/officeDocument/2006/relationships/diagramColors" Target="../diagrams/colors7.xml"/><Relationship Id="rId25" Type="http://schemas.openxmlformats.org/officeDocument/2006/relationships/image" Target="../media/image39.jpeg"/><Relationship Id="rId2" Type="http://schemas.openxmlformats.org/officeDocument/2006/relationships/diagramData" Target="../diagrams/data5.xml"/><Relationship Id="rId16" Type="http://schemas.openxmlformats.org/officeDocument/2006/relationships/diagramQuickStyle" Target="../diagrams/quickStyle7.xml"/><Relationship Id="rId20" Type="http://schemas.openxmlformats.org/officeDocument/2006/relationships/diagramData" Target="../diagrams/data8.xml"/><Relationship Id="rId29" Type="http://schemas.openxmlformats.org/officeDocument/2006/relationships/diagramQuickStyle" Target="../diagrams/quickStyle9.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diagramColors" Target="../diagrams/colors6.xml"/><Relationship Id="rId24" Type="http://schemas.microsoft.com/office/2007/relationships/diagramDrawing" Target="../diagrams/drawing8.xml"/><Relationship Id="rId32" Type="http://schemas.openxmlformats.org/officeDocument/2006/relationships/image" Target="../media/image41.png"/><Relationship Id="rId5" Type="http://schemas.openxmlformats.org/officeDocument/2006/relationships/diagramColors" Target="../diagrams/colors5.xml"/><Relationship Id="rId15" Type="http://schemas.openxmlformats.org/officeDocument/2006/relationships/diagramLayout" Target="../diagrams/layout7.xml"/><Relationship Id="rId23" Type="http://schemas.openxmlformats.org/officeDocument/2006/relationships/diagramColors" Target="../diagrams/colors8.xml"/><Relationship Id="rId28" Type="http://schemas.openxmlformats.org/officeDocument/2006/relationships/diagramLayout" Target="../diagrams/layout9.xml"/><Relationship Id="rId10" Type="http://schemas.openxmlformats.org/officeDocument/2006/relationships/diagramQuickStyle" Target="../diagrams/quickStyle6.xml"/><Relationship Id="rId19" Type="http://schemas.openxmlformats.org/officeDocument/2006/relationships/image" Target="../media/image38.png"/><Relationship Id="rId31" Type="http://schemas.microsoft.com/office/2007/relationships/diagramDrawing" Target="../diagrams/drawing9.xml"/><Relationship Id="rId4" Type="http://schemas.openxmlformats.org/officeDocument/2006/relationships/diagramQuickStyle" Target="../diagrams/quickStyle5.xml"/><Relationship Id="rId9" Type="http://schemas.openxmlformats.org/officeDocument/2006/relationships/diagramLayout" Target="../diagrams/layout6.xml"/><Relationship Id="rId14" Type="http://schemas.openxmlformats.org/officeDocument/2006/relationships/diagramData" Target="../diagrams/data7.xml"/><Relationship Id="rId22" Type="http://schemas.openxmlformats.org/officeDocument/2006/relationships/diagramQuickStyle" Target="../diagrams/quickStyle8.xml"/><Relationship Id="rId27" Type="http://schemas.openxmlformats.org/officeDocument/2006/relationships/diagramData" Target="../diagrams/data9.xml"/><Relationship Id="rId30" Type="http://schemas.openxmlformats.org/officeDocument/2006/relationships/diagramColors" Target="../diagrams/colors9.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3.svg"/><Relationship Id="rId7" Type="http://schemas.openxmlformats.org/officeDocument/2006/relationships/image" Target="../media/image20.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35.svg"/><Relationship Id="rId10" Type="http://schemas.openxmlformats.org/officeDocument/2006/relationships/chart" Target="../charts/chart5.xml"/><Relationship Id="rId4" Type="http://schemas.openxmlformats.org/officeDocument/2006/relationships/image" Target="../media/image34.png"/><Relationship Id="rId9"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97C17E-76F6-2FC9-F8BD-6C7DE9C68817}"/>
              </a:ext>
            </a:extLst>
          </p:cNvPr>
          <p:cNvSpPr txBox="1"/>
          <p:nvPr/>
        </p:nvSpPr>
        <p:spPr>
          <a:xfrm>
            <a:off x="484094" y="3881719"/>
            <a:ext cx="11707906" cy="2185214"/>
          </a:xfrm>
          <a:prstGeom prst="rect">
            <a:avLst/>
          </a:prstGeom>
          <a:noFill/>
        </p:spPr>
        <p:txBody>
          <a:bodyPr wrap="square" rtlCol="0">
            <a:spAutoFit/>
          </a:bodyPr>
          <a:lstStyle/>
          <a:p>
            <a:pPr algn="ctr"/>
            <a:r>
              <a:rPr lang="en-GB" sz="2400" dirty="0">
                <a:solidFill>
                  <a:schemeClr val="bg1"/>
                </a:solidFill>
              </a:rPr>
              <a:t>NHS Health at Work Network Conference 2025</a:t>
            </a:r>
          </a:p>
          <a:p>
            <a:pPr algn="ctr"/>
            <a:endParaRPr lang="en-GB" sz="2400" dirty="0">
              <a:solidFill>
                <a:schemeClr val="bg1"/>
              </a:solidFill>
            </a:endParaRPr>
          </a:p>
          <a:p>
            <a:pPr algn="ctr"/>
            <a:r>
              <a:rPr lang="en-GB" sz="2400" dirty="0">
                <a:solidFill>
                  <a:schemeClr val="bg1"/>
                </a:solidFill>
              </a:rPr>
              <a:t>OH in Action- 2024 OHPRAS winner.</a:t>
            </a:r>
            <a:r>
              <a:rPr lang="en-GB" dirty="0"/>
              <a:t> </a:t>
            </a:r>
            <a:endParaRPr lang="en-GB" sz="2400" dirty="0">
              <a:solidFill>
                <a:schemeClr val="bg1"/>
              </a:solidFill>
            </a:endParaRPr>
          </a:p>
          <a:p>
            <a:pPr algn="ctr"/>
            <a:endParaRPr lang="en-GB" sz="2400" dirty="0">
              <a:solidFill>
                <a:schemeClr val="bg1"/>
              </a:solidFill>
            </a:endParaRPr>
          </a:p>
          <a:p>
            <a:pPr algn="ctr"/>
            <a:r>
              <a:rPr lang="en-GB" sz="1600" dirty="0">
                <a:solidFill>
                  <a:schemeClr val="bg1"/>
                </a:solidFill>
              </a:rPr>
              <a:t>Fiona Chance-Larsen – MSK Service Lead , Employee Health and Wellbeing Service</a:t>
            </a:r>
          </a:p>
          <a:p>
            <a:pPr algn="ctr"/>
            <a:endParaRPr lang="en-GB" sz="2400" dirty="0">
              <a:solidFill>
                <a:schemeClr val="bg1"/>
              </a:solidFill>
            </a:endParaRPr>
          </a:p>
        </p:txBody>
      </p:sp>
    </p:spTree>
    <p:extLst>
      <p:ext uri="{BB962C8B-B14F-4D97-AF65-F5344CB8AC3E}">
        <p14:creationId xmlns:p14="http://schemas.microsoft.com/office/powerpoint/2010/main" val="195698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B5870-1FA7-390D-FB15-711C3B00B2E1}"/>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4BF3B13-F312-CDFB-BF27-D875DDA6B2DF}"/>
              </a:ext>
            </a:extLst>
          </p:cNvPr>
          <p:cNvGraphicFramePr/>
          <p:nvPr>
            <p:extLst>
              <p:ext uri="{D42A27DB-BD31-4B8C-83A1-F6EECF244321}">
                <p14:modId xmlns:p14="http://schemas.microsoft.com/office/powerpoint/2010/main" val="2212810305"/>
              </p:ext>
            </p:extLst>
          </p:nvPr>
        </p:nvGraphicFramePr>
        <p:xfrm>
          <a:off x="603059" y="3189012"/>
          <a:ext cx="5063249" cy="1168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D6A89573-BDAB-67A5-22EA-CED1D5D30679}"/>
              </a:ext>
            </a:extLst>
          </p:cNvPr>
          <p:cNvSpPr txBox="1"/>
          <p:nvPr/>
        </p:nvSpPr>
        <p:spPr>
          <a:xfrm>
            <a:off x="535080" y="2887919"/>
            <a:ext cx="4199947" cy="307777"/>
          </a:xfrm>
          <a:prstGeom prst="rect">
            <a:avLst/>
          </a:prstGeom>
          <a:noFill/>
        </p:spPr>
        <p:txBody>
          <a:bodyPr wrap="square" rtlCol="0">
            <a:spAutoFit/>
          </a:bodyPr>
          <a:lstStyle/>
          <a:p>
            <a:pPr lvl="0"/>
            <a:r>
              <a:rPr lang="en-GB" sz="1400" b="1"/>
              <a:t>Yoga for Healthy Backs</a:t>
            </a:r>
          </a:p>
        </p:txBody>
      </p:sp>
      <p:pic>
        <p:nvPicPr>
          <p:cNvPr id="2" name="Picture 1" descr="Graphical user interface, application&#10;&#10;Description automatically generated">
            <a:extLst>
              <a:ext uri="{FF2B5EF4-FFF2-40B4-BE49-F238E27FC236}">
                <a16:creationId xmlns:a16="http://schemas.microsoft.com/office/drawing/2014/main" id="{5FDEA6E5-A00D-6B23-1F44-34F5EE7E49E8}"/>
              </a:ext>
            </a:extLst>
          </p:cNvPr>
          <p:cNvPicPr>
            <a:picLocks noChangeAspect="1"/>
          </p:cNvPicPr>
          <p:nvPr/>
        </p:nvPicPr>
        <p:blipFill rotWithShape="1">
          <a:blip r:embed="rId7"/>
          <a:srcRect l="55988" t="44334" r="32359" b="24609"/>
          <a:stretch>
            <a:fillRect/>
          </a:stretch>
        </p:blipFill>
        <p:spPr>
          <a:xfrm>
            <a:off x="594926" y="3344140"/>
            <a:ext cx="849937" cy="844165"/>
          </a:xfrm>
          <a:prstGeom prst="rect">
            <a:avLst/>
          </a:prstGeom>
        </p:spPr>
      </p:pic>
      <p:sp>
        <p:nvSpPr>
          <p:cNvPr id="3" name="Title 2">
            <a:extLst>
              <a:ext uri="{FF2B5EF4-FFF2-40B4-BE49-F238E27FC236}">
                <a16:creationId xmlns:a16="http://schemas.microsoft.com/office/drawing/2014/main" id="{02716E6E-0D64-5C64-704C-9203BBA5D071}"/>
              </a:ext>
            </a:extLst>
          </p:cNvPr>
          <p:cNvSpPr>
            <a:spLocks noGrp="1"/>
          </p:cNvSpPr>
          <p:nvPr>
            <p:ph type="title"/>
          </p:nvPr>
        </p:nvSpPr>
        <p:spPr/>
        <p:txBody>
          <a:bodyPr>
            <a:normAutofit fontScale="90000"/>
          </a:bodyPr>
          <a:lstStyle/>
          <a:p>
            <a:r>
              <a:rPr lang="en-GB" sz="2800"/>
              <a:t>MSK Training and Education Programmes </a:t>
            </a:r>
          </a:p>
        </p:txBody>
      </p:sp>
      <p:graphicFrame>
        <p:nvGraphicFramePr>
          <p:cNvPr id="9" name="Diagram 8">
            <a:extLst>
              <a:ext uri="{FF2B5EF4-FFF2-40B4-BE49-F238E27FC236}">
                <a16:creationId xmlns:a16="http://schemas.microsoft.com/office/drawing/2014/main" id="{328F86E2-7049-96B5-37F3-4D53D2DFDABA}"/>
              </a:ext>
            </a:extLst>
          </p:cNvPr>
          <p:cNvGraphicFramePr/>
          <p:nvPr/>
        </p:nvGraphicFramePr>
        <p:xfrm>
          <a:off x="619291" y="1768091"/>
          <a:ext cx="5054383" cy="7871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700+ Low Back Pain Stock Illustrations, Royalty-Free Vector Graphics &amp; Clip  Art - iStock | Back pain, Spine, Knee pain">
            <a:extLst>
              <a:ext uri="{FF2B5EF4-FFF2-40B4-BE49-F238E27FC236}">
                <a16:creationId xmlns:a16="http://schemas.microsoft.com/office/drawing/2014/main" id="{ADB0EE85-8A35-248D-B7E6-BC429136F4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4220" t="15544" r="33644" b="52255"/>
          <a:stretch>
            <a:fillRect/>
          </a:stretch>
        </p:blipFill>
        <p:spPr bwMode="auto">
          <a:xfrm>
            <a:off x="619291" y="1843014"/>
            <a:ext cx="849937" cy="80450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32DEF64-2AB8-708D-EF01-4F7F54AB5421}"/>
              </a:ext>
            </a:extLst>
          </p:cNvPr>
          <p:cNvGrpSpPr/>
          <p:nvPr/>
        </p:nvGrpSpPr>
        <p:grpSpPr>
          <a:xfrm>
            <a:off x="6248400" y="3147290"/>
            <a:ext cx="5071383" cy="1346967"/>
            <a:chOff x="6248400" y="4297673"/>
            <a:chExt cx="5071383" cy="1346967"/>
          </a:xfrm>
        </p:grpSpPr>
        <p:graphicFrame>
          <p:nvGraphicFramePr>
            <p:cNvPr id="15" name="Diagram 14">
              <a:extLst>
                <a:ext uri="{FF2B5EF4-FFF2-40B4-BE49-F238E27FC236}">
                  <a16:creationId xmlns:a16="http://schemas.microsoft.com/office/drawing/2014/main" id="{36DB29A6-F287-FA4C-FD67-94CCC71D1477}"/>
                </a:ext>
              </a:extLst>
            </p:cNvPr>
            <p:cNvGraphicFramePr/>
            <p:nvPr>
              <p:extLst>
                <p:ext uri="{D42A27DB-BD31-4B8C-83A1-F6EECF244321}">
                  <p14:modId xmlns:p14="http://schemas.microsoft.com/office/powerpoint/2010/main" val="2762390208"/>
                </p:ext>
              </p:extLst>
            </p:nvPr>
          </p:nvGraphicFramePr>
          <p:xfrm>
            <a:off x="6313613" y="4602035"/>
            <a:ext cx="5006170" cy="104260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4" name="Picture 13">
              <a:extLst>
                <a:ext uri="{FF2B5EF4-FFF2-40B4-BE49-F238E27FC236}">
                  <a16:creationId xmlns:a16="http://schemas.microsoft.com/office/drawing/2014/main" id="{F262BFDE-5FAD-41DB-2EC7-B26D28B9D7F6}"/>
                </a:ext>
              </a:extLst>
            </p:cNvPr>
            <p:cNvPicPr>
              <a:picLocks noChangeAspect="1"/>
            </p:cNvPicPr>
            <p:nvPr/>
          </p:nvPicPr>
          <p:blipFill>
            <a:blip r:embed="rId19"/>
            <a:srcRect l="11088" r="9308"/>
            <a:stretch>
              <a:fillRect/>
            </a:stretch>
          </p:blipFill>
          <p:spPr>
            <a:xfrm>
              <a:off x="6319906" y="4726414"/>
              <a:ext cx="811663" cy="703790"/>
            </a:xfrm>
            <a:prstGeom prst="rect">
              <a:avLst/>
            </a:prstGeom>
          </p:spPr>
        </p:pic>
        <p:sp>
          <p:nvSpPr>
            <p:cNvPr id="16" name="TextBox 15">
              <a:extLst>
                <a:ext uri="{FF2B5EF4-FFF2-40B4-BE49-F238E27FC236}">
                  <a16:creationId xmlns:a16="http://schemas.microsoft.com/office/drawing/2014/main" id="{B9A0EAE4-B907-4474-BC7D-FC8879FB52B2}"/>
                </a:ext>
              </a:extLst>
            </p:cNvPr>
            <p:cNvSpPr txBox="1"/>
            <p:nvPr/>
          </p:nvSpPr>
          <p:spPr>
            <a:xfrm>
              <a:off x="6248400" y="4297673"/>
              <a:ext cx="4704716" cy="307777"/>
            </a:xfrm>
            <a:prstGeom prst="rect">
              <a:avLst/>
            </a:prstGeom>
            <a:noFill/>
          </p:spPr>
          <p:txBody>
            <a:bodyPr wrap="square" rtlCol="0">
              <a:spAutoFit/>
            </a:bodyPr>
            <a:lstStyle/>
            <a:p>
              <a:pPr lvl="0"/>
              <a:r>
                <a:rPr lang="en-GB" sz="1400" b="1"/>
                <a:t>Active Menopause Programme</a:t>
              </a:r>
            </a:p>
          </p:txBody>
        </p:sp>
      </p:grpSp>
      <p:sp>
        <p:nvSpPr>
          <p:cNvPr id="17" name="TextBox 16">
            <a:extLst>
              <a:ext uri="{FF2B5EF4-FFF2-40B4-BE49-F238E27FC236}">
                <a16:creationId xmlns:a16="http://schemas.microsoft.com/office/drawing/2014/main" id="{2D05712F-13CA-B485-064B-96BCA129F5A9}"/>
              </a:ext>
            </a:extLst>
          </p:cNvPr>
          <p:cNvSpPr txBox="1"/>
          <p:nvPr/>
        </p:nvSpPr>
        <p:spPr>
          <a:xfrm>
            <a:off x="543179" y="1464131"/>
            <a:ext cx="4199947" cy="307777"/>
          </a:xfrm>
          <a:prstGeom prst="rect">
            <a:avLst/>
          </a:prstGeom>
          <a:noFill/>
        </p:spPr>
        <p:txBody>
          <a:bodyPr wrap="square" rtlCol="0">
            <a:spAutoFit/>
          </a:bodyPr>
          <a:lstStyle/>
          <a:p>
            <a:pPr lvl="0"/>
            <a:r>
              <a:rPr lang="en-GB" sz="1400" b="1"/>
              <a:t>Back Care Workshop </a:t>
            </a:r>
          </a:p>
        </p:txBody>
      </p:sp>
      <p:sp>
        <p:nvSpPr>
          <p:cNvPr id="23" name="Text Placeholder 1">
            <a:extLst>
              <a:ext uri="{FF2B5EF4-FFF2-40B4-BE49-F238E27FC236}">
                <a16:creationId xmlns:a16="http://schemas.microsoft.com/office/drawing/2014/main" id="{D2C46361-9422-2E2F-2DEE-90C078D299B2}"/>
              </a:ext>
            </a:extLst>
          </p:cNvPr>
          <p:cNvSpPr txBox="1">
            <a:spLocks/>
          </p:cNvSpPr>
          <p:nvPr/>
        </p:nvSpPr>
        <p:spPr>
          <a:xfrm>
            <a:off x="7921782" y="1449143"/>
            <a:ext cx="3600964" cy="369332"/>
          </a:xfrm>
          <a:prstGeom prst="rect">
            <a:avLst/>
          </a:prstGeom>
        </p:spPr>
        <p:txBody>
          <a:bodyPr lIns="91440" tIns="45720" rIns="91440" bIns="45720" anchor="t"/>
          <a:lstStyle>
            <a:lvl1pPr marL="228603" indent="-228603" algn="l" defTabSz="914411" rtl="0" eaLnBrk="1" latinLnBrk="0" hangingPunct="1">
              <a:lnSpc>
                <a:spcPct val="90000"/>
              </a:lnSpc>
              <a:spcBef>
                <a:spcPts val="1000"/>
              </a:spcBef>
              <a:buFont typeface="Arial" panose="020B0604020202020204" pitchFamily="34" charset="0"/>
              <a:buChar char="•"/>
              <a:defRPr sz="1000" b="0" kern="1200">
                <a:solidFill>
                  <a:schemeClr val="tx1"/>
                </a:solidFill>
                <a:latin typeface="Arial" panose="020B0604020202020204" pitchFamily="34" charset="0"/>
                <a:ea typeface="+mn-ea"/>
                <a:cs typeface="Arial" panose="020B0604020202020204" pitchFamily="34" charset="0"/>
              </a:defRPr>
            </a:lvl1pPr>
            <a:lvl2pPr marL="685808" indent="-228603" algn="l" defTabSz="914411" rtl="0" eaLnBrk="1" latinLnBrk="0" hangingPunct="1">
              <a:lnSpc>
                <a:spcPct val="90000"/>
              </a:lnSpc>
              <a:spcBef>
                <a:spcPts val="500"/>
              </a:spcBef>
              <a:buFont typeface="Arial" panose="020B0604020202020204" pitchFamily="34" charset="0"/>
              <a:buChar char="•"/>
              <a:defRPr sz="1500" b="0" i="1" kern="1200">
                <a:solidFill>
                  <a:srgbClr val="768692"/>
                </a:solidFill>
                <a:latin typeface="Arial" panose="020B0604020202020204" pitchFamily="34" charset="0"/>
                <a:ea typeface="+mn-ea"/>
                <a:cs typeface="Arial" panose="020B0604020202020204" pitchFamily="34" charset="0"/>
              </a:defRPr>
            </a:lvl2pPr>
            <a:lvl3pPr marL="1143014" indent="-228603" algn="l" defTabSz="914411" rtl="0" eaLnBrk="1" latinLnBrk="0" hangingPunct="1">
              <a:lnSpc>
                <a:spcPct val="90000"/>
              </a:lnSpc>
              <a:spcBef>
                <a:spcPts val="500"/>
              </a:spcBef>
              <a:buFont typeface="Arial" panose="020B0604020202020204" pitchFamily="34" charset="0"/>
              <a:buChar char="•"/>
              <a:defRPr sz="1000" i="1" kern="1200">
                <a:solidFill>
                  <a:srgbClr val="768692"/>
                </a:solidFill>
                <a:latin typeface="Arial" panose="020B0604020202020204" pitchFamily="34" charset="0"/>
                <a:ea typeface="+mn-ea"/>
                <a:cs typeface="Arial" panose="020B0604020202020204" pitchFamily="34"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100" b="1" i="1">
                <a:solidFill>
                  <a:srgbClr val="000000"/>
                </a:solidFill>
                <a:effectLst/>
                <a:latin typeface="Calibri"/>
                <a:ea typeface="Times New Roman" panose="02020603050405020304" pitchFamily="18" charset="0"/>
                <a:cs typeface="Aptos" panose="020B0004020202020204" pitchFamily="34" charset="0"/>
              </a:rPr>
              <a:t>Q11b In the last 12 months have you experienced musculoskeletal problems (MSK) as a result of work activities? </a:t>
            </a:r>
            <a:endParaRPr lang="en-GB" sz="1100" b="1" i="1">
              <a:latin typeface="Times New Roman"/>
              <a:ea typeface="Calibri"/>
            </a:endParaRPr>
          </a:p>
        </p:txBody>
      </p:sp>
      <p:sp>
        <p:nvSpPr>
          <p:cNvPr id="25" name="TextBox 24">
            <a:extLst>
              <a:ext uri="{FF2B5EF4-FFF2-40B4-BE49-F238E27FC236}">
                <a16:creationId xmlns:a16="http://schemas.microsoft.com/office/drawing/2014/main" id="{1061BD27-4440-CFF5-0849-3064FCB56644}"/>
              </a:ext>
            </a:extLst>
          </p:cNvPr>
          <p:cNvSpPr txBox="1"/>
          <p:nvPr/>
        </p:nvSpPr>
        <p:spPr>
          <a:xfrm>
            <a:off x="7921782" y="2017013"/>
            <a:ext cx="3600964" cy="600164"/>
          </a:xfrm>
          <a:prstGeom prst="rect">
            <a:avLst/>
          </a:prstGeom>
          <a:noFill/>
        </p:spPr>
        <p:txBody>
          <a:bodyPr wrap="square" lIns="91440" tIns="45720" rIns="91440" bIns="45720" anchor="t">
            <a:spAutoFit/>
          </a:bodyPr>
          <a:lstStyle/>
          <a:p>
            <a:pPr indent="-347345" algn="just">
              <a:buNone/>
            </a:pPr>
            <a:r>
              <a:rPr lang="en-GB" sz="1100" dirty="0">
                <a:solidFill>
                  <a:srgbClr val="000000"/>
                </a:solidFill>
                <a:effectLst/>
                <a:latin typeface="Calibri"/>
                <a:ea typeface="Times New Roman" panose="02020603050405020304" pitchFamily="18" charset="0"/>
                <a:cs typeface="Aptos" panose="020B0004020202020204" pitchFamily="34" charset="0"/>
              </a:rPr>
              <a:t>Increased MSK prevention programmes following investment from the Trust</a:t>
            </a:r>
            <a:r>
              <a:rPr lang="en-GB" sz="1100" dirty="0">
                <a:solidFill>
                  <a:srgbClr val="000000"/>
                </a:solidFill>
                <a:latin typeface="Calibri"/>
                <a:ea typeface="Times New Roman" panose="02020603050405020304" pitchFamily="18" charset="0"/>
                <a:cs typeface="Aptos" panose="020B0004020202020204" pitchFamily="34" charset="0"/>
              </a:rPr>
              <a:t>. </a:t>
            </a:r>
            <a:r>
              <a:rPr lang="en-GB" sz="1100" dirty="0">
                <a:solidFill>
                  <a:srgbClr val="000000"/>
                </a:solidFill>
                <a:effectLst/>
                <a:latin typeface="Calibri"/>
                <a:ea typeface="Times New Roman" panose="02020603050405020304" pitchFamily="18" charset="0"/>
                <a:cs typeface="Aptos" panose="020B0004020202020204" pitchFamily="34" charset="0"/>
              </a:rPr>
              <a:t>At </a:t>
            </a:r>
            <a:r>
              <a:rPr lang="en-GB" sz="1100" b="1" dirty="0">
                <a:solidFill>
                  <a:srgbClr val="AE2573"/>
                </a:solidFill>
                <a:effectLst/>
                <a:latin typeface="Calibri"/>
                <a:ea typeface="Times New Roman" panose="02020603050405020304" pitchFamily="18" charset="0"/>
                <a:cs typeface="Aptos" panose="020B0004020202020204" pitchFamily="34" charset="0"/>
              </a:rPr>
              <a:t>26.05%</a:t>
            </a:r>
            <a:r>
              <a:rPr lang="en-GB" sz="1100" dirty="0">
                <a:solidFill>
                  <a:srgbClr val="000000"/>
                </a:solidFill>
                <a:effectLst/>
                <a:latin typeface="Calibri"/>
                <a:ea typeface="Times New Roman" panose="02020603050405020304" pitchFamily="18" charset="0"/>
                <a:cs typeface="Aptos" panose="020B0004020202020204" pitchFamily="34" charset="0"/>
              </a:rPr>
              <a:t> this is the </a:t>
            </a:r>
            <a:r>
              <a:rPr lang="en-GB" sz="1100" b="1" dirty="0">
                <a:solidFill>
                  <a:srgbClr val="009639"/>
                </a:solidFill>
                <a:effectLst/>
                <a:latin typeface="Calibri"/>
                <a:ea typeface="Times New Roman" panose="02020603050405020304" pitchFamily="18" charset="0"/>
                <a:cs typeface="Aptos" panose="020B0004020202020204" pitchFamily="34" charset="0"/>
              </a:rPr>
              <a:t>lowest rating over the past four years</a:t>
            </a:r>
            <a:r>
              <a:rPr lang="en-GB" sz="1100" dirty="0">
                <a:solidFill>
                  <a:srgbClr val="000000"/>
                </a:solidFill>
                <a:effectLst/>
                <a:latin typeface="Calibri"/>
                <a:ea typeface="Times New Roman" panose="02020603050405020304" pitchFamily="18" charset="0"/>
                <a:cs typeface="Aptos" panose="020B0004020202020204" pitchFamily="34" charset="0"/>
              </a:rPr>
              <a:t>. </a:t>
            </a:r>
            <a:endParaRPr lang="en-GB" sz="1100" dirty="0">
              <a:effectLst/>
              <a:latin typeface="Calibri"/>
              <a:ea typeface="Aptos" panose="020B0004020202020204" pitchFamily="34" charset="0"/>
              <a:cs typeface="Aptos" panose="020B0004020202020204" pitchFamily="34" charset="0"/>
            </a:endParaRPr>
          </a:p>
        </p:txBody>
      </p:sp>
      <p:sp>
        <p:nvSpPr>
          <p:cNvPr id="26" name="AutoShape 10" descr="Strength Training PNG, Vector, PSD, and Clipart With Transparent Background  for Free Download | Pngtree">
            <a:extLst>
              <a:ext uri="{FF2B5EF4-FFF2-40B4-BE49-F238E27FC236}">
                <a16:creationId xmlns:a16="http://schemas.microsoft.com/office/drawing/2014/main" id="{A4D03B2F-5B9D-C980-BAB8-F8B88A3358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Diagram 7">
            <a:extLst>
              <a:ext uri="{FF2B5EF4-FFF2-40B4-BE49-F238E27FC236}">
                <a16:creationId xmlns:a16="http://schemas.microsoft.com/office/drawing/2014/main" id="{35DBC017-E903-439D-1C15-1551E1EAF12B}"/>
              </a:ext>
            </a:extLst>
          </p:cNvPr>
          <p:cNvGraphicFramePr/>
          <p:nvPr>
            <p:extLst>
              <p:ext uri="{D42A27DB-BD31-4B8C-83A1-F6EECF244321}">
                <p14:modId xmlns:p14="http://schemas.microsoft.com/office/powerpoint/2010/main" val="3436931488"/>
              </p:ext>
            </p:extLst>
          </p:nvPr>
        </p:nvGraphicFramePr>
        <p:xfrm>
          <a:off x="611159" y="4909812"/>
          <a:ext cx="5003404" cy="78710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0" name="TextBox 9">
            <a:extLst>
              <a:ext uri="{FF2B5EF4-FFF2-40B4-BE49-F238E27FC236}">
                <a16:creationId xmlns:a16="http://schemas.microsoft.com/office/drawing/2014/main" id="{0BA91DAF-C7B0-42AC-C8F1-36DD9248147C}"/>
              </a:ext>
            </a:extLst>
          </p:cNvPr>
          <p:cNvSpPr txBox="1"/>
          <p:nvPr/>
        </p:nvSpPr>
        <p:spPr>
          <a:xfrm>
            <a:off x="593013" y="4602035"/>
            <a:ext cx="4150305" cy="307777"/>
          </a:xfrm>
          <a:prstGeom prst="rect">
            <a:avLst/>
          </a:prstGeom>
          <a:noFill/>
        </p:spPr>
        <p:txBody>
          <a:bodyPr wrap="square" rtlCol="0">
            <a:spAutoFit/>
          </a:bodyPr>
          <a:lstStyle/>
          <a:p>
            <a:pPr lvl="0"/>
            <a:r>
              <a:rPr lang="en-GB" sz="1400" b="1"/>
              <a:t>Fibromyalgia Support Programme </a:t>
            </a:r>
          </a:p>
        </p:txBody>
      </p:sp>
      <p:pic>
        <p:nvPicPr>
          <p:cNvPr id="11" name="Picture 6" descr="161,700+ Calendar Graphic Stock Illustrations, Royalty-Free Vector Graphics  &amp; Clip Art - iStock | Calendar graphic design, Advent calendar graphic,  Year calendar graphic">
            <a:extLst>
              <a:ext uri="{FF2B5EF4-FFF2-40B4-BE49-F238E27FC236}">
                <a16:creationId xmlns:a16="http://schemas.microsoft.com/office/drawing/2014/main" id="{8BC19A77-1530-0402-35AC-F479ABBC107F}"/>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7393"/>
          <a:stretch>
            <a:fillRect/>
          </a:stretch>
        </p:blipFill>
        <p:spPr bwMode="auto">
          <a:xfrm>
            <a:off x="603059" y="5008694"/>
            <a:ext cx="839891" cy="787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2024 NHS Staff Survey - Our Results - Harrogate and District NHS Foundation  Trust">
            <a:extLst>
              <a:ext uri="{FF2B5EF4-FFF2-40B4-BE49-F238E27FC236}">
                <a16:creationId xmlns:a16="http://schemas.microsoft.com/office/drawing/2014/main" id="{7B045570-387A-264B-1E27-9CF53F76AB0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13613" y="1483367"/>
            <a:ext cx="1414677" cy="141467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4A9F51B-08D0-865E-85C4-AEECC1138A6E}"/>
              </a:ext>
            </a:extLst>
          </p:cNvPr>
          <p:cNvGrpSpPr/>
          <p:nvPr/>
        </p:nvGrpSpPr>
        <p:grpSpPr>
          <a:xfrm>
            <a:off x="6197574" y="4632049"/>
            <a:ext cx="5131228" cy="1431233"/>
            <a:chOff x="6636332" y="950196"/>
            <a:chExt cx="5131228" cy="1431233"/>
          </a:xfrm>
        </p:grpSpPr>
        <p:graphicFrame>
          <p:nvGraphicFramePr>
            <p:cNvPr id="6" name="Diagram 5">
              <a:extLst>
                <a:ext uri="{FF2B5EF4-FFF2-40B4-BE49-F238E27FC236}">
                  <a16:creationId xmlns:a16="http://schemas.microsoft.com/office/drawing/2014/main" id="{DF6A86F1-37E0-7401-4227-E79BBA6ABAB2}"/>
                </a:ext>
              </a:extLst>
            </p:cNvPr>
            <p:cNvGraphicFramePr/>
            <p:nvPr>
              <p:extLst>
                <p:ext uri="{D42A27DB-BD31-4B8C-83A1-F6EECF244321}">
                  <p14:modId xmlns:p14="http://schemas.microsoft.com/office/powerpoint/2010/main" val="2292971877"/>
                </p:ext>
              </p:extLst>
            </p:nvPr>
          </p:nvGraphicFramePr>
          <p:xfrm>
            <a:off x="6704311" y="1255521"/>
            <a:ext cx="5063249" cy="1125908"/>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7" name="TextBox 6">
              <a:extLst>
                <a:ext uri="{FF2B5EF4-FFF2-40B4-BE49-F238E27FC236}">
                  <a16:creationId xmlns:a16="http://schemas.microsoft.com/office/drawing/2014/main" id="{E06BB8A5-F6D1-A3E5-E060-3F6F2A07B8EE}"/>
                </a:ext>
              </a:extLst>
            </p:cNvPr>
            <p:cNvSpPr txBox="1"/>
            <p:nvPr/>
          </p:nvSpPr>
          <p:spPr>
            <a:xfrm>
              <a:off x="6661994" y="950196"/>
              <a:ext cx="4614833" cy="307777"/>
            </a:xfrm>
            <a:prstGeom prst="rect">
              <a:avLst/>
            </a:prstGeom>
            <a:noFill/>
          </p:spPr>
          <p:txBody>
            <a:bodyPr wrap="square" rtlCol="0">
              <a:spAutoFit/>
            </a:bodyPr>
            <a:lstStyle/>
            <a:p>
              <a:pPr lvl="0"/>
              <a:r>
                <a:rPr lang="en-GB" sz="1400" b="1"/>
                <a:t>Bespoke Sessions on Strength Activity</a:t>
              </a:r>
            </a:p>
          </p:txBody>
        </p:sp>
        <p:pic>
          <p:nvPicPr>
            <p:cNvPr id="12" name="Picture 11">
              <a:extLst>
                <a:ext uri="{FF2B5EF4-FFF2-40B4-BE49-F238E27FC236}">
                  <a16:creationId xmlns:a16="http://schemas.microsoft.com/office/drawing/2014/main" id="{BE0162BB-9CF8-5F5E-19D1-40E760A589BD}"/>
                </a:ext>
              </a:extLst>
            </p:cNvPr>
            <p:cNvPicPr>
              <a:picLocks noChangeAspect="1"/>
            </p:cNvPicPr>
            <p:nvPr/>
          </p:nvPicPr>
          <p:blipFill>
            <a:blip r:embed="rId32"/>
            <a:srcRect r="32607"/>
            <a:stretch>
              <a:fillRect/>
            </a:stretch>
          </p:blipFill>
          <p:spPr>
            <a:xfrm>
              <a:off x="6636332" y="1255521"/>
              <a:ext cx="716445" cy="730995"/>
            </a:xfrm>
            <a:prstGeom prst="rect">
              <a:avLst/>
            </a:prstGeom>
          </p:spPr>
        </p:pic>
      </p:grpSp>
    </p:spTree>
    <p:extLst>
      <p:ext uri="{BB962C8B-B14F-4D97-AF65-F5344CB8AC3E}">
        <p14:creationId xmlns:p14="http://schemas.microsoft.com/office/powerpoint/2010/main" val="31336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4F023E-EDD6-AF44-89B7-35ABC98362DF}"/>
              </a:ext>
            </a:extLst>
          </p:cNvPr>
          <p:cNvSpPr>
            <a:spLocks noGrp="1"/>
          </p:cNvSpPr>
          <p:nvPr>
            <p:ph type="title"/>
          </p:nvPr>
        </p:nvSpPr>
        <p:spPr/>
        <p:txBody>
          <a:bodyPr/>
          <a:lstStyle/>
          <a:p>
            <a:r>
              <a:rPr lang="en-GB"/>
              <a:t>Employee Guides</a:t>
            </a:r>
          </a:p>
        </p:txBody>
      </p:sp>
      <p:pic>
        <p:nvPicPr>
          <p:cNvPr id="6" name="Picture 5">
            <a:extLst>
              <a:ext uri="{FF2B5EF4-FFF2-40B4-BE49-F238E27FC236}">
                <a16:creationId xmlns:a16="http://schemas.microsoft.com/office/drawing/2014/main" id="{31055010-8A68-51B4-5181-2C0B3EC88E19}"/>
              </a:ext>
            </a:extLst>
          </p:cNvPr>
          <p:cNvPicPr>
            <a:picLocks noChangeAspect="1"/>
          </p:cNvPicPr>
          <p:nvPr/>
        </p:nvPicPr>
        <p:blipFill>
          <a:blip r:embed="rId2"/>
          <a:stretch>
            <a:fillRect/>
          </a:stretch>
        </p:blipFill>
        <p:spPr>
          <a:xfrm>
            <a:off x="184728" y="1403927"/>
            <a:ext cx="3205018" cy="4396510"/>
          </a:xfrm>
          <a:prstGeom prst="rect">
            <a:avLst/>
          </a:prstGeom>
        </p:spPr>
      </p:pic>
      <p:pic>
        <p:nvPicPr>
          <p:cNvPr id="8" name="Picture 7">
            <a:extLst>
              <a:ext uri="{FF2B5EF4-FFF2-40B4-BE49-F238E27FC236}">
                <a16:creationId xmlns:a16="http://schemas.microsoft.com/office/drawing/2014/main" id="{A37B5030-F90A-C6FA-5B1C-3E55E7BB0395}"/>
              </a:ext>
            </a:extLst>
          </p:cNvPr>
          <p:cNvPicPr>
            <a:picLocks noChangeAspect="1"/>
          </p:cNvPicPr>
          <p:nvPr/>
        </p:nvPicPr>
        <p:blipFill>
          <a:blip r:embed="rId3"/>
          <a:stretch>
            <a:fillRect/>
          </a:stretch>
        </p:blipFill>
        <p:spPr>
          <a:xfrm>
            <a:off x="3702192" y="1403926"/>
            <a:ext cx="3512998" cy="4396510"/>
          </a:xfrm>
          <a:prstGeom prst="rect">
            <a:avLst/>
          </a:prstGeom>
        </p:spPr>
      </p:pic>
      <p:pic>
        <p:nvPicPr>
          <p:cNvPr id="5" name="Picture 4">
            <a:extLst>
              <a:ext uri="{FF2B5EF4-FFF2-40B4-BE49-F238E27FC236}">
                <a16:creationId xmlns:a16="http://schemas.microsoft.com/office/drawing/2014/main" id="{316BA033-0CC8-34A7-2360-77BAD4986924}"/>
              </a:ext>
            </a:extLst>
          </p:cNvPr>
          <p:cNvPicPr>
            <a:picLocks noChangeAspect="1"/>
          </p:cNvPicPr>
          <p:nvPr/>
        </p:nvPicPr>
        <p:blipFill>
          <a:blip r:embed="rId4"/>
          <a:stretch>
            <a:fillRect/>
          </a:stretch>
        </p:blipFill>
        <p:spPr>
          <a:xfrm>
            <a:off x="7675807" y="1403927"/>
            <a:ext cx="3512997" cy="4396510"/>
          </a:xfrm>
          <a:prstGeom prst="rect">
            <a:avLst/>
          </a:prstGeom>
        </p:spPr>
      </p:pic>
    </p:spTree>
    <p:extLst>
      <p:ext uri="{BB962C8B-B14F-4D97-AF65-F5344CB8AC3E}">
        <p14:creationId xmlns:p14="http://schemas.microsoft.com/office/powerpoint/2010/main" val="197493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B0BDC-2C2E-7EA8-5B6E-B3016444BCCA}"/>
              </a:ext>
            </a:extLst>
          </p:cNvPr>
          <p:cNvSpPr>
            <a:spLocks noGrp="1"/>
          </p:cNvSpPr>
          <p:nvPr>
            <p:ph type="body" sz="quarter" idx="10"/>
          </p:nvPr>
        </p:nvSpPr>
        <p:spPr/>
        <p:txBody>
          <a:bodyPr/>
          <a:lstStyle/>
          <a:p>
            <a:endParaRPr lang="en-GB"/>
          </a:p>
        </p:txBody>
      </p:sp>
      <p:sp>
        <p:nvSpPr>
          <p:cNvPr id="3" name="Title 2">
            <a:extLst>
              <a:ext uri="{FF2B5EF4-FFF2-40B4-BE49-F238E27FC236}">
                <a16:creationId xmlns:a16="http://schemas.microsoft.com/office/drawing/2014/main" id="{4D12307E-68CD-F049-BA87-5E6F1419D923}"/>
              </a:ext>
            </a:extLst>
          </p:cNvPr>
          <p:cNvSpPr>
            <a:spLocks noGrp="1"/>
          </p:cNvSpPr>
          <p:nvPr>
            <p:ph type="title"/>
          </p:nvPr>
        </p:nvSpPr>
        <p:spPr>
          <a:xfrm>
            <a:off x="-1" y="853640"/>
            <a:ext cx="11024315" cy="440015"/>
          </a:xfrm>
        </p:spPr>
        <p:txBody>
          <a:bodyPr/>
          <a:lstStyle/>
          <a:p>
            <a:r>
              <a:rPr lang="en-GB"/>
              <a:t>Training for Physiotherapists: Why talk Work and Health?</a:t>
            </a:r>
          </a:p>
        </p:txBody>
      </p:sp>
      <p:sp>
        <p:nvSpPr>
          <p:cNvPr id="4" name="Text Placeholder 3">
            <a:extLst>
              <a:ext uri="{FF2B5EF4-FFF2-40B4-BE49-F238E27FC236}">
                <a16:creationId xmlns:a16="http://schemas.microsoft.com/office/drawing/2014/main" id="{D59EF3BB-84C6-3D96-5013-A7165CD8EC0C}"/>
              </a:ext>
            </a:extLst>
          </p:cNvPr>
          <p:cNvSpPr>
            <a:spLocks noGrp="1"/>
          </p:cNvSpPr>
          <p:nvPr>
            <p:ph type="body" sz="quarter" idx="11"/>
          </p:nvPr>
        </p:nvSpPr>
        <p:spPr>
          <a:xfrm>
            <a:off x="8975558" y="1507291"/>
            <a:ext cx="2517006" cy="3843417"/>
          </a:xfrm>
        </p:spPr>
        <p:txBody>
          <a:bodyPr/>
          <a:lstStyle/>
          <a:p>
            <a:endParaRPr lang="en-GB"/>
          </a:p>
        </p:txBody>
      </p:sp>
      <p:pic>
        <p:nvPicPr>
          <p:cNvPr id="5" name="Picture 4">
            <a:extLst>
              <a:ext uri="{FF2B5EF4-FFF2-40B4-BE49-F238E27FC236}">
                <a16:creationId xmlns:a16="http://schemas.microsoft.com/office/drawing/2014/main" id="{FB5CA9CE-01F8-7887-5243-04A14EBC4346}"/>
              </a:ext>
            </a:extLst>
          </p:cNvPr>
          <p:cNvPicPr>
            <a:picLocks noChangeAspect="1"/>
          </p:cNvPicPr>
          <p:nvPr/>
        </p:nvPicPr>
        <p:blipFill>
          <a:blip r:embed="rId2"/>
          <a:stretch>
            <a:fillRect/>
          </a:stretch>
        </p:blipFill>
        <p:spPr>
          <a:xfrm>
            <a:off x="96252" y="1360334"/>
            <a:ext cx="8494295" cy="4525344"/>
          </a:xfrm>
          <a:prstGeom prst="rect">
            <a:avLst/>
          </a:prstGeom>
        </p:spPr>
      </p:pic>
      <p:pic>
        <p:nvPicPr>
          <p:cNvPr id="6" name="Picture 5">
            <a:extLst>
              <a:ext uri="{FF2B5EF4-FFF2-40B4-BE49-F238E27FC236}">
                <a16:creationId xmlns:a16="http://schemas.microsoft.com/office/drawing/2014/main" id="{4B21DC99-2C36-2AAA-B916-D355F6A54FAC}"/>
              </a:ext>
            </a:extLst>
          </p:cNvPr>
          <p:cNvPicPr>
            <a:picLocks noChangeAspect="1"/>
          </p:cNvPicPr>
          <p:nvPr/>
        </p:nvPicPr>
        <p:blipFill>
          <a:blip r:embed="rId3"/>
          <a:stretch>
            <a:fillRect/>
          </a:stretch>
        </p:blipFill>
        <p:spPr>
          <a:xfrm>
            <a:off x="8686798" y="1507291"/>
            <a:ext cx="3043991" cy="3843417"/>
          </a:xfrm>
          <a:prstGeom prst="rect">
            <a:avLst/>
          </a:prstGeom>
        </p:spPr>
      </p:pic>
    </p:spTree>
    <p:extLst>
      <p:ext uri="{BB962C8B-B14F-4D97-AF65-F5344CB8AC3E}">
        <p14:creationId xmlns:p14="http://schemas.microsoft.com/office/powerpoint/2010/main" val="274203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6DF5E6-9B2B-B700-7B26-4106E1DD12EB}"/>
              </a:ext>
            </a:extLst>
          </p:cNvPr>
          <p:cNvSpPr/>
          <p:nvPr/>
        </p:nvSpPr>
        <p:spPr>
          <a:xfrm>
            <a:off x="4261804" y="878325"/>
            <a:ext cx="3393736" cy="59052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285750" indent="-285750">
              <a:buFont typeface="Wingdings" panose="05000000000000000000" pitchFamily="2" charset="2"/>
              <a:buChar char="ü"/>
            </a:pPr>
            <a:endParaRPr lang="en-GB" sz="1400"/>
          </a:p>
          <a:p>
            <a:pPr marL="285750" indent="-285750">
              <a:buFont typeface="Wingdings" panose="05000000000000000000" pitchFamily="2" charset="2"/>
              <a:buChar char="ü"/>
            </a:pPr>
            <a:endParaRPr lang="en-GB" sz="1400"/>
          </a:p>
          <a:p>
            <a:pPr marL="285750" indent="-285750">
              <a:buFont typeface="Wingdings" panose="05000000000000000000" pitchFamily="2" charset="2"/>
              <a:buChar char="ü"/>
            </a:pPr>
            <a:endParaRPr lang="en-GB" sz="1400"/>
          </a:p>
          <a:p>
            <a:pPr marL="285750" indent="-285750">
              <a:buFont typeface="Wingdings" panose="05000000000000000000" pitchFamily="2" charset="2"/>
              <a:buChar char="ü"/>
            </a:pPr>
            <a:r>
              <a:rPr lang="en-GB" sz="1400"/>
              <a:t>Average of </a:t>
            </a:r>
            <a:r>
              <a:rPr lang="en-GB" sz="1400" b="1"/>
              <a:t>600 new referrals </a:t>
            </a:r>
            <a:r>
              <a:rPr lang="en-GB" sz="1400"/>
              <a:t>a month in first 18 months of project</a:t>
            </a:r>
          </a:p>
          <a:p>
            <a:pPr marL="285750" indent="-285750">
              <a:buFont typeface="Wingdings" panose="05000000000000000000" pitchFamily="2" charset="2"/>
              <a:buChar char="ü"/>
            </a:pPr>
            <a:r>
              <a:rPr lang="en-GB" sz="1400"/>
              <a:t>Process redesign to improve efficiency now sees average of 150 referrals a month </a:t>
            </a:r>
            <a:endParaRPr lang="en-US" sz="1400"/>
          </a:p>
          <a:p>
            <a:pPr marL="285750" indent="-285750">
              <a:buFont typeface="Wingdings" panose="05000000000000000000" pitchFamily="2" charset="2"/>
              <a:buChar char="ü"/>
            </a:pPr>
            <a:r>
              <a:rPr lang="en-GB" sz="1400"/>
              <a:t>95% of calls made are for self- certified absence.</a:t>
            </a:r>
            <a:endParaRPr lang="en-US" sz="1400"/>
          </a:p>
          <a:p>
            <a:pPr marL="285750" indent="-285750">
              <a:buFont typeface="Wingdings" panose="05000000000000000000" pitchFamily="2" charset="2"/>
              <a:buChar char="ü"/>
            </a:pPr>
            <a:r>
              <a:rPr lang="en-GB" sz="1400"/>
              <a:t>Access to early professional advice promotes faster recovery</a:t>
            </a:r>
            <a:endParaRPr lang="en-US" sz="1400"/>
          </a:p>
          <a:p>
            <a:pPr marL="285750" indent="-285750">
              <a:buFont typeface="Wingdings" panose="05000000000000000000" pitchFamily="2" charset="2"/>
              <a:buChar char="ü"/>
            </a:pPr>
            <a:r>
              <a:rPr lang="en-GB" sz="1400" b="1"/>
              <a:t>66% report</a:t>
            </a:r>
            <a:r>
              <a:rPr lang="en-GB" sz="1400"/>
              <a:t> the service enabled them to </a:t>
            </a:r>
            <a:r>
              <a:rPr lang="en-GB" sz="1400" b="1"/>
              <a:t>return to work sooner  </a:t>
            </a:r>
            <a:endParaRPr lang="en-US" sz="1400" b="1"/>
          </a:p>
          <a:p>
            <a:pPr marL="285750" indent="-285750">
              <a:buFont typeface="Wingdings" panose="05000000000000000000" pitchFamily="2" charset="2"/>
              <a:buChar char="ü"/>
            </a:pPr>
            <a:r>
              <a:rPr lang="en-GB" sz="1400" b="1"/>
              <a:t>90% report </a:t>
            </a:r>
            <a:r>
              <a:rPr lang="en-GB" sz="1400"/>
              <a:t>a </a:t>
            </a:r>
            <a:r>
              <a:rPr lang="en-GB" sz="1400" b="1"/>
              <a:t>better understanding of their health</a:t>
            </a:r>
            <a:r>
              <a:rPr lang="en-GB" sz="1400"/>
              <a:t> issues</a:t>
            </a:r>
          </a:p>
          <a:p>
            <a:pPr marL="285750" indent="-285750">
              <a:buFont typeface="Wingdings" panose="05000000000000000000" pitchFamily="2" charset="2"/>
              <a:buChar char="ü"/>
            </a:pPr>
            <a:r>
              <a:rPr lang="en-GB" sz="1400"/>
              <a:t>Training in OH physiotherapy for 30 different MSK practitioners</a:t>
            </a:r>
          </a:p>
          <a:p>
            <a:pPr marL="285750" indent="-285750">
              <a:buFont typeface="Wingdings" panose="05000000000000000000" pitchFamily="2" charset="2"/>
              <a:buChar char="ü"/>
            </a:pPr>
            <a:r>
              <a:rPr lang="en-GB" sz="1400"/>
              <a:t>Improvement of absence call categorisation, which improves accuracy of MSK sickness absence reporting </a:t>
            </a:r>
            <a:endParaRPr lang="en-US"/>
          </a:p>
          <a:p>
            <a:pPr algn="ctr"/>
            <a:endParaRPr lang="en-GB"/>
          </a:p>
        </p:txBody>
      </p:sp>
      <p:sp>
        <p:nvSpPr>
          <p:cNvPr id="4" name="Rectangle: Rounded Corners 3">
            <a:extLst>
              <a:ext uri="{FF2B5EF4-FFF2-40B4-BE49-F238E27FC236}">
                <a16:creationId xmlns:a16="http://schemas.microsoft.com/office/drawing/2014/main" id="{C92EF5AB-7CEB-2A1A-F525-4D539F4F435A}"/>
              </a:ext>
            </a:extLst>
          </p:cNvPr>
          <p:cNvSpPr/>
          <p:nvPr/>
        </p:nvSpPr>
        <p:spPr>
          <a:xfrm>
            <a:off x="100167" y="878326"/>
            <a:ext cx="4052927" cy="59052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en-GB" sz="1400" b="0"/>
          </a:p>
          <a:p>
            <a:pPr algn="ctr"/>
            <a:endParaRPr lang="en-GB" sz="1400"/>
          </a:p>
          <a:p>
            <a:pPr algn="ctr"/>
            <a:endParaRPr lang="en-GB" sz="1400" b="0"/>
          </a:p>
          <a:p>
            <a:endParaRPr lang="en-GB" sz="1400"/>
          </a:p>
          <a:p>
            <a:pPr marL="285750" indent="-285750">
              <a:buFont typeface="Wingdings" panose="05000000000000000000" pitchFamily="2" charset="2"/>
              <a:buChar char="ü"/>
            </a:pPr>
            <a:r>
              <a:rPr lang="en-GB" sz="1400" b="0"/>
              <a:t>On average 175</a:t>
            </a:r>
            <a:r>
              <a:rPr lang="en-GB" sz="1400" b="1"/>
              <a:t> referrals </a:t>
            </a:r>
            <a:r>
              <a:rPr lang="en-GB" sz="1400" b="0"/>
              <a:t>received every month</a:t>
            </a:r>
            <a:endParaRPr lang="en-US" sz="1400"/>
          </a:p>
          <a:p>
            <a:pPr marL="285750" indent="-285750">
              <a:buFont typeface="Wingdings" panose="05000000000000000000" pitchFamily="2" charset="2"/>
              <a:buChar char="ü"/>
            </a:pPr>
            <a:r>
              <a:rPr lang="en-GB" sz="1400" b="0"/>
              <a:t>Web based portal so referral can be completed 24/7 at home or work</a:t>
            </a:r>
          </a:p>
          <a:p>
            <a:pPr marL="285750" indent="-285750">
              <a:buFont typeface="Wingdings" panose="05000000000000000000" pitchFamily="2" charset="2"/>
              <a:buChar char="ü"/>
            </a:pPr>
            <a:r>
              <a:rPr lang="en-GB" sz="1400" b="0"/>
              <a:t>New referrals are </a:t>
            </a:r>
            <a:r>
              <a:rPr lang="en-GB" sz="1400" b="1"/>
              <a:t>triaged within two working days</a:t>
            </a:r>
          </a:p>
          <a:p>
            <a:pPr marL="285750" indent="-285750">
              <a:buFont typeface="Wingdings" panose="05000000000000000000" pitchFamily="2" charset="2"/>
              <a:buChar char="ü"/>
            </a:pPr>
            <a:r>
              <a:rPr lang="en-GB" sz="1400" b="0"/>
              <a:t>Employees offered a face to face or telephone </a:t>
            </a:r>
            <a:r>
              <a:rPr lang="en-GB" sz="1400" b="1"/>
              <a:t>appointment within 7 working days</a:t>
            </a:r>
            <a:endParaRPr lang="en-US" sz="1400" b="1"/>
          </a:p>
          <a:p>
            <a:pPr marL="285750" indent="-285750">
              <a:buFont typeface="Wingdings" panose="05000000000000000000" pitchFamily="2" charset="2"/>
              <a:buChar char="ü"/>
            </a:pPr>
            <a:r>
              <a:rPr lang="en-GB" sz="1400" b="0"/>
              <a:t>Equitable access for all MFT employees with </a:t>
            </a:r>
            <a:r>
              <a:rPr lang="en-GB" sz="1400" b="1"/>
              <a:t>clinics at 4 different sites</a:t>
            </a:r>
          </a:p>
          <a:p>
            <a:pPr marL="285750" indent="-285750">
              <a:buFont typeface="Wingdings" panose="05000000000000000000" pitchFamily="2" charset="2"/>
              <a:buChar char="ü"/>
            </a:pPr>
            <a:r>
              <a:rPr lang="en-GB" sz="1400" b="0"/>
              <a:t>Managers provided with regular updates and guidance on reasonable adjustments</a:t>
            </a:r>
            <a:endParaRPr lang="en-US" sz="1400"/>
          </a:p>
          <a:p>
            <a:pPr marL="285750" indent="-285750">
              <a:buFont typeface="Wingdings" panose="05000000000000000000" pitchFamily="2" charset="2"/>
              <a:buChar char="ü"/>
            </a:pPr>
            <a:r>
              <a:rPr lang="en-GB" sz="1400" b="0"/>
              <a:t>Employees value not needing to take time off work to attend appointments</a:t>
            </a:r>
          </a:p>
          <a:p>
            <a:pPr marL="285750" indent="-285750">
              <a:buFont typeface="Wingdings" panose="05000000000000000000" pitchFamily="2" charset="2"/>
              <a:buChar char="ü"/>
            </a:pPr>
            <a:r>
              <a:rPr lang="en-GB" sz="1400" b="1"/>
              <a:t>70% employees </a:t>
            </a:r>
            <a:r>
              <a:rPr lang="en-GB" sz="1400" b="0"/>
              <a:t>reported service supported then </a:t>
            </a:r>
            <a:r>
              <a:rPr lang="en-GB" sz="1400"/>
              <a:t>to </a:t>
            </a:r>
            <a:r>
              <a:rPr lang="en-GB" sz="1400" b="1"/>
              <a:t>remain in work or return to work sooner</a:t>
            </a:r>
            <a:endParaRPr lang="en-US" sz="1400" b="1"/>
          </a:p>
          <a:p>
            <a:pPr marL="285750" indent="-285750">
              <a:buFont typeface="Wingdings" panose="05000000000000000000" pitchFamily="2" charset="2"/>
              <a:buChar char="ü"/>
            </a:pPr>
            <a:r>
              <a:rPr lang="en-GB" sz="1400"/>
              <a:t>Employ</a:t>
            </a:r>
            <a:r>
              <a:rPr lang="en-GB" sz="1400" b="0"/>
              <a:t>ees report better overall MSK health on discharge using MSK HQ validated questionnaire</a:t>
            </a:r>
            <a:endParaRPr lang="en-US"/>
          </a:p>
          <a:p>
            <a:pPr algn="ctr"/>
            <a:endParaRPr lang="en-US"/>
          </a:p>
          <a:p>
            <a:pPr algn="ctr"/>
            <a:endParaRPr lang="en-US" sz="1800"/>
          </a:p>
          <a:p>
            <a:pPr algn="ctr"/>
            <a:endParaRPr lang="en-GB"/>
          </a:p>
        </p:txBody>
      </p:sp>
      <p:sp>
        <p:nvSpPr>
          <p:cNvPr id="3" name="Title 2">
            <a:extLst>
              <a:ext uri="{FF2B5EF4-FFF2-40B4-BE49-F238E27FC236}">
                <a16:creationId xmlns:a16="http://schemas.microsoft.com/office/drawing/2014/main" id="{5F48F40D-36C2-6975-B02C-484EC355D765}"/>
              </a:ext>
            </a:extLst>
          </p:cNvPr>
          <p:cNvSpPr>
            <a:spLocks noGrp="1"/>
          </p:cNvSpPr>
          <p:nvPr>
            <p:ph type="title"/>
          </p:nvPr>
        </p:nvSpPr>
        <p:spPr>
          <a:xfrm>
            <a:off x="138151" y="999294"/>
            <a:ext cx="3976958" cy="440015"/>
          </a:xfrm>
        </p:spPr>
        <p:txBody>
          <a:bodyPr>
            <a:noAutofit/>
          </a:bodyPr>
          <a:lstStyle/>
          <a:p>
            <a:pPr algn="ctr"/>
            <a:r>
              <a:rPr lang="en-GB" sz="1600">
                <a:latin typeface="+mn-lt"/>
              </a:rPr>
              <a:t>Physiotherapy Self-Referral </a:t>
            </a:r>
            <a:br>
              <a:rPr lang="en-GB" sz="1600">
                <a:latin typeface="+mn-lt"/>
              </a:rPr>
            </a:br>
            <a:r>
              <a:rPr lang="en-GB" sz="1600">
                <a:latin typeface="+mn-lt"/>
              </a:rPr>
              <a:t>Outcomes</a:t>
            </a:r>
          </a:p>
        </p:txBody>
      </p:sp>
      <p:sp>
        <p:nvSpPr>
          <p:cNvPr id="2" name="Title 2">
            <a:extLst>
              <a:ext uri="{FF2B5EF4-FFF2-40B4-BE49-F238E27FC236}">
                <a16:creationId xmlns:a16="http://schemas.microsoft.com/office/drawing/2014/main" id="{6641AF1B-429D-A2E7-61BE-3D3DC3364E44}"/>
              </a:ext>
            </a:extLst>
          </p:cNvPr>
          <p:cNvSpPr txBox="1">
            <a:spLocks/>
          </p:cNvSpPr>
          <p:nvPr/>
        </p:nvSpPr>
        <p:spPr>
          <a:xfrm>
            <a:off x="3968742" y="852883"/>
            <a:ext cx="3976958" cy="7318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b="1" kern="1200">
                <a:solidFill>
                  <a:srgbClr val="003087"/>
                </a:solidFill>
                <a:latin typeface="Arial" panose="020B0604020202020204" pitchFamily="34" charset="0"/>
                <a:ea typeface="+mj-ea"/>
                <a:cs typeface="Arial" panose="020B0604020202020204" pitchFamily="34" charset="0"/>
              </a:defRPr>
            </a:lvl1pPr>
          </a:lstStyle>
          <a:p>
            <a:pPr algn="ctr"/>
            <a:r>
              <a:rPr lang="en-GB" sz="1600">
                <a:latin typeface="+mn-lt"/>
              </a:rPr>
              <a:t>Absence Support Service </a:t>
            </a:r>
          </a:p>
          <a:p>
            <a:pPr algn="ctr"/>
            <a:r>
              <a:rPr lang="en-GB" sz="1600">
                <a:latin typeface="+mn-lt"/>
              </a:rPr>
              <a:t>Outcomes</a:t>
            </a:r>
          </a:p>
        </p:txBody>
      </p:sp>
      <p:sp>
        <p:nvSpPr>
          <p:cNvPr id="8" name="Rectangle: Rounded Corners 7">
            <a:extLst>
              <a:ext uri="{FF2B5EF4-FFF2-40B4-BE49-F238E27FC236}">
                <a16:creationId xmlns:a16="http://schemas.microsoft.com/office/drawing/2014/main" id="{1C8E9267-1465-1BF0-DF8D-A18FD26F2DDE}"/>
              </a:ext>
            </a:extLst>
          </p:cNvPr>
          <p:cNvSpPr/>
          <p:nvPr/>
        </p:nvSpPr>
        <p:spPr>
          <a:xfrm>
            <a:off x="7761348" y="878325"/>
            <a:ext cx="4330485" cy="59052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spcAft>
                <a:spcPts val="800"/>
              </a:spcAft>
            </a:pPr>
            <a:endParaRPr lang="en-GB" sz="1400" b="1" kern="100">
              <a:effectLst/>
              <a:ea typeface="Aptos" panose="020B0004020202020204" pitchFamily="34" charset="0"/>
              <a:cs typeface="Times New Roman" panose="02020603050405020304" pitchFamily="18" charset="0"/>
            </a:endParaRPr>
          </a:p>
          <a:p>
            <a:pPr>
              <a:spcAft>
                <a:spcPts val="800"/>
              </a:spcAft>
            </a:pPr>
            <a:endParaRPr lang="en-GB" sz="100" b="1" kern="100">
              <a:effectLst/>
              <a:ea typeface="Aptos" panose="020B0004020202020204" pitchFamily="34" charset="0"/>
              <a:cs typeface="Times New Roman" panose="02020603050405020304" pitchFamily="18" charset="0"/>
            </a:endParaRPr>
          </a:p>
          <a:p>
            <a:pPr>
              <a:spcAft>
                <a:spcPts val="800"/>
              </a:spcAft>
            </a:pPr>
            <a:r>
              <a:rPr lang="en-GB" sz="1400" b="1" kern="100">
                <a:effectLst/>
                <a:ea typeface="Aptos" panose="020B0004020202020204" pitchFamily="34" charset="0"/>
                <a:cs typeface="Times New Roman" panose="02020603050405020304" pitchFamily="18" charset="0"/>
              </a:rPr>
              <a:t>Fibromyalgia support Programme</a:t>
            </a:r>
            <a:endParaRPr lang="en-GB" sz="1400" kern="100">
              <a:effectLst/>
              <a:ea typeface="Aptos" panose="020B0004020202020204" pitchFamily="34" charset="0"/>
              <a:cs typeface="Times New Roman" panose="02020603050405020304" pitchFamily="18" charset="0"/>
            </a:endParaRPr>
          </a:p>
          <a:p>
            <a:pPr marL="171450" indent="-171450">
              <a:spcAft>
                <a:spcPts val="600"/>
              </a:spcAft>
              <a:buFont typeface="Wingdings" panose="05000000000000000000" pitchFamily="2" charset="2"/>
              <a:buChar char="ü"/>
            </a:pPr>
            <a:r>
              <a:rPr lang="en-GB" sz="1300" kern="100">
                <a:effectLst/>
                <a:ea typeface="Aptos" panose="020B0004020202020204" pitchFamily="34" charset="0"/>
                <a:cs typeface="Times New Roman" panose="02020603050405020304" pitchFamily="18" charset="0"/>
              </a:rPr>
              <a:t>4 week online programme designed to support employees in the workplace with a diagnosis/suspected diagnosis.</a:t>
            </a:r>
          </a:p>
          <a:p>
            <a:pPr marL="171450" indent="-171450">
              <a:lnSpc>
                <a:spcPct val="115000"/>
              </a:lnSpc>
              <a:spcAft>
                <a:spcPts val="600"/>
              </a:spcAft>
              <a:buFont typeface="Wingdings" panose="05000000000000000000" pitchFamily="2" charset="2"/>
              <a:buChar char="ü"/>
            </a:pPr>
            <a:r>
              <a:rPr lang="en-GB" sz="1300" b="1" kern="100">
                <a:effectLst/>
                <a:ea typeface="Aptos" panose="020B0004020202020204" pitchFamily="34" charset="0"/>
                <a:cs typeface="Times New Roman" panose="02020603050405020304" pitchFamily="18" charset="0"/>
              </a:rPr>
              <a:t>100% of employees would recommend </a:t>
            </a:r>
            <a:r>
              <a:rPr lang="en-GB" sz="1300" kern="100">
                <a:effectLst/>
                <a:ea typeface="Aptos" panose="020B0004020202020204" pitchFamily="34" charset="0"/>
                <a:cs typeface="Times New Roman" panose="02020603050405020304" pitchFamily="18" charset="0"/>
              </a:rPr>
              <a:t>the course</a:t>
            </a:r>
          </a:p>
          <a:p>
            <a:pPr marL="171450" indent="-171450">
              <a:lnSpc>
                <a:spcPct val="115000"/>
              </a:lnSpc>
              <a:spcAft>
                <a:spcPts val="600"/>
              </a:spcAft>
              <a:buFont typeface="Wingdings" panose="05000000000000000000" pitchFamily="2" charset="2"/>
              <a:buChar char="ü"/>
            </a:pPr>
            <a:r>
              <a:rPr lang="en-GB" sz="1300" b="1" kern="100">
                <a:effectLst/>
                <a:ea typeface="Aptos" panose="020B0004020202020204" pitchFamily="34" charset="0"/>
                <a:cs typeface="Times New Roman" panose="02020603050405020304" pitchFamily="18" charset="0"/>
              </a:rPr>
              <a:t>90% of attendees </a:t>
            </a:r>
            <a:r>
              <a:rPr lang="en-GB" sz="1300" kern="100">
                <a:effectLst/>
                <a:ea typeface="Aptos" panose="020B0004020202020204" pitchFamily="34" charset="0"/>
                <a:cs typeface="Times New Roman" panose="02020603050405020304" pitchFamily="18" charset="0"/>
              </a:rPr>
              <a:t>report it has </a:t>
            </a:r>
            <a:r>
              <a:rPr lang="en-GB" sz="1300" b="1" kern="100">
                <a:effectLst/>
                <a:ea typeface="Aptos" panose="020B0004020202020204" pitchFamily="34" charset="0"/>
                <a:cs typeface="Times New Roman" panose="02020603050405020304" pitchFamily="18" charset="0"/>
              </a:rPr>
              <a:t>improved their understanding of the condition.</a:t>
            </a:r>
          </a:p>
          <a:p>
            <a:pPr marL="171450" indent="-171450">
              <a:lnSpc>
                <a:spcPct val="115000"/>
              </a:lnSpc>
              <a:spcAft>
                <a:spcPts val="600"/>
              </a:spcAft>
              <a:buFont typeface="Wingdings" panose="05000000000000000000" pitchFamily="2" charset="2"/>
              <a:buChar char="ü"/>
            </a:pPr>
            <a:r>
              <a:rPr lang="en-GB" sz="1300" kern="100">
                <a:effectLst/>
                <a:ea typeface="Aptos" panose="020B0004020202020204" pitchFamily="34" charset="0"/>
                <a:cs typeface="Times New Roman" panose="02020603050405020304" pitchFamily="18" charset="0"/>
              </a:rPr>
              <a:t>Feedback from previous courses has ensured continued improvements. </a:t>
            </a:r>
            <a:r>
              <a:rPr lang="en-GB" sz="1300" kern="100">
                <a:ea typeface="Aptos" panose="020B0004020202020204" pitchFamily="34" charset="0"/>
                <a:cs typeface="Times New Roman" panose="02020603050405020304" pitchFamily="18" charset="0"/>
              </a:rPr>
              <a:t>E.g.</a:t>
            </a:r>
            <a:r>
              <a:rPr lang="en-GB" sz="1300" kern="100">
                <a:effectLst/>
                <a:ea typeface="Aptos" panose="020B0004020202020204" pitchFamily="34" charset="0"/>
                <a:cs typeface="Times New Roman" panose="02020603050405020304" pitchFamily="18" charset="0"/>
              </a:rPr>
              <a:t> the next course will include some guided exercises/stretches at the end of each session.</a:t>
            </a:r>
          </a:p>
          <a:p>
            <a:pPr>
              <a:spcAft>
                <a:spcPts val="600"/>
              </a:spcAft>
            </a:pPr>
            <a:r>
              <a:rPr lang="en-GB" sz="1400" b="1" kern="100">
                <a:effectLst/>
                <a:ea typeface="Aptos" panose="020B0004020202020204" pitchFamily="34" charset="0"/>
                <a:cs typeface="Times New Roman" panose="02020603050405020304" pitchFamily="18" charset="0"/>
              </a:rPr>
              <a:t>Yoga for Healthy Backs</a:t>
            </a:r>
            <a:endParaRPr lang="en-GB" sz="1400" kern="100">
              <a:effectLst/>
              <a:ea typeface="Aptos" panose="020B0004020202020204" pitchFamily="34" charset="0"/>
              <a:cs typeface="Times New Roman" panose="02020603050405020304" pitchFamily="18" charset="0"/>
            </a:endParaRPr>
          </a:p>
          <a:p>
            <a:pPr marL="171450" indent="-171450">
              <a:spcAft>
                <a:spcPts val="600"/>
              </a:spcAft>
              <a:buFont typeface="Wingdings" panose="05000000000000000000" pitchFamily="2" charset="2"/>
              <a:buChar char="ü"/>
            </a:pPr>
            <a:r>
              <a:rPr lang="en-GB" sz="1300" kern="100">
                <a:effectLst/>
                <a:ea typeface="Aptos" panose="020B0004020202020204" pitchFamily="34" charset="0"/>
                <a:cs typeface="Times New Roman" panose="02020603050405020304" pitchFamily="18" charset="0"/>
              </a:rPr>
              <a:t>A practical 4-week course aimed at sedentary employees/those who classify themselves as physically inactive.</a:t>
            </a:r>
          </a:p>
          <a:p>
            <a:pPr marL="171450" indent="-171450">
              <a:lnSpc>
                <a:spcPct val="115000"/>
              </a:lnSpc>
              <a:spcAft>
                <a:spcPts val="600"/>
              </a:spcAft>
              <a:buFont typeface="Wingdings" panose="05000000000000000000" pitchFamily="2" charset="2"/>
              <a:buChar char="ü"/>
            </a:pPr>
            <a:r>
              <a:rPr lang="en-GB" sz="1300" b="1" kern="100">
                <a:effectLst/>
                <a:ea typeface="Aptos" panose="020B0004020202020204" pitchFamily="34" charset="0"/>
                <a:cs typeface="Times New Roman" panose="02020603050405020304" pitchFamily="18" charset="0"/>
              </a:rPr>
              <a:t>100% of attendees strongly agree/agree</a:t>
            </a:r>
            <a:r>
              <a:rPr lang="en-GB" sz="1300" kern="100">
                <a:effectLst/>
                <a:ea typeface="Aptos" panose="020B0004020202020204" pitchFamily="34" charset="0"/>
                <a:cs typeface="Times New Roman" panose="02020603050405020304" pitchFamily="18" charset="0"/>
              </a:rPr>
              <a:t> that attendance has </a:t>
            </a:r>
            <a:r>
              <a:rPr lang="en-GB" sz="1300" b="1" kern="100">
                <a:effectLst/>
                <a:ea typeface="Aptos" panose="020B0004020202020204" pitchFamily="34" charset="0"/>
                <a:cs typeface="Times New Roman" panose="02020603050405020304" pitchFamily="18" charset="0"/>
              </a:rPr>
              <a:t>improved their overall health</a:t>
            </a:r>
            <a:r>
              <a:rPr lang="en-GB" sz="1300" kern="100">
                <a:effectLst/>
                <a:ea typeface="Aptos" panose="020B0004020202020204" pitchFamily="34" charset="0"/>
                <a:cs typeface="Times New Roman" panose="02020603050405020304" pitchFamily="18" charset="0"/>
              </a:rPr>
              <a:t> and wellbeing</a:t>
            </a:r>
          </a:p>
          <a:p>
            <a:pPr marL="171450" indent="-171450">
              <a:lnSpc>
                <a:spcPct val="115000"/>
              </a:lnSpc>
              <a:spcAft>
                <a:spcPts val="600"/>
              </a:spcAft>
              <a:buFont typeface="Wingdings" panose="05000000000000000000" pitchFamily="2" charset="2"/>
              <a:buChar char="ü"/>
            </a:pPr>
            <a:r>
              <a:rPr lang="en-GB" sz="1300" b="1" kern="100">
                <a:effectLst/>
                <a:ea typeface="Aptos" panose="020B0004020202020204" pitchFamily="34" charset="0"/>
                <a:cs typeface="Times New Roman" panose="02020603050405020304" pitchFamily="18" charset="0"/>
              </a:rPr>
              <a:t>90% of attendees </a:t>
            </a:r>
            <a:r>
              <a:rPr lang="en-GB" sz="1300" kern="100">
                <a:effectLst/>
                <a:ea typeface="Aptos" panose="020B0004020202020204" pitchFamily="34" charset="0"/>
                <a:cs typeface="Times New Roman" panose="02020603050405020304" pitchFamily="18" charset="0"/>
              </a:rPr>
              <a:t>intend to </a:t>
            </a:r>
            <a:r>
              <a:rPr lang="en-GB" sz="1300" b="1" kern="100">
                <a:effectLst/>
                <a:ea typeface="Aptos" panose="020B0004020202020204" pitchFamily="34" charset="0"/>
                <a:cs typeface="Times New Roman" panose="02020603050405020304" pitchFamily="18" charset="0"/>
              </a:rPr>
              <a:t>continue with some form of regular physically activity</a:t>
            </a:r>
            <a:r>
              <a:rPr lang="en-GB" sz="1300" kern="100">
                <a:effectLst/>
                <a:ea typeface="Aptos" panose="020B0004020202020204" pitchFamily="34" charset="0"/>
                <a:cs typeface="Times New Roman" panose="02020603050405020304" pitchFamily="18" charset="0"/>
              </a:rPr>
              <a:t> having competed the course </a:t>
            </a:r>
          </a:p>
        </p:txBody>
      </p:sp>
      <p:sp>
        <p:nvSpPr>
          <p:cNvPr id="9" name="Title 2">
            <a:extLst>
              <a:ext uri="{FF2B5EF4-FFF2-40B4-BE49-F238E27FC236}">
                <a16:creationId xmlns:a16="http://schemas.microsoft.com/office/drawing/2014/main" id="{F379B4B3-5AAC-3D6D-B3AA-856227CD6E0C}"/>
              </a:ext>
            </a:extLst>
          </p:cNvPr>
          <p:cNvSpPr txBox="1">
            <a:spLocks/>
          </p:cNvSpPr>
          <p:nvPr/>
        </p:nvSpPr>
        <p:spPr>
          <a:xfrm>
            <a:off x="7897943" y="926089"/>
            <a:ext cx="4057294" cy="5854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b="1" kern="1200">
                <a:solidFill>
                  <a:srgbClr val="003087"/>
                </a:solidFill>
                <a:latin typeface="Arial" panose="020B0604020202020204" pitchFamily="34" charset="0"/>
                <a:ea typeface="+mj-ea"/>
                <a:cs typeface="Arial" panose="020B0604020202020204" pitchFamily="34" charset="0"/>
              </a:defRPr>
            </a:lvl1pPr>
          </a:lstStyle>
          <a:p>
            <a:pPr algn="ctr"/>
            <a:r>
              <a:rPr lang="en-GB" sz="1600">
                <a:latin typeface="+mn-lt"/>
              </a:rPr>
              <a:t>Education and Prevention Programme Outcomes</a:t>
            </a:r>
          </a:p>
        </p:txBody>
      </p:sp>
    </p:spTree>
    <p:extLst>
      <p:ext uri="{BB962C8B-B14F-4D97-AF65-F5344CB8AC3E}">
        <p14:creationId xmlns:p14="http://schemas.microsoft.com/office/powerpoint/2010/main" val="237061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513 BEST Any Questions IMAGES, STOCK PHOTOS &amp;amp; VECTORS | Adobe Stock">
            <a:extLst>
              <a:ext uri="{FF2B5EF4-FFF2-40B4-BE49-F238E27FC236}">
                <a16:creationId xmlns:a16="http://schemas.microsoft.com/office/drawing/2014/main" id="{38A7D0B7-BCA4-4142-AA4E-04E1FE0F71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384300"/>
            <a:ext cx="10905066" cy="408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5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0437A-F7E2-45FC-B380-E5D9748CF431}"/>
              </a:ext>
            </a:extLst>
          </p:cNvPr>
          <p:cNvSpPr>
            <a:spLocks noGrp="1"/>
          </p:cNvSpPr>
          <p:nvPr>
            <p:ph type="body" sz="quarter" idx="10"/>
          </p:nvPr>
        </p:nvSpPr>
        <p:spPr/>
        <p:txBody>
          <a:bodyPr lIns="91440" tIns="45720" rIns="91440" bIns="45720" anchor="t"/>
          <a:lstStyle/>
          <a:p>
            <a:pPr marL="228600" indent="-228600"/>
            <a:endParaRPr lang="en-GB"/>
          </a:p>
          <a:p>
            <a:pPr marL="228600" indent="-228600"/>
            <a:endParaRPr lang="en-GB"/>
          </a:p>
        </p:txBody>
      </p:sp>
      <p:sp>
        <p:nvSpPr>
          <p:cNvPr id="3" name="Title 2">
            <a:extLst>
              <a:ext uri="{FF2B5EF4-FFF2-40B4-BE49-F238E27FC236}">
                <a16:creationId xmlns:a16="http://schemas.microsoft.com/office/drawing/2014/main" id="{D9730CEC-052F-4310-A75C-DE5E56552B39}"/>
              </a:ext>
            </a:extLst>
          </p:cNvPr>
          <p:cNvSpPr>
            <a:spLocks noGrp="1"/>
          </p:cNvSpPr>
          <p:nvPr>
            <p:ph type="title"/>
          </p:nvPr>
        </p:nvSpPr>
        <p:spPr>
          <a:xfrm>
            <a:off x="424440" y="853640"/>
            <a:ext cx="8305222" cy="440015"/>
          </a:xfrm>
        </p:spPr>
        <p:txBody>
          <a:bodyPr lIns="91440" tIns="45720" rIns="91440" bIns="45720" anchor="t"/>
          <a:lstStyle/>
          <a:p>
            <a:r>
              <a:rPr lang="en-GB" sz="2000">
                <a:latin typeface="Arial"/>
                <a:cs typeface="Arial"/>
              </a:rPr>
              <a:t>Who are we? – Manchester University NHS Foundation Trust (established Oct 2017) </a:t>
            </a:r>
          </a:p>
        </p:txBody>
      </p:sp>
      <p:pic>
        <p:nvPicPr>
          <p:cNvPr id="16" name="Picture 16" descr="Map&#10;&#10;Description automatically generated">
            <a:extLst>
              <a:ext uri="{FF2B5EF4-FFF2-40B4-BE49-F238E27FC236}">
                <a16:creationId xmlns:a16="http://schemas.microsoft.com/office/drawing/2014/main" id="{DE8A855D-D6FF-443E-99AC-85FFFD820FE5}"/>
              </a:ext>
            </a:extLst>
          </p:cNvPr>
          <p:cNvPicPr>
            <a:picLocks noChangeAspect="1"/>
          </p:cNvPicPr>
          <p:nvPr/>
        </p:nvPicPr>
        <p:blipFill>
          <a:blip r:embed="rId2"/>
          <a:stretch>
            <a:fillRect/>
          </a:stretch>
        </p:blipFill>
        <p:spPr>
          <a:xfrm>
            <a:off x="6724650" y="1414117"/>
            <a:ext cx="2743200" cy="1648516"/>
          </a:xfrm>
          <a:prstGeom prst="rect">
            <a:avLst/>
          </a:prstGeom>
        </p:spPr>
      </p:pic>
      <p:grpSp>
        <p:nvGrpSpPr>
          <p:cNvPr id="9" name="Group 8">
            <a:extLst>
              <a:ext uri="{FF2B5EF4-FFF2-40B4-BE49-F238E27FC236}">
                <a16:creationId xmlns:a16="http://schemas.microsoft.com/office/drawing/2014/main" id="{0B2B8B4C-EE8A-4D0F-BF30-66E4D2C56FC7}"/>
              </a:ext>
            </a:extLst>
          </p:cNvPr>
          <p:cNvGrpSpPr/>
          <p:nvPr/>
        </p:nvGrpSpPr>
        <p:grpSpPr>
          <a:xfrm>
            <a:off x="658569" y="1771260"/>
            <a:ext cx="5800969" cy="3764866"/>
            <a:chOff x="634756" y="1549010"/>
            <a:chExt cx="5800969" cy="3764866"/>
          </a:xfrm>
        </p:grpSpPr>
        <p:grpSp>
          <p:nvGrpSpPr>
            <p:cNvPr id="15" name="Group 14">
              <a:extLst>
                <a:ext uri="{FF2B5EF4-FFF2-40B4-BE49-F238E27FC236}">
                  <a16:creationId xmlns:a16="http://schemas.microsoft.com/office/drawing/2014/main" id="{5566A43C-BBC5-4BC8-AF74-AA3A56A235E9}"/>
                </a:ext>
              </a:extLst>
            </p:cNvPr>
            <p:cNvGrpSpPr/>
            <p:nvPr/>
          </p:nvGrpSpPr>
          <p:grpSpPr>
            <a:xfrm>
              <a:off x="634756" y="1549010"/>
              <a:ext cx="5800969" cy="3764866"/>
              <a:chOff x="3317631" y="1580760"/>
              <a:chExt cx="5800969" cy="3764866"/>
            </a:xfrm>
          </p:grpSpPr>
          <p:pic>
            <p:nvPicPr>
              <p:cNvPr id="4" name="Picture 4" descr="Map&#10;&#10;Description automatically generated">
                <a:extLst>
                  <a:ext uri="{FF2B5EF4-FFF2-40B4-BE49-F238E27FC236}">
                    <a16:creationId xmlns:a16="http://schemas.microsoft.com/office/drawing/2014/main" id="{48639662-AA6B-4AA0-A37B-AA91190FA99E}"/>
                  </a:ext>
                </a:extLst>
              </p:cNvPr>
              <p:cNvPicPr>
                <a:picLocks noChangeAspect="1"/>
              </p:cNvPicPr>
              <p:nvPr/>
            </p:nvPicPr>
            <p:blipFill>
              <a:blip r:embed="rId3"/>
              <a:stretch>
                <a:fillRect/>
              </a:stretch>
            </p:blipFill>
            <p:spPr>
              <a:xfrm>
                <a:off x="3317631" y="1580760"/>
                <a:ext cx="5800969" cy="3764866"/>
              </a:xfrm>
              <a:prstGeom prst="rect">
                <a:avLst/>
              </a:prstGeom>
            </p:spPr>
          </p:pic>
          <p:sp>
            <p:nvSpPr>
              <p:cNvPr id="5" name="Oval 4">
                <a:extLst>
                  <a:ext uri="{FF2B5EF4-FFF2-40B4-BE49-F238E27FC236}">
                    <a16:creationId xmlns:a16="http://schemas.microsoft.com/office/drawing/2014/main" id="{EF12CB78-AFDF-46F4-B811-EE1D3D3C9C9E}"/>
                  </a:ext>
                </a:extLst>
              </p:cNvPr>
              <p:cNvSpPr/>
              <p:nvPr/>
            </p:nvSpPr>
            <p:spPr>
              <a:xfrm>
                <a:off x="5781675" y="4233862"/>
                <a:ext cx="11906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1B65901-B890-4399-B3ED-0D3C2C43C64A}"/>
                  </a:ext>
                </a:extLst>
              </p:cNvPr>
              <p:cNvSpPr/>
              <p:nvPr/>
            </p:nvSpPr>
            <p:spPr>
              <a:xfrm>
                <a:off x="6313486" y="4257675"/>
                <a:ext cx="11906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C7D573-3D52-4527-9264-011F7A618F0D}"/>
                  </a:ext>
                </a:extLst>
              </p:cNvPr>
              <p:cNvSpPr/>
              <p:nvPr/>
            </p:nvSpPr>
            <p:spPr>
              <a:xfrm>
                <a:off x="6607173" y="3709988"/>
                <a:ext cx="11906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8DB47B-0BCA-4780-9F76-3A9637887A58}"/>
                  </a:ext>
                </a:extLst>
              </p:cNvPr>
              <p:cNvSpPr/>
              <p:nvPr/>
            </p:nvSpPr>
            <p:spPr>
              <a:xfrm>
                <a:off x="6511923" y="3122612"/>
                <a:ext cx="11906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DBF93930-2DB4-4B84-B107-FE28D11ECE57}"/>
                </a:ext>
              </a:extLst>
            </p:cNvPr>
            <p:cNvSpPr/>
            <p:nvPr/>
          </p:nvSpPr>
          <p:spPr>
            <a:xfrm>
              <a:off x="3154362" y="4495800"/>
              <a:ext cx="11906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84D97F3-AF70-4A6E-8338-7379E99CBDFB}"/>
                </a:ext>
              </a:extLst>
            </p:cNvPr>
            <p:cNvSpPr/>
            <p:nvPr/>
          </p:nvSpPr>
          <p:spPr>
            <a:xfrm>
              <a:off x="3725860" y="3932239"/>
              <a:ext cx="119062"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9BB1ED2-F6EF-410B-A96B-4B1BB1E29CF7}"/>
                </a:ext>
              </a:extLst>
            </p:cNvPr>
            <p:cNvSpPr txBox="1"/>
            <p:nvPr/>
          </p:nvSpPr>
          <p:spPr>
            <a:xfrm>
              <a:off x="3390900" y="3994150"/>
              <a:ext cx="10366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err="1">
                  <a:cs typeface="Calibri"/>
                </a:rPr>
                <a:t>Withington</a:t>
              </a:r>
              <a:r>
                <a:rPr lang="en-US" sz="800" b="1">
                  <a:cs typeface="Calibri"/>
                </a:rPr>
                <a:t> Hospital </a:t>
              </a:r>
              <a:endParaRPr lang="en-US">
                <a:cs typeface="Calibri"/>
              </a:endParaRPr>
            </a:p>
          </p:txBody>
        </p:sp>
        <p:sp>
          <p:nvSpPr>
            <p:cNvPr id="25" name="TextBox 24">
              <a:extLst>
                <a:ext uri="{FF2B5EF4-FFF2-40B4-BE49-F238E27FC236}">
                  <a16:creationId xmlns:a16="http://schemas.microsoft.com/office/drawing/2014/main" id="{A58D0591-303B-432A-8D90-6839C30A7CDE}"/>
                </a:ext>
              </a:extLst>
            </p:cNvPr>
            <p:cNvSpPr txBox="1"/>
            <p:nvPr/>
          </p:nvSpPr>
          <p:spPr>
            <a:xfrm>
              <a:off x="2692400" y="4621213"/>
              <a:ext cx="10366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cs typeface="Calibri"/>
                </a:rPr>
                <a:t>Altrincham Hospital </a:t>
              </a:r>
              <a:endParaRPr lang="en-US">
                <a:cs typeface="Calibri" panose="020F0502020204030204"/>
              </a:endParaRPr>
            </a:p>
          </p:txBody>
        </p:sp>
      </p:grpSp>
      <p:sp>
        <p:nvSpPr>
          <p:cNvPr id="26" name="TextBox 25">
            <a:extLst>
              <a:ext uri="{FF2B5EF4-FFF2-40B4-BE49-F238E27FC236}">
                <a16:creationId xmlns:a16="http://schemas.microsoft.com/office/drawing/2014/main" id="{EF1A5814-39F9-4603-AE9A-998B72B956A4}"/>
              </a:ext>
            </a:extLst>
          </p:cNvPr>
          <p:cNvSpPr txBox="1"/>
          <p:nvPr/>
        </p:nvSpPr>
        <p:spPr>
          <a:xfrm>
            <a:off x="8097837" y="3160713"/>
            <a:ext cx="228282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cs typeface="Calibri"/>
              </a:rPr>
              <a:t>32,000 staff </a:t>
            </a:r>
          </a:p>
          <a:p>
            <a:pPr marL="285750" indent="-285750">
              <a:buFont typeface="Arial"/>
              <a:buChar char="•"/>
            </a:pPr>
            <a:r>
              <a:rPr lang="en-US" sz="1600" dirty="0">
                <a:cs typeface="Calibri"/>
              </a:rPr>
              <a:t>10 Hospital sites </a:t>
            </a:r>
          </a:p>
          <a:p>
            <a:pPr marL="285750" indent="-285750">
              <a:buFont typeface="Arial"/>
              <a:buChar char="•"/>
            </a:pPr>
            <a:r>
              <a:rPr lang="en-US" sz="1600" dirty="0">
                <a:cs typeface="Calibri"/>
              </a:rPr>
              <a:t>Provides district general hospital services to population of approx. £1.2 million</a:t>
            </a:r>
          </a:p>
        </p:txBody>
      </p:sp>
      <p:pic>
        <p:nvPicPr>
          <p:cNvPr id="6" name="Picture 6" descr="A picture containing text, vector graphics, fabric&#10;&#10;Description automatically generated">
            <a:extLst>
              <a:ext uri="{FF2B5EF4-FFF2-40B4-BE49-F238E27FC236}">
                <a16:creationId xmlns:a16="http://schemas.microsoft.com/office/drawing/2014/main" id="{E48BFAE4-674E-4136-B039-C6AC9FB2140B}"/>
              </a:ext>
            </a:extLst>
          </p:cNvPr>
          <p:cNvPicPr>
            <a:picLocks noChangeAspect="1"/>
          </p:cNvPicPr>
          <p:nvPr/>
        </p:nvPicPr>
        <p:blipFill>
          <a:blip r:embed="rId4"/>
          <a:stretch>
            <a:fillRect/>
          </a:stretch>
        </p:blipFill>
        <p:spPr>
          <a:xfrm>
            <a:off x="10353588" y="1149350"/>
            <a:ext cx="1184447" cy="4114800"/>
          </a:xfrm>
          <a:prstGeom prst="rect">
            <a:avLst/>
          </a:prstGeom>
        </p:spPr>
      </p:pic>
      <p:pic>
        <p:nvPicPr>
          <p:cNvPr id="7" name="Picture 7" descr="Icon&#10;&#10;Description automatically generated">
            <a:extLst>
              <a:ext uri="{FF2B5EF4-FFF2-40B4-BE49-F238E27FC236}">
                <a16:creationId xmlns:a16="http://schemas.microsoft.com/office/drawing/2014/main" id="{FC3A0976-CB67-4817-A3CC-82246EB8257D}"/>
              </a:ext>
            </a:extLst>
          </p:cNvPr>
          <p:cNvPicPr>
            <a:picLocks noChangeAspect="1"/>
          </p:cNvPicPr>
          <p:nvPr/>
        </p:nvPicPr>
        <p:blipFill>
          <a:blip r:embed="rId5"/>
          <a:stretch>
            <a:fillRect/>
          </a:stretch>
        </p:blipFill>
        <p:spPr>
          <a:xfrm>
            <a:off x="6589712" y="3301046"/>
            <a:ext cx="1370013" cy="1422721"/>
          </a:xfrm>
          <a:prstGeom prst="rect">
            <a:avLst/>
          </a:prstGeom>
        </p:spPr>
      </p:pic>
      <p:cxnSp>
        <p:nvCxnSpPr>
          <p:cNvPr id="17" name="Straight Arrow Connector 16">
            <a:extLst>
              <a:ext uri="{FF2B5EF4-FFF2-40B4-BE49-F238E27FC236}">
                <a16:creationId xmlns:a16="http://schemas.microsoft.com/office/drawing/2014/main" id="{A850874A-9461-41F0-8BE2-236BBEA0CF89}"/>
              </a:ext>
            </a:extLst>
          </p:cNvPr>
          <p:cNvCxnSpPr/>
          <p:nvPr/>
        </p:nvCxnSpPr>
        <p:spPr>
          <a:xfrm flipV="1">
            <a:off x="4083050" y="2417151"/>
            <a:ext cx="2613636" cy="1491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4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0635D-4B11-614F-402E-B361CFF4BA86}"/>
              </a:ext>
            </a:extLst>
          </p:cNvPr>
          <p:cNvSpPr>
            <a:spLocks noGrp="1"/>
          </p:cNvSpPr>
          <p:nvPr>
            <p:ph type="title"/>
          </p:nvPr>
        </p:nvSpPr>
        <p:spPr>
          <a:xfrm>
            <a:off x="0" y="853640"/>
            <a:ext cx="10515600" cy="930004"/>
          </a:xfrm>
        </p:spPr>
        <p:txBody>
          <a:bodyPr/>
          <a:lstStyle/>
          <a:p>
            <a:pPr algn="ctr"/>
            <a:r>
              <a:rPr lang="en-GB"/>
              <a:t>Manchester University NHS FT (MFT)  </a:t>
            </a:r>
            <a:br>
              <a:rPr lang="en-GB"/>
            </a:br>
            <a:r>
              <a:rPr lang="en-GB" sz="2800">
                <a:solidFill>
                  <a:srgbClr val="00B0F0"/>
                </a:solidFill>
              </a:rPr>
              <a:t>Musculoskeletal (MSK) Service Delivery Model</a:t>
            </a:r>
          </a:p>
        </p:txBody>
      </p:sp>
      <p:graphicFrame>
        <p:nvGraphicFramePr>
          <p:cNvPr id="5" name="Text Placeholder 1">
            <a:extLst>
              <a:ext uri="{FF2B5EF4-FFF2-40B4-BE49-F238E27FC236}">
                <a16:creationId xmlns:a16="http://schemas.microsoft.com/office/drawing/2014/main" id="{4D077AA0-757C-72D4-4507-6629D0D70898}"/>
              </a:ext>
            </a:extLst>
          </p:cNvPr>
          <p:cNvGraphicFramePr/>
          <p:nvPr>
            <p:extLst>
              <p:ext uri="{D42A27DB-BD31-4B8C-83A1-F6EECF244321}">
                <p14:modId xmlns:p14="http://schemas.microsoft.com/office/powerpoint/2010/main" val="108419000"/>
              </p:ext>
            </p:extLst>
          </p:nvPr>
        </p:nvGraphicFramePr>
        <p:xfrm>
          <a:off x="1364752" y="1520575"/>
          <a:ext cx="5055556" cy="4397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a:extLst>
              <a:ext uri="{FF2B5EF4-FFF2-40B4-BE49-F238E27FC236}">
                <a16:creationId xmlns:a16="http://schemas.microsoft.com/office/drawing/2014/main" id="{472B33D1-0853-B5A1-0269-27794E3101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6171" y="1807272"/>
            <a:ext cx="3489429" cy="405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C7851-3679-C173-A443-A5D091624887}"/>
              </a:ext>
            </a:extLst>
          </p:cNvPr>
          <p:cNvSpPr>
            <a:spLocks noGrp="1"/>
          </p:cNvSpPr>
          <p:nvPr>
            <p:ph type="title"/>
          </p:nvPr>
        </p:nvSpPr>
        <p:spPr/>
        <p:txBody>
          <a:bodyPr/>
          <a:lstStyle/>
          <a:p>
            <a:r>
              <a:rPr lang="en-GB"/>
              <a:t>                 Self-Referral Physiotherapy Service</a:t>
            </a:r>
            <a:endParaRPr lang="en-GB">
              <a:highlight>
                <a:srgbClr val="FFFF00"/>
              </a:highlight>
            </a:endParaRPr>
          </a:p>
        </p:txBody>
      </p:sp>
      <p:graphicFrame>
        <p:nvGraphicFramePr>
          <p:cNvPr id="7" name="Text Placeholder 1">
            <a:extLst>
              <a:ext uri="{FF2B5EF4-FFF2-40B4-BE49-F238E27FC236}">
                <a16:creationId xmlns:a16="http://schemas.microsoft.com/office/drawing/2014/main" id="{80CD2E7C-2D7A-E975-371E-633218A4BD84}"/>
              </a:ext>
            </a:extLst>
          </p:cNvPr>
          <p:cNvGraphicFramePr/>
          <p:nvPr/>
        </p:nvGraphicFramePr>
        <p:xfrm>
          <a:off x="-1" y="1293655"/>
          <a:ext cx="11451265" cy="45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2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9EBCC-C4DC-495C-9653-335558D3CFEC}"/>
              </a:ext>
            </a:extLst>
          </p:cNvPr>
          <p:cNvSpPr>
            <a:spLocks noGrp="1"/>
          </p:cNvSpPr>
          <p:nvPr>
            <p:ph type="title"/>
          </p:nvPr>
        </p:nvSpPr>
        <p:spPr>
          <a:xfrm>
            <a:off x="0" y="853640"/>
            <a:ext cx="10515600" cy="408824"/>
          </a:xfrm>
        </p:spPr>
        <p:txBody>
          <a:bodyPr/>
          <a:lstStyle/>
          <a:p>
            <a:r>
              <a:rPr lang="en-GB"/>
              <a:t>Self- Referral Numbers</a:t>
            </a:r>
          </a:p>
        </p:txBody>
      </p:sp>
      <p:graphicFrame>
        <p:nvGraphicFramePr>
          <p:cNvPr id="4" name="Chart 3">
            <a:extLst>
              <a:ext uri="{FF2B5EF4-FFF2-40B4-BE49-F238E27FC236}">
                <a16:creationId xmlns:a16="http://schemas.microsoft.com/office/drawing/2014/main" id="{6C2F2BA8-0FEB-70FC-42EB-8752E72881B6}"/>
              </a:ext>
            </a:extLst>
          </p:cNvPr>
          <p:cNvGraphicFramePr>
            <a:graphicFrameLocks/>
          </p:cNvGraphicFramePr>
          <p:nvPr>
            <p:extLst>
              <p:ext uri="{D42A27DB-BD31-4B8C-83A1-F6EECF244321}">
                <p14:modId xmlns:p14="http://schemas.microsoft.com/office/powerpoint/2010/main" val="3594494880"/>
              </p:ext>
            </p:extLst>
          </p:nvPr>
        </p:nvGraphicFramePr>
        <p:xfrm>
          <a:off x="624840" y="1262464"/>
          <a:ext cx="7917550" cy="23113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573AE9A-D851-95DC-E292-A4D802CB58FA}"/>
              </a:ext>
            </a:extLst>
          </p:cNvPr>
          <p:cNvGraphicFramePr>
            <a:graphicFrameLocks/>
          </p:cNvGraphicFramePr>
          <p:nvPr>
            <p:extLst>
              <p:ext uri="{D42A27DB-BD31-4B8C-83A1-F6EECF244321}">
                <p14:modId xmlns:p14="http://schemas.microsoft.com/office/powerpoint/2010/main" val="2696913040"/>
              </p:ext>
            </p:extLst>
          </p:nvPr>
        </p:nvGraphicFramePr>
        <p:xfrm>
          <a:off x="441960" y="3563504"/>
          <a:ext cx="10774680" cy="22477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AFFF403-712B-1619-31F3-6282FB89D2FD}"/>
              </a:ext>
            </a:extLst>
          </p:cNvPr>
          <p:cNvGrpSpPr/>
          <p:nvPr/>
        </p:nvGrpSpPr>
        <p:grpSpPr>
          <a:xfrm flipH="1">
            <a:off x="8717276" y="1135380"/>
            <a:ext cx="2910841" cy="2247700"/>
            <a:chOff x="161330" y="4227598"/>
            <a:chExt cx="5690897" cy="1276414"/>
          </a:xfrm>
        </p:grpSpPr>
        <p:sp>
          <p:nvSpPr>
            <p:cNvPr id="6" name="Arrow: Pentagon 5">
              <a:extLst>
                <a:ext uri="{FF2B5EF4-FFF2-40B4-BE49-F238E27FC236}">
                  <a16:creationId xmlns:a16="http://schemas.microsoft.com/office/drawing/2014/main" id="{E81022A3-D858-3AFE-5437-25EAA8FA0AE2}"/>
                </a:ext>
              </a:extLst>
            </p:cNvPr>
            <p:cNvSpPr/>
            <p:nvPr/>
          </p:nvSpPr>
          <p:spPr>
            <a:xfrm>
              <a:off x="178282" y="4244012"/>
              <a:ext cx="2524512" cy="1260000"/>
            </a:xfrm>
            <a:prstGeom prst="homePlate">
              <a:avLst>
                <a:gd name="adj" fmla="val 23932"/>
              </a:avLst>
            </a:prstGeom>
            <a:solidFill>
              <a:srgbClr val="380D91"/>
            </a:solidFill>
            <a:ln>
              <a:solidFill>
                <a:srgbClr val="380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907D246-05CD-508D-278B-C3424404DF60}"/>
                </a:ext>
              </a:extLst>
            </p:cNvPr>
            <p:cNvSpPr txBox="1"/>
            <p:nvPr/>
          </p:nvSpPr>
          <p:spPr>
            <a:xfrm>
              <a:off x="163863" y="4306037"/>
              <a:ext cx="2239637" cy="276999"/>
            </a:xfrm>
            <a:prstGeom prst="rect">
              <a:avLst/>
            </a:prstGeom>
            <a:noFill/>
          </p:spPr>
          <p:txBody>
            <a:bodyPr wrap="square" rtlCol="0">
              <a:spAutoFit/>
            </a:bodyPr>
            <a:lstStyle/>
            <a:p>
              <a:r>
                <a:rPr lang="en-GB" sz="1200" b="1">
                  <a:solidFill>
                    <a:schemeClr val="bg1"/>
                  </a:solidFill>
                  <a:latin typeface="Arial" panose="020B0604020202020204" pitchFamily="34" charset="0"/>
                  <a:cs typeface="Arial" panose="020B0604020202020204" pitchFamily="34" charset="0"/>
                </a:rPr>
                <a:t>MSK SERVICE</a:t>
              </a:r>
            </a:p>
          </p:txBody>
        </p:sp>
        <p:sp>
          <p:nvSpPr>
            <p:cNvPr id="8" name="TextBox 7">
              <a:extLst>
                <a:ext uri="{FF2B5EF4-FFF2-40B4-BE49-F238E27FC236}">
                  <a16:creationId xmlns:a16="http://schemas.microsoft.com/office/drawing/2014/main" id="{E18D6C93-5169-7BE4-8C16-05EEBD4C7049}"/>
                </a:ext>
              </a:extLst>
            </p:cNvPr>
            <p:cNvSpPr txBox="1"/>
            <p:nvPr/>
          </p:nvSpPr>
          <p:spPr>
            <a:xfrm>
              <a:off x="161330" y="4705538"/>
              <a:ext cx="2259122" cy="769441"/>
            </a:xfrm>
            <a:prstGeom prst="rect">
              <a:avLst/>
            </a:prstGeom>
            <a:noFill/>
          </p:spPr>
          <p:txBody>
            <a:bodyPr wrap="square" rtlCol="0">
              <a:spAutoFit/>
            </a:bodyPr>
            <a:lstStyle/>
            <a:p>
              <a:r>
                <a:rPr lang="en-US" sz="1100">
                  <a:solidFill>
                    <a:schemeClr val="bg1"/>
                  </a:solidFill>
                  <a:latin typeface="Arial" panose="020B0604020202020204" pitchFamily="34" charset="0"/>
                  <a:cs typeface="Arial" panose="020B0604020202020204" pitchFamily="34" charset="0"/>
                </a:rPr>
                <a:t>Provides timely access to physiotherapy advice and/or treatment, reducing MSK-related absence</a:t>
              </a:r>
            </a:p>
          </p:txBody>
        </p:sp>
        <p:sp>
          <p:nvSpPr>
            <p:cNvPr id="9" name="Rectangle 8">
              <a:extLst>
                <a:ext uri="{FF2B5EF4-FFF2-40B4-BE49-F238E27FC236}">
                  <a16:creationId xmlns:a16="http://schemas.microsoft.com/office/drawing/2014/main" id="{3DB229AF-2510-9196-974E-1B263A7FA7A0}"/>
                </a:ext>
              </a:extLst>
            </p:cNvPr>
            <p:cNvSpPr/>
            <p:nvPr/>
          </p:nvSpPr>
          <p:spPr>
            <a:xfrm>
              <a:off x="2403500" y="4242106"/>
              <a:ext cx="3448727" cy="1260000"/>
            </a:xfrm>
            <a:prstGeom prst="rect">
              <a:avLst/>
            </a:prstGeom>
            <a:noFill/>
            <a:ln>
              <a:solidFill>
                <a:srgbClr val="380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5DBBDF-60D9-452C-669A-7E52D5333FE5}"/>
                </a:ext>
              </a:extLst>
            </p:cNvPr>
            <p:cNvSpPr/>
            <p:nvPr/>
          </p:nvSpPr>
          <p:spPr>
            <a:xfrm>
              <a:off x="2717213" y="4227598"/>
              <a:ext cx="3088086" cy="1231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latin typeface="Arial" panose="020B0604020202020204" pitchFamily="34" charset="0"/>
                  <a:cs typeface="Arial" panose="020B0604020202020204" pitchFamily="34" charset="0"/>
                </a:rPr>
                <a:t>In 2024/25 we provided advice and treatment to </a:t>
              </a:r>
              <a:r>
                <a:rPr lang="en-GB" sz="1200" b="1">
                  <a:solidFill>
                    <a:schemeClr val="tx1"/>
                  </a:solidFill>
                  <a:latin typeface="Arial" panose="020B0604020202020204" pitchFamily="34" charset="0"/>
                  <a:cs typeface="Arial" panose="020B0604020202020204" pitchFamily="34" charset="0"/>
                </a:rPr>
                <a:t>1403 members of staff</a:t>
              </a:r>
              <a:r>
                <a:rPr lang="en-GB" sz="1200">
                  <a:solidFill>
                    <a:schemeClr val="tx1"/>
                  </a:solidFill>
                  <a:latin typeface="Arial" panose="020B0604020202020204" pitchFamily="34" charset="0"/>
                  <a:cs typeface="Arial" panose="020B0604020202020204" pitchFamily="34" charset="0"/>
                </a:rPr>
                <a:t> in a physiotherapy appointment, and offered advice and support to </a:t>
              </a:r>
              <a:r>
                <a:rPr lang="en-GB" sz="1200" b="1">
                  <a:solidFill>
                    <a:schemeClr val="tx1"/>
                  </a:solidFill>
                  <a:latin typeface="Arial" panose="020B0604020202020204" pitchFamily="34" charset="0"/>
                  <a:cs typeface="Arial" panose="020B0604020202020204" pitchFamily="34" charset="0"/>
                </a:rPr>
                <a:t>1399 members of staff </a:t>
              </a:r>
              <a:r>
                <a:rPr lang="en-GB" sz="1200">
                  <a:solidFill>
                    <a:schemeClr val="tx1"/>
                  </a:solidFill>
                  <a:latin typeface="Arial" panose="020B0604020202020204" pitchFamily="34" charset="0"/>
                  <a:cs typeface="Arial" panose="020B0604020202020204" pitchFamily="34" charset="0"/>
                </a:rPr>
                <a:t>via our Absence Support Service</a:t>
              </a:r>
              <a:endParaRPr lang="en-GB" sz="1200" b="1">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244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F73576-112F-40E2-8619-0C7AAD7A9F5F}"/>
              </a:ext>
            </a:extLst>
          </p:cNvPr>
          <p:cNvSpPr>
            <a:spLocks noGrp="1"/>
          </p:cNvSpPr>
          <p:nvPr>
            <p:ph type="title"/>
          </p:nvPr>
        </p:nvSpPr>
        <p:spPr>
          <a:xfrm>
            <a:off x="0" y="853640"/>
            <a:ext cx="10515600" cy="507327"/>
          </a:xfrm>
        </p:spPr>
        <p:txBody>
          <a:bodyPr/>
          <a:lstStyle/>
          <a:p>
            <a:r>
              <a:rPr lang="en-GB"/>
              <a:t>Physiotherapy Service Feedback</a:t>
            </a:r>
            <a:endParaRPr lang="en-GB">
              <a:solidFill>
                <a:srgbClr val="FF0000"/>
              </a:solidFill>
            </a:endParaRPr>
          </a:p>
        </p:txBody>
      </p:sp>
      <p:sp>
        <p:nvSpPr>
          <p:cNvPr id="2" name="TextBox 1">
            <a:extLst>
              <a:ext uri="{FF2B5EF4-FFF2-40B4-BE49-F238E27FC236}">
                <a16:creationId xmlns:a16="http://schemas.microsoft.com/office/drawing/2014/main" id="{CF344A0D-9A1E-7786-0258-4DC25A95FC41}"/>
              </a:ext>
            </a:extLst>
          </p:cNvPr>
          <p:cNvSpPr txBox="1"/>
          <p:nvPr/>
        </p:nvSpPr>
        <p:spPr>
          <a:xfrm>
            <a:off x="8638335" y="1493977"/>
            <a:ext cx="532559" cy="369332"/>
          </a:xfrm>
          <a:prstGeom prst="rect">
            <a:avLst/>
          </a:prstGeom>
          <a:solidFill>
            <a:schemeClr val="bg1"/>
          </a:solidFill>
        </p:spPr>
        <p:txBody>
          <a:bodyPr wrap="square" rtlCol="0">
            <a:spAutoFit/>
          </a:bodyPr>
          <a:lstStyle/>
          <a:p>
            <a:endParaRPr lang="en-GB"/>
          </a:p>
        </p:txBody>
      </p:sp>
      <p:pic>
        <p:nvPicPr>
          <p:cNvPr id="11" name="Picture 10">
            <a:extLst>
              <a:ext uri="{FF2B5EF4-FFF2-40B4-BE49-F238E27FC236}">
                <a16:creationId xmlns:a16="http://schemas.microsoft.com/office/drawing/2014/main" id="{B74FAD3F-DEE2-D1A9-EE5C-E333A9E51883}"/>
              </a:ext>
            </a:extLst>
          </p:cNvPr>
          <p:cNvPicPr>
            <a:picLocks noChangeAspect="1"/>
          </p:cNvPicPr>
          <p:nvPr/>
        </p:nvPicPr>
        <p:blipFill>
          <a:blip r:embed="rId3"/>
          <a:stretch>
            <a:fillRect/>
          </a:stretch>
        </p:blipFill>
        <p:spPr>
          <a:xfrm>
            <a:off x="396241" y="1360967"/>
            <a:ext cx="10454640" cy="4536913"/>
          </a:xfrm>
          <a:prstGeom prst="rect">
            <a:avLst/>
          </a:prstGeom>
        </p:spPr>
      </p:pic>
    </p:spTree>
    <p:extLst>
      <p:ext uri="{BB962C8B-B14F-4D97-AF65-F5344CB8AC3E}">
        <p14:creationId xmlns:p14="http://schemas.microsoft.com/office/powerpoint/2010/main" val="19244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BE2858-3076-E955-3C9B-15CF2FD6C479}"/>
              </a:ext>
            </a:extLst>
          </p:cNvPr>
          <p:cNvSpPr>
            <a:spLocks noGrp="1"/>
          </p:cNvSpPr>
          <p:nvPr>
            <p:ph type="title"/>
          </p:nvPr>
        </p:nvSpPr>
        <p:spPr/>
        <p:txBody>
          <a:bodyPr/>
          <a:lstStyle/>
          <a:p>
            <a:r>
              <a:rPr lang="en-GB"/>
              <a:t>                         Absence Support Service</a:t>
            </a:r>
            <a:endParaRPr lang="en-GB">
              <a:highlight>
                <a:srgbClr val="FFFF00"/>
              </a:highlight>
            </a:endParaRPr>
          </a:p>
        </p:txBody>
      </p:sp>
      <p:graphicFrame>
        <p:nvGraphicFramePr>
          <p:cNvPr id="5" name="Text Placeholder 1">
            <a:extLst>
              <a:ext uri="{FF2B5EF4-FFF2-40B4-BE49-F238E27FC236}">
                <a16:creationId xmlns:a16="http://schemas.microsoft.com/office/drawing/2014/main" id="{FD6D97DA-E090-E6A8-6000-A737FB898814}"/>
              </a:ext>
            </a:extLst>
          </p:cNvPr>
          <p:cNvGraphicFramePr/>
          <p:nvPr>
            <p:extLst>
              <p:ext uri="{D42A27DB-BD31-4B8C-83A1-F6EECF244321}">
                <p14:modId xmlns:p14="http://schemas.microsoft.com/office/powerpoint/2010/main" val="3726353773"/>
              </p:ext>
            </p:extLst>
          </p:nvPr>
        </p:nvGraphicFramePr>
        <p:xfrm>
          <a:off x="-1" y="1477927"/>
          <a:ext cx="11610753" cy="4359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084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B26ADCA9-F8F7-2B96-217E-DBA57C27EC35}"/>
              </a:ext>
            </a:extLst>
          </p:cNvPr>
          <p:cNvSpPr/>
          <p:nvPr/>
        </p:nvSpPr>
        <p:spPr>
          <a:xfrm>
            <a:off x="224342" y="4123967"/>
            <a:ext cx="630014" cy="65762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90FC1DE1-C9D1-4124-1D9D-39FAAA314B20}"/>
              </a:ext>
            </a:extLst>
          </p:cNvPr>
          <p:cNvSpPr/>
          <p:nvPr/>
        </p:nvSpPr>
        <p:spPr>
          <a:xfrm>
            <a:off x="224342" y="4857790"/>
            <a:ext cx="630014" cy="65762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D3A2ACB-0841-4E4C-D80C-A794EED08129}"/>
              </a:ext>
            </a:extLst>
          </p:cNvPr>
          <p:cNvSpPr>
            <a:spLocks noGrp="1"/>
          </p:cNvSpPr>
          <p:nvPr>
            <p:ph type="title"/>
          </p:nvPr>
        </p:nvSpPr>
        <p:spPr>
          <a:xfrm>
            <a:off x="-3254188" y="860702"/>
            <a:ext cx="10515600" cy="440015"/>
          </a:xfrm>
        </p:spPr>
        <p:txBody>
          <a:bodyPr/>
          <a:lstStyle/>
          <a:p>
            <a:r>
              <a:rPr lang="en-GB"/>
              <a:t>                                Return on Investment</a:t>
            </a:r>
          </a:p>
        </p:txBody>
      </p:sp>
      <p:sp>
        <p:nvSpPr>
          <p:cNvPr id="5" name="TextBox 4">
            <a:extLst>
              <a:ext uri="{FF2B5EF4-FFF2-40B4-BE49-F238E27FC236}">
                <a16:creationId xmlns:a16="http://schemas.microsoft.com/office/drawing/2014/main" id="{D7562237-0E26-80B5-4FB0-A3BC170CB0F3}"/>
              </a:ext>
            </a:extLst>
          </p:cNvPr>
          <p:cNvSpPr txBox="1"/>
          <p:nvPr/>
        </p:nvSpPr>
        <p:spPr>
          <a:xfrm>
            <a:off x="224342" y="1344552"/>
            <a:ext cx="35585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Sickness Absence Data (S11 &amp; S12)</a:t>
            </a:r>
          </a:p>
        </p:txBody>
      </p:sp>
      <p:sp>
        <p:nvSpPr>
          <p:cNvPr id="22" name="Rectangle 21" descr="Hospital">
            <a:extLst>
              <a:ext uri="{FF2B5EF4-FFF2-40B4-BE49-F238E27FC236}">
                <a16:creationId xmlns:a16="http://schemas.microsoft.com/office/drawing/2014/main" id="{C3D9E9E0-9528-ADB9-5BBA-D76E127A4AF2}"/>
              </a:ext>
            </a:extLst>
          </p:cNvPr>
          <p:cNvSpPr/>
          <p:nvPr/>
        </p:nvSpPr>
        <p:spPr>
          <a:xfrm>
            <a:off x="307522" y="4227340"/>
            <a:ext cx="466346" cy="44001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descr="Piggy Bank">
            <a:extLst>
              <a:ext uri="{FF2B5EF4-FFF2-40B4-BE49-F238E27FC236}">
                <a16:creationId xmlns:a16="http://schemas.microsoft.com/office/drawing/2014/main" id="{3670A476-FB2F-E88E-7B2B-9FF8747255E3}"/>
              </a:ext>
            </a:extLst>
          </p:cNvPr>
          <p:cNvSpPr/>
          <p:nvPr/>
        </p:nvSpPr>
        <p:spPr>
          <a:xfrm>
            <a:off x="317902" y="4970014"/>
            <a:ext cx="453274" cy="44633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75134BCB-1487-BB6E-59DC-CD247A87CA15}"/>
              </a:ext>
            </a:extLst>
          </p:cNvPr>
          <p:cNvGrpSpPr/>
          <p:nvPr/>
        </p:nvGrpSpPr>
        <p:grpSpPr>
          <a:xfrm>
            <a:off x="972157" y="4615196"/>
            <a:ext cx="4364791" cy="1027299"/>
            <a:chOff x="5928284" y="1769416"/>
            <a:chExt cx="2284950" cy="969372"/>
          </a:xfrm>
        </p:grpSpPr>
        <p:sp>
          <p:nvSpPr>
            <p:cNvPr id="32" name="Rectangle 31">
              <a:extLst>
                <a:ext uri="{FF2B5EF4-FFF2-40B4-BE49-F238E27FC236}">
                  <a16:creationId xmlns:a16="http://schemas.microsoft.com/office/drawing/2014/main" id="{EF954FCF-C580-A4DF-C2CE-E60DEE0580CB}"/>
                </a:ext>
              </a:extLst>
            </p:cNvPr>
            <p:cNvSpPr/>
            <p:nvPr/>
          </p:nvSpPr>
          <p:spPr>
            <a:xfrm>
              <a:off x="5928284" y="1769416"/>
              <a:ext cx="2284950" cy="9693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071A33C-F93C-7C6F-6C5C-0F71DFFE9D4F}"/>
                </a:ext>
              </a:extLst>
            </p:cNvPr>
            <p:cNvSpPr txBox="1"/>
            <p:nvPr/>
          </p:nvSpPr>
          <p:spPr>
            <a:xfrm>
              <a:off x="5928284" y="1769416"/>
              <a:ext cx="2284950" cy="9693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488950" rtl="0" eaLnBrk="1" fontAlgn="auto" latinLnBrk="0" hangingPunct="1">
                <a:lnSpc>
                  <a:spcPct val="10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MSK Absences (S11 and S12) were continually the second highest cause of staff sickness absence. However, despite MFT available FTEs increasing</a:t>
              </a:r>
              <a:r>
                <a:rPr lang="en-US" sz="1100">
                  <a:solidFill>
                    <a:prstClr val="black">
                      <a:hueOff val="0"/>
                      <a:satOff val="0"/>
                      <a:lumOff val="0"/>
                      <a:alphaOff val="0"/>
                    </a:prstClr>
                  </a:solidFill>
                  <a:latin typeface="Calibri" panose="020F0502020204030204"/>
                </a:rPr>
                <a:t>, the number of MSK absences continues to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drop and is MFT’s 4</a:t>
              </a:r>
              <a:r>
                <a:rPr kumimoji="0" lang="en-US" sz="1100" b="0" i="0" u="none" strike="noStrike" kern="1200" cap="none" spc="0" normalizeH="0" baseline="30000" noProof="0">
                  <a:ln>
                    <a:noFill/>
                  </a:ln>
                  <a:solidFill>
                    <a:prstClr val="black">
                      <a:hueOff val="0"/>
                      <a:satOff val="0"/>
                      <a:lumOff val="0"/>
                      <a:alphaOff val="0"/>
                    </a:prstClr>
                  </a:solidFill>
                  <a:effectLst/>
                  <a:uLnTx/>
                  <a:uFillTx/>
                  <a:latin typeface="Calibri" panose="020F0502020204030204"/>
                  <a:ea typeface="+mn-ea"/>
                  <a:cs typeface="+mn-cs"/>
                </a:rPr>
                <a:t>th</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cause of sickness absence. </a:t>
              </a:r>
            </a:p>
            <a:p>
              <a:pPr marL="0" marR="0" lvl="0" indent="0" algn="l" defTabSz="488950" rtl="0" eaLnBrk="1" fontAlgn="auto" latinLnBrk="0" hangingPunct="1">
                <a:lnSpc>
                  <a:spcPct val="10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83% agree it has saved them taking time off work to seek treatment elsewhere.</a:t>
              </a:r>
            </a:p>
          </p:txBody>
        </p:sp>
      </p:grpSp>
      <p:sp>
        <p:nvSpPr>
          <p:cNvPr id="27" name="Oval 26">
            <a:extLst>
              <a:ext uri="{FF2B5EF4-FFF2-40B4-BE49-F238E27FC236}">
                <a16:creationId xmlns:a16="http://schemas.microsoft.com/office/drawing/2014/main" id="{F9586038-E161-42BE-91FE-A123D735F4FB}"/>
              </a:ext>
            </a:extLst>
          </p:cNvPr>
          <p:cNvSpPr/>
          <p:nvPr/>
        </p:nvSpPr>
        <p:spPr>
          <a:xfrm>
            <a:off x="224342" y="5591613"/>
            <a:ext cx="630014" cy="65762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8" name="Rectangle 27" descr="Medical">
            <a:extLst>
              <a:ext uri="{FF2B5EF4-FFF2-40B4-BE49-F238E27FC236}">
                <a16:creationId xmlns:a16="http://schemas.microsoft.com/office/drawing/2014/main" id="{3D650017-455A-53AC-E234-5BA24C857631}"/>
              </a:ext>
            </a:extLst>
          </p:cNvPr>
          <p:cNvSpPr/>
          <p:nvPr/>
        </p:nvSpPr>
        <p:spPr>
          <a:xfrm>
            <a:off x="307522" y="5688597"/>
            <a:ext cx="463654" cy="46365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57851F71-3297-4AD9-39E8-BFCA209FB193}"/>
              </a:ext>
            </a:extLst>
          </p:cNvPr>
          <p:cNvGrpSpPr/>
          <p:nvPr/>
        </p:nvGrpSpPr>
        <p:grpSpPr>
          <a:xfrm>
            <a:off x="937536" y="5426092"/>
            <a:ext cx="4364787" cy="1085757"/>
            <a:chOff x="3902410" y="3505183"/>
            <a:chExt cx="4310824" cy="1024534"/>
          </a:xfrm>
        </p:grpSpPr>
        <p:sp>
          <p:nvSpPr>
            <p:cNvPr id="30" name="Rectangle 29">
              <a:extLst>
                <a:ext uri="{FF2B5EF4-FFF2-40B4-BE49-F238E27FC236}">
                  <a16:creationId xmlns:a16="http://schemas.microsoft.com/office/drawing/2014/main" id="{AB457141-449F-31BE-0F59-3D6C8089BDD2}"/>
                </a:ext>
              </a:extLst>
            </p:cNvPr>
            <p:cNvSpPr/>
            <p:nvPr/>
          </p:nvSpPr>
          <p:spPr>
            <a:xfrm>
              <a:off x="5928284" y="3505183"/>
              <a:ext cx="2284950" cy="9693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385B604-04FF-538C-1C9C-7C1A6658D317}"/>
                </a:ext>
              </a:extLst>
            </p:cNvPr>
            <p:cNvSpPr txBox="1"/>
            <p:nvPr/>
          </p:nvSpPr>
          <p:spPr>
            <a:xfrm>
              <a:off x="3902410" y="3560345"/>
              <a:ext cx="4310823" cy="9693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488950" rtl="0" eaLnBrk="1" fontAlgn="auto" latinLnBrk="0" hangingPunct="1">
                <a:lnSpc>
                  <a:spcPct val="10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100% of employees agree the prevention and education Programmes support their health and wellbeing and help them to better manage their condition.   </a:t>
              </a:r>
            </a:p>
          </p:txBody>
        </p:sp>
      </p:grpSp>
      <p:grpSp>
        <p:nvGrpSpPr>
          <p:cNvPr id="38" name="Group 37">
            <a:extLst>
              <a:ext uri="{FF2B5EF4-FFF2-40B4-BE49-F238E27FC236}">
                <a16:creationId xmlns:a16="http://schemas.microsoft.com/office/drawing/2014/main" id="{E51FC5A3-B3FB-B95C-DF09-E0D9DC858F5F}"/>
              </a:ext>
            </a:extLst>
          </p:cNvPr>
          <p:cNvGrpSpPr/>
          <p:nvPr/>
        </p:nvGrpSpPr>
        <p:grpSpPr>
          <a:xfrm>
            <a:off x="965948" y="3886725"/>
            <a:ext cx="4364791" cy="971065"/>
            <a:chOff x="2068101" y="31955"/>
            <a:chExt cx="2284952" cy="971065"/>
          </a:xfrm>
        </p:grpSpPr>
        <p:sp>
          <p:nvSpPr>
            <p:cNvPr id="39" name="Rectangle 38">
              <a:extLst>
                <a:ext uri="{FF2B5EF4-FFF2-40B4-BE49-F238E27FC236}">
                  <a16:creationId xmlns:a16="http://schemas.microsoft.com/office/drawing/2014/main" id="{9C0A17B4-C391-3D1E-403E-DAD773BB33A5}"/>
                </a:ext>
              </a:extLst>
            </p:cNvPr>
            <p:cNvSpPr/>
            <p:nvPr/>
          </p:nvSpPr>
          <p:spPr>
            <a:xfrm>
              <a:off x="2068103" y="33648"/>
              <a:ext cx="2284950" cy="9693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50B2A59F-3C06-0FAC-2F2F-BBBBF7D157DB}"/>
                </a:ext>
              </a:extLst>
            </p:cNvPr>
            <p:cNvSpPr txBox="1"/>
            <p:nvPr/>
          </p:nvSpPr>
          <p:spPr>
            <a:xfrm>
              <a:off x="2068101" y="31955"/>
              <a:ext cx="2284950" cy="9693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488950" rtl="0" eaLnBrk="1" fontAlgn="auto" latinLnBrk="0" hangingPunct="1">
                <a:lnSpc>
                  <a:spcPct val="10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MSK service model supported an average 4</a:t>
              </a:r>
              <a:r>
                <a:rPr kumimoji="0" lang="en-US" sz="11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-day reduction</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in MSK sickness absence length over the last 3 years</a:t>
              </a:r>
            </a:p>
          </p:txBody>
        </p:sp>
      </p:grpSp>
      <p:graphicFrame>
        <p:nvGraphicFramePr>
          <p:cNvPr id="6" name="Chart 5">
            <a:extLst>
              <a:ext uri="{FF2B5EF4-FFF2-40B4-BE49-F238E27FC236}">
                <a16:creationId xmlns:a16="http://schemas.microsoft.com/office/drawing/2014/main" id="{703141AA-76A1-8992-A69C-95D40D0F1A75}"/>
              </a:ext>
            </a:extLst>
          </p:cNvPr>
          <p:cNvGraphicFramePr>
            <a:graphicFrameLocks/>
          </p:cNvGraphicFramePr>
          <p:nvPr/>
        </p:nvGraphicFramePr>
        <p:xfrm>
          <a:off x="224342" y="1687055"/>
          <a:ext cx="4441271" cy="2334734"/>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B41BE73A-7EA2-52D7-782A-F8307A13B51C}"/>
              </a:ext>
            </a:extLst>
          </p:cNvPr>
          <p:cNvSpPr txBox="1"/>
          <p:nvPr/>
        </p:nvSpPr>
        <p:spPr>
          <a:xfrm>
            <a:off x="9617113" y="925210"/>
            <a:ext cx="2020705" cy="2631490"/>
          </a:xfrm>
          <a:prstGeom prst="rect">
            <a:avLst/>
          </a:prstGeom>
          <a:noFill/>
          <a:ln>
            <a:solidFill>
              <a:schemeClr val="accent1"/>
            </a:solidFill>
          </a:ln>
        </p:spPr>
        <p:txBody>
          <a:bodyPr wrap="square" rtlCol="0">
            <a:spAutoFit/>
          </a:bodyPr>
          <a:lstStyle/>
          <a:p>
            <a:r>
              <a:rPr lang="en-GB" sz="1100" u="sng"/>
              <a:t>Key Dates</a:t>
            </a:r>
          </a:p>
          <a:p>
            <a:pPr marL="171450" indent="-171450">
              <a:buFont typeface="Arial" panose="020B0604020202020204" pitchFamily="34" charset="0"/>
              <a:buChar char="•"/>
            </a:pPr>
            <a:r>
              <a:rPr lang="en-GB" sz="1100"/>
              <a:t>Jan 2022 – EHW Launched MSK treatment and advice services at 4 hospital sites</a:t>
            </a:r>
          </a:p>
          <a:p>
            <a:pPr marL="171450" indent="-171450">
              <a:buFont typeface="Arial" panose="020B0604020202020204" pitchFamily="34" charset="0"/>
              <a:buChar char="•"/>
            </a:pPr>
            <a:r>
              <a:rPr lang="en-GB" sz="1100"/>
              <a:t>May 2022- Absence Support Service started</a:t>
            </a:r>
          </a:p>
          <a:p>
            <a:pPr marL="171450" indent="-171450">
              <a:buFont typeface="Arial" panose="020B0604020202020204" pitchFamily="34" charset="0"/>
              <a:buChar char="•"/>
            </a:pPr>
            <a:r>
              <a:rPr lang="en-GB" sz="1100"/>
              <a:t>Oct 2023 – Revised Absence Support Service implemented with ‘opt in’ for MSK call back. Previously all MSK sickness absences cases were called by the MSK service, but a poor response rate resulted in wasted clinical resources.</a:t>
            </a:r>
          </a:p>
        </p:txBody>
      </p:sp>
      <p:graphicFrame>
        <p:nvGraphicFramePr>
          <p:cNvPr id="2" name="Chart 1">
            <a:extLst>
              <a:ext uri="{FF2B5EF4-FFF2-40B4-BE49-F238E27FC236}">
                <a16:creationId xmlns:a16="http://schemas.microsoft.com/office/drawing/2014/main" id="{31447358-1AAA-D2D7-2F08-156E616DEA0E}"/>
              </a:ext>
            </a:extLst>
          </p:cNvPr>
          <p:cNvGraphicFramePr>
            <a:graphicFrameLocks/>
          </p:cNvGraphicFramePr>
          <p:nvPr/>
        </p:nvGraphicFramePr>
        <p:xfrm>
          <a:off x="5491839" y="3140644"/>
          <a:ext cx="5389521" cy="279214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Chart 8">
            <a:extLst>
              <a:ext uri="{FF2B5EF4-FFF2-40B4-BE49-F238E27FC236}">
                <a16:creationId xmlns:a16="http://schemas.microsoft.com/office/drawing/2014/main" id="{A4CF80AE-DC93-FB4F-3421-2658D5704067}"/>
              </a:ext>
            </a:extLst>
          </p:cNvPr>
          <p:cNvGraphicFramePr>
            <a:graphicFrameLocks/>
          </p:cNvGraphicFramePr>
          <p:nvPr/>
        </p:nvGraphicFramePr>
        <p:xfrm>
          <a:off x="4911184" y="938529"/>
          <a:ext cx="4700456" cy="198996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38165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B7EA4F-9208-3123-146E-C86F95E4C199}"/>
              </a:ext>
            </a:extLst>
          </p:cNvPr>
          <p:cNvSpPr>
            <a:spLocks noGrp="1"/>
          </p:cNvSpPr>
          <p:nvPr>
            <p:ph type="title"/>
          </p:nvPr>
        </p:nvSpPr>
        <p:spPr>
          <a:xfrm>
            <a:off x="0" y="853640"/>
            <a:ext cx="11729156" cy="440015"/>
          </a:xfrm>
        </p:spPr>
        <p:txBody>
          <a:bodyPr/>
          <a:lstStyle/>
          <a:p>
            <a:pPr algn="ctr"/>
            <a:r>
              <a:rPr lang="en-US"/>
              <a:t>MSK Service Prevention and Education Programmes </a:t>
            </a:r>
            <a:endParaRPr lang="en-GB">
              <a:highlight>
                <a:srgbClr val="FFFF00"/>
              </a:highlight>
            </a:endParaRPr>
          </a:p>
        </p:txBody>
      </p:sp>
      <p:graphicFrame>
        <p:nvGraphicFramePr>
          <p:cNvPr id="5" name="Text Placeholder 1">
            <a:extLst>
              <a:ext uri="{FF2B5EF4-FFF2-40B4-BE49-F238E27FC236}">
                <a16:creationId xmlns:a16="http://schemas.microsoft.com/office/drawing/2014/main" id="{F19A0BC6-3E9D-90D6-A0DF-FB59F53C57E3}"/>
              </a:ext>
            </a:extLst>
          </p:cNvPr>
          <p:cNvGraphicFramePr/>
          <p:nvPr>
            <p:extLst>
              <p:ext uri="{D42A27DB-BD31-4B8C-83A1-F6EECF244321}">
                <p14:modId xmlns:p14="http://schemas.microsoft.com/office/powerpoint/2010/main" val="3180694847"/>
              </p:ext>
            </p:extLst>
          </p:nvPr>
        </p:nvGraphicFramePr>
        <p:xfrm>
          <a:off x="-1" y="1654629"/>
          <a:ext cx="11217350" cy="3843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495886"/>
      </p:ext>
    </p:extLst>
  </p:cSld>
  <p:clrMapOvr>
    <a:masterClrMapping/>
  </p:clrMapOvr>
</p:sld>
</file>

<file path=ppt/theme/theme1.xml><?xml version="1.0" encoding="utf-8"?>
<a:theme xmlns:a="http://schemas.openxmlformats.org/drawingml/2006/main" name="M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Section break">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Health PowerPoint template 2021 update (1).pptx" id="{35A51A90-C3D5-43C1-B132-06483C78B76A}" vid="{77ACC0DB-052D-45D0-A989-1E4D981CAE84}"/>
    </a:ext>
  </a:extLst>
</a:theme>
</file>

<file path=ppt/theme/theme3.xml><?xml version="1.0" encoding="utf-8"?>
<a:theme xmlns:a="http://schemas.openxmlformats.org/drawingml/2006/main" name="6_Section break">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final.pptx" id="{8F40DB50-68F2-47D5-9881-E49BA067C5B5}" vid="{74054AA3-DD7F-4284-9210-C870DED7A4D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1253</Words>
  <Application>Microsoft Macintosh PowerPoint</Application>
  <PresentationFormat>Widescreen</PresentationFormat>
  <Paragraphs>130</Paragraphs>
  <Slides>14</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Aptos</vt:lpstr>
      <vt:lpstr>Arial</vt:lpstr>
      <vt:lpstr>Calibri</vt:lpstr>
      <vt:lpstr>Calibri Light</vt:lpstr>
      <vt:lpstr>Gotham Light</vt:lpstr>
      <vt:lpstr>Times New Roman</vt:lpstr>
      <vt:lpstr>Wingdings</vt:lpstr>
      <vt:lpstr>MFT</vt:lpstr>
      <vt:lpstr>6_Section break</vt:lpstr>
      <vt:lpstr>6_Section break</vt:lpstr>
      <vt:lpstr>Office Theme</vt:lpstr>
      <vt:lpstr>PowerPoint Presentation</vt:lpstr>
      <vt:lpstr>Who are we? – Manchester University NHS Foundation Trust (established Oct 2017) </vt:lpstr>
      <vt:lpstr>Manchester University NHS FT (MFT)   Musculoskeletal (MSK) Service Delivery Model</vt:lpstr>
      <vt:lpstr>                 Self-Referral Physiotherapy Service</vt:lpstr>
      <vt:lpstr>Self- Referral Numbers</vt:lpstr>
      <vt:lpstr>Physiotherapy Service Feedback</vt:lpstr>
      <vt:lpstr>                         Absence Support Service</vt:lpstr>
      <vt:lpstr>                                Return on Investment</vt:lpstr>
      <vt:lpstr>MSK Service Prevention and Education Programmes </vt:lpstr>
      <vt:lpstr>MSK Training and Education Programmes </vt:lpstr>
      <vt:lpstr>Employee Guides</vt:lpstr>
      <vt:lpstr>Training for Physiotherapists: Why talk Work and Health?</vt:lpstr>
      <vt:lpstr>Physiotherapy Self-Referral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Bob (R0A) Manchester University NHS FT</dc:creator>
  <cp:lastModifiedBy>Anna McNeil</cp:lastModifiedBy>
  <cp:revision>4</cp:revision>
  <cp:lastPrinted>2021-11-14T10:47:36Z</cp:lastPrinted>
  <dcterms:created xsi:type="dcterms:W3CDTF">2021-05-21T10:35:43Z</dcterms:created>
  <dcterms:modified xsi:type="dcterms:W3CDTF">2025-09-04T12:07:51Z</dcterms:modified>
</cp:coreProperties>
</file>