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24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23569-3AAA-46E0-9ADA-4C3F5089177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0BA19-5F25-4277-A669-9D927880F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30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work homelessness including street homeless</a:t>
            </a:r>
          </a:p>
          <a:p>
            <a:r>
              <a:rPr lang="en-GB" dirty="0"/>
              <a:t>29% of staff equates to approx. 8,000.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0BA19-5F25-4277-A669-9D927880FAF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246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Simple, easy to access, comms, </a:t>
            </a:r>
          </a:p>
          <a:p>
            <a:r>
              <a:rPr lang="en-GB" dirty="0"/>
              <a:t>Posters, leaflets, stands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0BA19-5F25-4277-A669-9D927880FAF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67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Restrictions – sickness, debt</a:t>
            </a:r>
          </a:p>
          <a:p>
            <a:r>
              <a:rPr lang="en-GB" dirty="0"/>
              <a:t>Cost of living award and refer to MB</a:t>
            </a:r>
          </a:p>
          <a:p>
            <a:r>
              <a:rPr lang="en-GB" dirty="0"/>
              <a:t>Meet 2x a week with panel making decisions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0BA19-5F25-4277-A669-9D927880FAF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67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2022 – 24 - £540k</a:t>
            </a:r>
          </a:p>
          <a:p>
            <a:r>
              <a:rPr lang="en-GB" dirty="0"/>
              <a:t>£16k a year investment – ROI best of any HWB intervention!</a:t>
            </a:r>
          </a:p>
          <a:p>
            <a:r>
              <a:rPr lang="en-GB" dirty="0"/>
              <a:t>Plus seminars, bespoke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0BA19-5F25-4277-A669-9D927880FAF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18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has it evolved – we have got the core offer right and it supports those who attend.  </a:t>
            </a:r>
          </a:p>
          <a:p>
            <a:r>
              <a:rPr lang="en-GB" dirty="0"/>
              <a:t>Focus on how we address barrier, compassion fatigue of panel</a:t>
            </a:r>
          </a:p>
          <a:p>
            <a:r>
              <a:rPr lang="en-GB" dirty="0"/>
              <a:t>Rarely get a thank you which reflects shame and chaos, have case study if helpful.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0BA19-5F25-4277-A669-9D927880FAF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189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2E35-ABEA-465D-B80C-50073D552AA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F1C0B5-DFA9-4D14-AC2B-435743F84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ECDDE-A28D-4AF9-ADED-0442666A5E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C9D17-3F0F-455F-9261-FE457D3B9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EE94B-BC98-4A3C-A239-4DCB1202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67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8AC3E-F49E-467B-BC29-7492459A0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D5C93-19D2-4A93-B448-4EF20F4C8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09F8-22FD-455E-B969-70351840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B2D30-5E4B-4BB2-89CE-4D91F2E35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BE5FF-0ABA-492B-BE3E-FFCD205B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72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2A70C4-347D-42F8-9192-B6A79DEF8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7DE972-966E-4700-8C68-1F26C0C57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0B96E-A9CD-4BE9-B4AC-DE048A53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5FC0E-FAEB-4256-89BC-623B4F59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D5C6A-2FBB-41BD-B555-E918B25D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65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C1EA8-5FA1-47C3-8969-02703FE1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58DDA-6A9C-44A9-954D-AD85293EE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4D580-8432-4BF3-973E-BE31D1BC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71439-86D9-4A2E-ACD3-3AD9B51A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E4A05-895D-403A-8638-F2A9CB67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7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5B412-FDDA-4F24-AE4B-219B9F3FA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3DED1-F0C3-46F5-9D27-8DD5EC0CA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2AE05-B744-407D-994B-8287E712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CF251-6E09-48D8-8336-104A0B54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07E6F-3E72-4601-8576-323E7C341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90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23215-6AB6-4AFC-B954-718B31321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EFA50-3962-47A3-AEAD-1E5AEA70C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B59554-42A8-4FAD-B8D6-EBD66948C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16C05-D39C-4190-BBC3-2D56A4C6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C2E61-8039-4C43-9D6A-710930669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A3236-2D38-49BD-BA90-1EFF23B71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87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E533B-D48F-429F-A49A-6C9455216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010C1-E304-493A-9FAF-CF8C5D7B9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A074E3-725E-4E3B-B7CA-2FDA050CC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9FEC3-4796-451E-9D40-6FE691C26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D5D126-F14F-48AE-A8BA-38597D5CC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36939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E88A39-02BB-43C5-BC4F-26F42655E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5DC524-1992-401A-B109-C4214FE8E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650624-8BD1-4B50-9C64-810C61018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07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BF1BE-F85B-4FA0-9460-306812837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B63EDC-089F-4490-9303-E414CB76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A42CA4-63A2-4E6E-B4E5-D56CF454F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4C1D1E-FE53-40FC-85D8-BBCF02AD2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1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B7BE7-734D-4809-90AC-A89676FAC8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1BC082-CB6E-4FAF-9ECC-A77625810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9A5F2-ACE4-4D4F-836F-0BA3250E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001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684CC-FA07-4353-BE0A-8979C40A3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8061F-5417-4602-B954-13A6E11B2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28211-38DF-445D-9EBC-253EDEB52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F428A-7DF5-4AD3-AF5B-97933026D2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97ADB-1E82-4C4D-A687-01D859A8B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6EC97-F224-4F7D-AB15-0525C725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58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5AD5-4493-4092-91F8-9A214FB2E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2B8430-A137-4220-BBCA-3E590FCE5F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BF3E8-426E-43F2-99E9-C781DD983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7C8FD-FC80-4937-915D-CCDA5554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106" y="5075239"/>
            <a:ext cx="2057400" cy="365125"/>
          </a:xfrm>
          <a:prstGeom prst="rect">
            <a:avLst/>
          </a:prstGeom>
        </p:spPr>
        <p:txBody>
          <a:bodyPr/>
          <a:lstStyle/>
          <a:p>
            <a:fld id="{E1F03CEB-7DEC-4B63-9248-9F301065E4E6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3B99B-73C9-4863-A8AB-2D6F93FF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3123" y="417010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BEB761-C6BD-4318-91E1-497E0D3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8BBD917-F676-40BF-B479-AC10C409B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63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EA00A-AC56-46CC-B74F-5152A0CC2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2344848"/>
            <a:ext cx="7886700" cy="383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9D1EDBE-DBE0-42F2-B8AD-E8A99B91F333}"/>
              </a:ext>
            </a:extLst>
          </p:cNvPr>
          <p:cNvSpPr txBox="1">
            <a:spLocks/>
          </p:cNvSpPr>
          <p:nvPr/>
        </p:nvSpPr>
        <p:spPr>
          <a:xfrm>
            <a:off x="342900" y="274640"/>
            <a:ext cx="8229600" cy="1119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34F7188-92B8-48DF-AA6E-776E23100444}"/>
              </a:ext>
            </a:extLst>
          </p:cNvPr>
          <p:cNvSpPr txBox="1">
            <a:spLocks/>
          </p:cNvSpPr>
          <p:nvPr/>
        </p:nvSpPr>
        <p:spPr>
          <a:xfrm>
            <a:off x="342900" y="1600202"/>
            <a:ext cx="8229600" cy="4431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11" name="Picture 5" descr="ICON HEADERS_ -19">
            <a:extLst>
              <a:ext uri="{FF2B5EF4-FFF2-40B4-BE49-F238E27FC236}">
                <a16:creationId xmlns:a16="http://schemas.microsoft.com/office/drawing/2014/main" id="{D64FA7CA-6389-4C39-A144-8F1884056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1EC0DB-5213-4C92-BD8C-44E5946A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85593"/>
            <a:ext cx="7886700" cy="959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7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28800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Financial Wellbeing at Leeds Teaching Hospitals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21088"/>
            <a:ext cx="6858000" cy="1655762"/>
          </a:xfrm>
        </p:spPr>
        <p:txBody>
          <a:bodyPr/>
          <a:lstStyle/>
          <a:p>
            <a:r>
              <a:rPr lang="en-GB" dirty="0"/>
              <a:t>Anna Edgren-Davies – Head of HR</a:t>
            </a:r>
          </a:p>
        </p:txBody>
      </p:sp>
    </p:spTree>
    <p:extLst>
      <p:ext uri="{BB962C8B-B14F-4D97-AF65-F5344CB8AC3E}">
        <p14:creationId xmlns:p14="http://schemas.microsoft.com/office/powerpoint/2010/main" val="217106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993F-D4CD-BF35-117F-4BA2FB677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D6137-4486-8A30-EEDC-8EE10E0D9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Increase in staff needing financial support.</a:t>
            </a:r>
          </a:p>
          <a:p>
            <a:r>
              <a:rPr lang="en-GB" dirty="0"/>
              <a:t>Cost of living crisis driving in work poverty.</a:t>
            </a:r>
          </a:p>
          <a:p>
            <a:r>
              <a:rPr lang="en-GB" dirty="0"/>
              <a:t>2020 – 91% of LTHT staff paid the Real Living Wage, 2025 – 71% </a:t>
            </a:r>
          </a:p>
          <a:p>
            <a:r>
              <a:rPr lang="en-GB" dirty="0"/>
              <a:t>2025 - 46% of LTHT staff who live in Leeds AND paid below RLW live in an area of high deprivation.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595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706C1-6DA9-114D-7A41-7F9DC56A9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offer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3786029-932F-F4E6-2363-39D0091F92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28800"/>
            <a:ext cx="3384376" cy="483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52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57AA7-C0BB-F2D5-830B-3D41E0EE3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Employee Support Fund	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96C99-40EE-DB94-C6A0-3F9E3CA4A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Award is for reduction in income or sudden and unexpected expense.</a:t>
            </a:r>
          </a:p>
          <a:p>
            <a:pPr lvl="0"/>
            <a:r>
              <a:rPr lang="en-GB" dirty="0"/>
              <a:t>Spend has reduced from around £100k a year during the pandemic to around £20k.</a:t>
            </a:r>
          </a:p>
          <a:p>
            <a:pPr lvl="0"/>
            <a:r>
              <a:rPr lang="en-GB" dirty="0"/>
              <a:t>On average 250 applications a year.</a:t>
            </a:r>
          </a:p>
          <a:p>
            <a:pPr lvl="0"/>
            <a:r>
              <a:rPr lang="en-GB" dirty="0"/>
              <a:t>Open to substantive staff and in house bank staff.</a:t>
            </a:r>
          </a:p>
          <a:p>
            <a:pPr lvl="0"/>
            <a:r>
              <a:rPr lang="en-GB" dirty="0"/>
              <a:t>Assume good intent – trust our staff.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2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04E14-AD85-1C61-D77B-16D4315C6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Money Buddies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0FFE7-965E-483E-B3C2-41E41BA36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55 clients in 2024-25, financial gains of £266k</a:t>
            </a:r>
          </a:p>
          <a:p>
            <a:r>
              <a:rPr lang="en-GB" dirty="0"/>
              <a:t>43% of attendees have a deficit budget</a:t>
            </a:r>
          </a:p>
          <a:p>
            <a:r>
              <a:rPr lang="en-GB" dirty="0"/>
              <a:t>On average £4.8k per person</a:t>
            </a:r>
          </a:p>
          <a:p>
            <a:r>
              <a:rPr lang="en-GB" dirty="0"/>
              <a:t>Debt managed - £110K</a:t>
            </a:r>
          </a:p>
          <a:p>
            <a:r>
              <a:rPr lang="en-GB" dirty="0"/>
              <a:t>Benefit gains - £100K</a:t>
            </a:r>
          </a:p>
          <a:p>
            <a:r>
              <a:rPr lang="en-GB" dirty="0"/>
              <a:t>Energy and food vouchers - £52k</a:t>
            </a:r>
          </a:p>
        </p:txBody>
      </p:sp>
    </p:spTree>
    <p:extLst>
      <p:ext uri="{BB962C8B-B14F-4D97-AF65-F5344CB8AC3E}">
        <p14:creationId xmlns:p14="http://schemas.microsoft.com/office/powerpoint/2010/main" val="87721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CDFA1-F53A-48AC-B25A-536EDA7FA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have we learnt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C788A-9207-8F5E-C459-32EB84A16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Awareness is key</a:t>
            </a:r>
          </a:p>
          <a:p>
            <a:r>
              <a:rPr lang="en-GB" dirty="0"/>
              <a:t>Barriers to access – language, shame, financial literacy</a:t>
            </a:r>
          </a:p>
          <a:p>
            <a:r>
              <a:rPr lang="en-GB" dirty="0"/>
              <a:t>Welfare Officer – not sustained</a:t>
            </a:r>
          </a:p>
          <a:p>
            <a:r>
              <a:rPr lang="en-GB" dirty="0"/>
              <a:t>Long term solutions are extremely challenging for some individuals</a:t>
            </a:r>
          </a:p>
          <a:p>
            <a:r>
              <a:rPr lang="en-GB" dirty="0"/>
              <a:t>Loan sharks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62494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178</TotalTime>
  <Words>335</Words>
  <Application>Microsoft Macintosh PowerPoint</Application>
  <PresentationFormat>On-screen Show (4:3)</PresentationFormat>
  <Paragraphs>45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Theme1</vt:lpstr>
      <vt:lpstr>Financial Wellbeing at Leeds Teaching Hospitals</vt:lpstr>
      <vt:lpstr>The Problem</vt:lpstr>
      <vt:lpstr>The offer</vt:lpstr>
      <vt:lpstr>Employee Support Fund   </vt:lpstr>
      <vt:lpstr>Money Buddies</vt:lpstr>
      <vt:lpstr>What have we learnt </vt:lpstr>
    </vt:vector>
  </TitlesOfParts>
  <Company>Leeds Teaching Hospitals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Munro</dc:creator>
  <cp:lastModifiedBy>Anna McNeil</cp:lastModifiedBy>
  <cp:revision>14</cp:revision>
  <dcterms:created xsi:type="dcterms:W3CDTF">2021-05-26T08:28:13Z</dcterms:created>
  <dcterms:modified xsi:type="dcterms:W3CDTF">2025-09-04T15:27:40Z</dcterms:modified>
</cp:coreProperties>
</file>