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 id="2147483700" r:id="rId3"/>
    <p:sldMasterId id="2147483704" r:id="rId4"/>
    <p:sldMasterId id="2147483717" r:id="rId5"/>
  </p:sldMasterIdLst>
  <p:notesMasterIdLst>
    <p:notesMasterId r:id="rId44"/>
  </p:notesMasterIdLst>
  <p:sldIdLst>
    <p:sldId id="257" r:id="rId6"/>
    <p:sldId id="2146848194" r:id="rId7"/>
    <p:sldId id="2146848181" r:id="rId8"/>
    <p:sldId id="2146848151" r:id="rId9"/>
    <p:sldId id="877" r:id="rId10"/>
    <p:sldId id="424" r:id="rId11"/>
    <p:sldId id="834" r:id="rId12"/>
    <p:sldId id="916" r:id="rId13"/>
    <p:sldId id="841" r:id="rId14"/>
    <p:sldId id="265" r:id="rId15"/>
    <p:sldId id="264" r:id="rId16"/>
    <p:sldId id="883" r:id="rId17"/>
    <p:sldId id="880" r:id="rId18"/>
    <p:sldId id="2146848182" r:id="rId19"/>
    <p:sldId id="2146848183" r:id="rId20"/>
    <p:sldId id="945" r:id="rId21"/>
    <p:sldId id="947" r:id="rId22"/>
    <p:sldId id="2146848185" r:id="rId23"/>
    <p:sldId id="602" r:id="rId24"/>
    <p:sldId id="2146848189" r:id="rId25"/>
    <p:sldId id="901" r:id="rId26"/>
    <p:sldId id="2146848174" r:id="rId27"/>
    <p:sldId id="2146848190" r:id="rId28"/>
    <p:sldId id="948" r:id="rId29"/>
    <p:sldId id="937" r:id="rId30"/>
    <p:sldId id="2146848175" r:id="rId31"/>
    <p:sldId id="905" r:id="rId32"/>
    <p:sldId id="274" r:id="rId33"/>
    <p:sldId id="2146848191" r:id="rId34"/>
    <p:sldId id="2146848164" r:id="rId35"/>
    <p:sldId id="2146848172" r:id="rId36"/>
    <p:sldId id="260" r:id="rId37"/>
    <p:sldId id="2146848176" r:id="rId38"/>
    <p:sldId id="2146848192" r:id="rId39"/>
    <p:sldId id="885" r:id="rId40"/>
    <p:sldId id="2146848184" r:id="rId41"/>
    <p:sldId id="380" r:id="rId42"/>
    <p:sldId id="890"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9A80"/>
    <a:srgbClr val="B4BE35"/>
    <a:srgbClr val="41535D"/>
    <a:srgbClr val="EDF0C8"/>
    <a:srgbClr val="6E7A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3447" autoAdjust="0"/>
  </p:normalViewPr>
  <p:slideViewPr>
    <p:cSldViewPr snapToGrid="0">
      <p:cViewPr varScale="1">
        <p:scale>
          <a:sx n="128" d="100"/>
          <a:sy n="128" d="100"/>
        </p:scale>
        <p:origin x="1744" y="176"/>
      </p:cViewPr>
      <p:guideLst/>
    </p:cSldViewPr>
  </p:slideViewPr>
  <p:notesTextViewPr>
    <p:cViewPr>
      <p:scale>
        <a:sx n="1" d="1"/>
        <a:sy n="1" d="1"/>
      </p:scale>
      <p:origin x="0" y="0"/>
    </p:cViewPr>
  </p:notesTextViewPr>
  <p:sorterViewPr>
    <p:cViewPr varScale="1">
      <p:scale>
        <a:sx n="100" d="100"/>
        <a:sy n="100" d="100"/>
      </p:scale>
      <p:origin x="0" y="-8304"/>
    </p:cViewPr>
  </p:sorterViewPr>
  <p:notesViewPr>
    <p:cSldViewPr snapToGrid="0">
      <p:cViewPr>
        <p:scale>
          <a:sx n="77" d="100"/>
          <a:sy n="77" d="100"/>
        </p:scale>
        <p:origin x="2140" y="-6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A7845A-6A01-4721-9A70-553958DB76C0}" type="doc">
      <dgm:prSet loTypeId="urn:microsoft.com/office/officeart/2008/layout/VerticalCurvedList" loCatId="list" qsTypeId="urn:microsoft.com/office/officeart/2005/8/quickstyle/simple1" qsCatId="simple" csTypeId="urn:microsoft.com/office/officeart/2005/8/colors/accent3_4" csCatId="accent3" phldr="1"/>
      <dgm:spPr/>
      <dgm:t>
        <a:bodyPr/>
        <a:lstStyle/>
        <a:p>
          <a:endParaRPr lang="en-GB"/>
        </a:p>
      </dgm:t>
    </dgm:pt>
    <dgm:pt modelId="{A02860C7-B366-4690-84CE-188703C7A130}">
      <dgm:prSet phldrT="[Text]" phldr="1"/>
      <dgm:spPr/>
      <dgm:t>
        <a:bodyPr/>
        <a:lstStyle/>
        <a:p>
          <a:endParaRPr lang="en-GB"/>
        </a:p>
      </dgm:t>
    </dgm:pt>
    <dgm:pt modelId="{23A24203-C3AE-4A00-BB87-48E1EF3EB825}" type="parTrans" cxnId="{0CD3D5B7-B7AC-48D4-9D68-B83C660D4B4D}">
      <dgm:prSet/>
      <dgm:spPr/>
      <dgm:t>
        <a:bodyPr/>
        <a:lstStyle/>
        <a:p>
          <a:endParaRPr lang="en-GB"/>
        </a:p>
      </dgm:t>
    </dgm:pt>
    <dgm:pt modelId="{B900B1FB-5145-4530-9D2E-CF5CED60F970}" type="sibTrans" cxnId="{0CD3D5B7-B7AC-48D4-9D68-B83C660D4B4D}">
      <dgm:prSet/>
      <dgm:spPr/>
      <dgm:t>
        <a:bodyPr/>
        <a:lstStyle/>
        <a:p>
          <a:endParaRPr lang="en-GB"/>
        </a:p>
      </dgm:t>
    </dgm:pt>
    <dgm:pt modelId="{7B6F9C14-C0D8-4DAC-B7AF-3EDA54C2FF80}">
      <dgm:prSet phldrT="[Text]" phldr="1"/>
      <dgm:spPr/>
      <dgm:t>
        <a:bodyPr/>
        <a:lstStyle/>
        <a:p>
          <a:endParaRPr lang="en-GB"/>
        </a:p>
      </dgm:t>
    </dgm:pt>
    <dgm:pt modelId="{D7F595B5-334A-4AEE-8F02-1C02537E9BD7}" type="parTrans" cxnId="{BE8D1C1F-2D83-4D0E-8E24-274798AAED5B}">
      <dgm:prSet/>
      <dgm:spPr/>
      <dgm:t>
        <a:bodyPr/>
        <a:lstStyle/>
        <a:p>
          <a:endParaRPr lang="en-GB"/>
        </a:p>
      </dgm:t>
    </dgm:pt>
    <dgm:pt modelId="{BC151B2C-9845-440A-9E73-B58E8FE08F2B}" type="sibTrans" cxnId="{BE8D1C1F-2D83-4D0E-8E24-274798AAED5B}">
      <dgm:prSet/>
      <dgm:spPr/>
      <dgm:t>
        <a:bodyPr/>
        <a:lstStyle/>
        <a:p>
          <a:endParaRPr lang="en-GB"/>
        </a:p>
      </dgm:t>
    </dgm:pt>
    <dgm:pt modelId="{1BE87DAB-4008-428A-880D-696F06977C66}">
      <dgm:prSet phldrT="[Text]" phldr="1"/>
      <dgm:spPr/>
      <dgm:t>
        <a:bodyPr/>
        <a:lstStyle/>
        <a:p>
          <a:endParaRPr lang="en-GB" dirty="0"/>
        </a:p>
      </dgm:t>
    </dgm:pt>
    <dgm:pt modelId="{FBBF31B3-AE5B-46A2-8432-1FB5BFF6E4B8}" type="parTrans" cxnId="{A223C7C3-5B5B-4B00-900C-DE76BFE923BB}">
      <dgm:prSet/>
      <dgm:spPr/>
      <dgm:t>
        <a:bodyPr/>
        <a:lstStyle/>
        <a:p>
          <a:endParaRPr lang="en-GB"/>
        </a:p>
      </dgm:t>
    </dgm:pt>
    <dgm:pt modelId="{3C859E1E-7375-47C0-8B86-31E58806F1C5}" type="sibTrans" cxnId="{A223C7C3-5B5B-4B00-900C-DE76BFE923BB}">
      <dgm:prSet/>
      <dgm:spPr/>
      <dgm:t>
        <a:bodyPr/>
        <a:lstStyle/>
        <a:p>
          <a:endParaRPr lang="en-GB"/>
        </a:p>
      </dgm:t>
    </dgm:pt>
    <dgm:pt modelId="{B8F9B12C-474F-40D1-B1C6-C03F5F3B44CD}">
      <dgm:prSet phldrT="[Text]"/>
      <dgm:spPr/>
      <dgm:t>
        <a:bodyPr/>
        <a:lstStyle/>
        <a:p>
          <a:r>
            <a:rPr lang="en-GB" dirty="0"/>
            <a:t>[Text]</a:t>
          </a:r>
        </a:p>
      </dgm:t>
    </dgm:pt>
    <dgm:pt modelId="{F0715564-002A-4ABD-A924-65D42A4116DB}" type="parTrans" cxnId="{B2F4908E-08CB-40A8-9C02-784FA0451688}">
      <dgm:prSet/>
      <dgm:spPr/>
      <dgm:t>
        <a:bodyPr/>
        <a:lstStyle/>
        <a:p>
          <a:endParaRPr lang="en-GB"/>
        </a:p>
      </dgm:t>
    </dgm:pt>
    <dgm:pt modelId="{C6AFF3A7-74E6-4678-960E-CBFD343403A0}" type="sibTrans" cxnId="{B2F4908E-08CB-40A8-9C02-784FA0451688}">
      <dgm:prSet/>
      <dgm:spPr/>
      <dgm:t>
        <a:bodyPr/>
        <a:lstStyle/>
        <a:p>
          <a:endParaRPr lang="en-GB"/>
        </a:p>
      </dgm:t>
    </dgm:pt>
    <dgm:pt modelId="{15C17ADE-0EBC-4375-A0F4-DC57774F45D5}">
      <dgm:prSet phldrT="[Text]"/>
      <dgm:spPr/>
      <dgm:t>
        <a:bodyPr/>
        <a:lstStyle/>
        <a:p>
          <a:r>
            <a:rPr lang="en-GB" dirty="0"/>
            <a:t>[Text]</a:t>
          </a:r>
        </a:p>
      </dgm:t>
    </dgm:pt>
    <dgm:pt modelId="{FF2B9392-9F0A-4BC4-A6DD-DCE9F3E04D63}" type="parTrans" cxnId="{500B73F9-AA68-4B2B-8D0A-14445F5D1EFF}">
      <dgm:prSet/>
      <dgm:spPr/>
      <dgm:t>
        <a:bodyPr/>
        <a:lstStyle/>
        <a:p>
          <a:endParaRPr lang="en-GB"/>
        </a:p>
      </dgm:t>
    </dgm:pt>
    <dgm:pt modelId="{006A5A7A-E47B-4035-9CBB-23F1BCF42633}" type="sibTrans" cxnId="{500B73F9-AA68-4B2B-8D0A-14445F5D1EFF}">
      <dgm:prSet/>
      <dgm:spPr/>
      <dgm:t>
        <a:bodyPr/>
        <a:lstStyle/>
        <a:p>
          <a:endParaRPr lang="en-GB"/>
        </a:p>
      </dgm:t>
    </dgm:pt>
    <dgm:pt modelId="{66ABCF28-AED0-4CBE-A7F3-DAB921C4D616}" type="pres">
      <dgm:prSet presAssocID="{B7A7845A-6A01-4721-9A70-553958DB76C0}" presName="Name0" presStyleCnt="0">
        <dgm:presLayoutVars>
          <dgm:chMax val="7"/>
          <dgm:chPref val="7"/>
          <dgm:dir/>
        </dgm:presLayoutVars>
      </dgm:prSet>
      <dgm:spPr/>
    </dgm:pt>
    <dgm:pt modelId="{73C9E125-B70D-4634-9FDB-E6A8249C0A06}" type="pres">
      <dgm:prSet presAssocID="{B7A7845A-6A01-4721-9A70-553958DB76C0}" presName="Name1" presStyleCnt="0"/>
      <dgm:spPr/>
    </dgm:pt>
    <dgm:pt modelId="{1BAB5B42-7D3B-4F55-8877-0D314FB8B4EF}" type="pres">
      <dgm:prSet presAssocID="{B7A7845A-6A01-4721-9A70-553958DB76C0}" presName="cycle" presStyleCnt="0"/>
      <dgm:spPr/>
    </dgm:pt>
    <dgm:pt modelId="{C7898F40-55EE-413C-9F35-15DD0753D0CE}" type="pres">
      <dgm:prSet presAssocID="{B7A7845A-6A01-4721-9A70-553958DB76C0}" presName="srcNode" presStyleLbl="node1" presStyleIdx="0" presStyleCnt="5"/>
      <dgm:spPr/>
    </dgm:pt>
    <dgm:pt modelId="{40959A49-6225-423A-9F5F-181BFBA5E7E8}" type="pres">
      <dgm:prSet presAssocID="{B7A7845A-6A01-4721-9A70-553958DB76C0}" presName="conn" presStyleLbl="parChTrans1D2" presStyleIdx="0" presStyleCnt="1"/>
      <dgm:spPr/>
    </dgm:pt>
    <dgm:pt modelId="{B716516B-51DD-404F-A959-72E2977466E3}" type="pres">
      <dgm:prSet presAssocID="{B7A7845A-6A01-4721-9A70-553958DB76C0}" presName="extraNode" presStyleLbl="node1" presStyleIdx="0" presStyleCnt="5"/>
      <dgm:spPr/>
    </dgm:pt>
    <dgm:pt modelId="{1194DF76-D467-4B71-BF42-57F89282DE5B}" type="pres">
      <dgm:prSet presAssocID="{B7A7845A-6A01-4721-9A70-553958DB76C0}" presName="dstNode" presStyleLbl="node1" presStyleIdx="0" presStyleCnt="5"/>
      <dgm:spPr/>
    </dgm:pt>
    <dgm:pt modelId="{00130D5A-4829-46BE-8E31-3FCD7DE7083E}" type="pres">
      <dgm:prSet presAssocID="{A02860C7-B366-4690-84CE-188703C7A130}" presName="text_1" presStyleLbl="node1" presStyleIdx="0" presStyleCnt="5">
        <dgm:presLayoutVars>
          <dgm:bulletEnabled val="1"/>
        </dgm:presLayoutVars>
      </dgm:prSet>
      <dgm:spPr/>
    </dgm:pt>
    <dgm:pt modelId="{41B58389-FF94-4713-B197-4EE8C5F02D9C}" type="pres">
      <dgm:prSet presAssocID="{A02860C7-B366-4690-84CE-188703C7A130}" presName="accent_1" presStyleCnt="0"/>
      <dgm:spPr/>
    </dgm:pt>
    <dgm:pt modelId="{EBB6B2EB-2428-4A5A-B128-3598851E352D}" type="pres">
      <dgm:prSet presAssocID="{A02860C7-B366-4690-84CE-188703C7A130}" presName="accentRepeatNode" presStyleLbl="solidFgAcc1" presStyleIdx="0" presStyleCnt="5"/>
      <dgm:spPr/>
    </dgm:pt>
    <dgm:pt modelId="{59C37D89-3247-43C8-9C58-98A474AF62FC}" type="pres">
      <dgm:prSet presAssocID="{7B6F9C14-C0D8-4DAC-B7AF-3EDA54C2FF80}" presName="text_2" presStyleLbl="node1" presStyleIdx="1" presStyleCnt="5">
        <dgm:presLayoutVars>
          <dgm:bulletEnabled val="1"/>
        </dgm:presLayoutVars>
      </dgm:prSet>
      <dgm:spPr/>
    </dgm:pt>
    <dgm:pt modelId="{2E2386FA-88DD-4B23-A170-731049912D67}" type="pres">
      <dgm:prSet presAssocID="{7B6F9C14-C0D8-4DAC-B7AF-3EDA54C2FF80}" presName="accent_2" presStyleCnt="0"/>
      <dgm:spPr/>
    </dgm:pt>
    <dgm:pt modelId="{E8A51271-2A5F-4E4E-81FC-C1002AE15CFC}" type="pres">
      <dgm:prSet presAssocID="{7B6F9C14-C0D8-4DAC-B7AF-3EDA54C2FF80}" presName="accentRepeatNode" presStyleLbl="solidFgAcc1" presStyleIdx="1" presStyleCnt="5"/>
      <dgm:spPr/>
    </dgm:pt>
    <dgm:pt modelId="{F7308293-25B5-4BCA-916F-5A0A518550F3}" type="pres">
      <dgm:prSet presAssocID="{1BE87DAB-4008-428A-880D-696F06977C66}" presName="text_3" presStyleLbl="node1" presStyleIdx="2" presStyleCnt="5">
        <dgm:presLayoutVars>
          <dgm:bulletEnabled val="1"/>
        </dgm:presLayoutVars>
      </dgm:prSet>
      <dgm:spPr/>
    </dgm:pt>
    <dgm:pt modelId="{6921FBF0-C162-41C0-AB91-1055CEC602F6}" type="pres">
      <dgm:prSet presAssocID="{1BE87DAB-4008-428A-880D-696F06977C66}" presName="accent_3" presStyleCnt="0"/>
      <dgm:spPr/>
    </dgm:pt>
    <dgm:pt modelId="{9654DE1A-D47F-4D53-8260-52D556691090}" type="pres">
      <dgm:prSet presAssocID="{1BE87DAB-4008-428A-880D-696F06977C66}" presName="accentRepeatNode" presStyleLbl="solidFgAcc1" presStyleIdx="2" presStyleCnt="5"/>
      <dgm:spPr/>
    </dgm:pt>
    <dgm:pt modelId="{EF5F15A1-3ADE-4980-8BF3-B269FD1D6A94}" type="pres">
      <dgm:prSet presAssocID="{15C17ADE-0EBC-4375-A0F4-DC57774F45D5}" presName="text_4" presStyleLbl="node1" presStyleIdx="3" presStyleCnt="5">
        <dgm:presLayoutVars>
          <dgm:bulletEnabled val="1"/>
        </dgm:presLayoutVars>
      </dgm:prSet>
      <dgm:spPr/>
    </dgm:pt>
    <dgm:pt modelId="{24F81205-8545-4980-9DE1-0677CF0D34E5}" type="pres">
      <dgm:prSet presAssocID="{15C17ADE-0EBC-4375-A0F4-DC57774F45D5}" presName="accent_4" presStyleCnt="0"/>
      <dgm:spPr/>
    </dgm:pt>
    <dgm:pt modelId="{CAC8E48D-E2FE-4FD5-AC64-8559D6151EA4}" type="pres">
      <dgm:prSet presAssocID="{15C17ADE-0EBC-4375-A0F4-DC57774F45D5}" presName="accentRepeatNode" presStyleLbl="solidFgAcc1" presStyleIdx="3" presStyleCnt="5"/>
      <dgm:spPr/>
    </dgm:pt>
    <dgm:pt modelId="{471AFA1A-D53E-4FB1-8E7A-22B57C915EF1}" type="pres">
      <dgm:prSet presAssocID="{B8F9B12C-474F-40D1-B1C6-C03F5F3B44CD}" presName="text_5" presStyleLbl="node1" presStyleIdx="4" presStyleCnt="5">
        <dgm:presLayoutVars>
          <dgm:bulletEnabled val="1"/>
        </dgm:presLayoutVars>
      </dgm:prSet>
      <dgm:spPr/>
    </dgm:pt>
    <dgm:pt modelId="{BE4911A1-9BD4-4DC7-9CD0-F8C12E62662F}" type="pres">
      <dgm:prSet presAssocID="{B8F9B12C-474F-40D1-B1C6-C03F5F3B44CD}" presName="accent_5" presStyleCnt="0"/>
      <dgm:spPr/>
    </dgm:pt>
    <dgm:pt modelId="{6214480C-DA2A-4679-8FD4-FC780B39F8EB}" type="pres">
      <dgm:prSet presAssocID="{B8F9B12C-474F-40D1-B1C6-C03F5F3B44CD}" presName="accentRepeatNode" presStyleLbl="solidFgAcc1" presStyleIdx="4" presStyleCnt="5"/>
      <dgm:spPr/>
    </dgm:pt>
  </dgm:ptLst>
  <dgm:cxnLst>
    <dgm:cxn modelId="{BE8D1C1F-2D83-4D0E-8E24-274798AAED5B}" srcId="{B7A7845A-6A01-4721-9A70-553958DB76C0}" destId="{7B6F9C14-C0D8-4DAC-B7AF-3EDA54C2FF80}" srcOrd="1" destOrd="0" parTransId="{D7F595B5-334A-4AEE-8F02-1C02537E9BD7}" sibTransId="{BC151B2C-9845-440A-9E73-B58E8FE08F2B}"/>
    <dgm:cxn modelId="{6201F523-4489-44F9-9E80-5377EBF60E8B}" type="presOf" srcId="{A02860C7-B366-4690-84CE-188703C7A130}" destId="{00130D5A-4829-46BE-8E31-3FCD7DE7083E}" srcOrd="0" destOrd="0" presId="urn:microsoft.com/office/officeart/2008/layout/VerticalCurvedList"/>
    <dgm:cxn modelId="{9107FC36-F412-4C7A-983E-7702683341AF}" type="presOf" srcId="{1BE87DAB-4008-428A-880D-696F06977C66}" destId="{F7308293-25B5-4BCA-916F-5A0A518550F3}" srcOrd="0" destOrd="0" presId="urn:microsoft.com/office/officeart/2008/layout/VerticalCurvedList"/>
    <dgm:cxn modelId="{DF27784A-DE78-4DE2-80A0-10716BDCC5DD}" type="presOf" srcId="{7B6F9C14-C0D8-4DAC-B7AF-3EDA54C2FF80}" destId="{59C37D89-3247-43C8-9C58-98A474AF62FC}" srcOrd="0" destOrd="0" presId="urn:microsoft.com/office/officeart/2008/layout/VerticalCurvedList"/>
    <dgm:cxn modelId="{099E308A-5106-46D4-B113-49CD9F30C524}" type="presOf" srcId="{B900B1FB-5145-4530-9D2E-CF5CED60F970}" destId="{40959A49-6225-423A-9F5F-181BFBA5E7E8}" srcOrd="0" destOrd="0" presId="urn:microsoft.com/office/officeart/2008/layout/VerticalCurvedList"/>
    <dgm:cxn modelId="{B2F4908E-08CB-40A8-9C02-784FA0451688}" srcId="{B7A7845A-6A01-4721-9A70-553958DB76C0}" destId="{B8F9B12C-474F-40D1-B1C6-C03F5F3B44CD}" srcOrd="4" destOrd="0" parTransId="{F0715564-002A-4ABD-A924-65D42A4116DB}" sibTransId="{C6AFF3A7-74E6-4678-960E-CBFD343403A0}"/>
    <dgm:cxn modelId="{0CD3D5B7-B7AC-48D4-9D68-B83C660D4B4D}" srcId="{B7A7845A-6A01-4721-9A70-553958DB76C0}" destId="{A02860C7-B366-4690-84CE-188703C7A130}" srcOrd="0" destOrd="0" parTransId="{23A24203-C3AE-4A00-BB87-48E1EF3EB825}" sibTransId="{B900B1FB-5145-4530-9D2E-CF5CED60F970}"/>
    <dgm:cxn modelId="{A223C7C3-5B5B-4B00-900C-DE76BFE923BB}" srcId="{B7A7845A-6A01-4721-9A70-553958DB76C0}" destId="{1BE87DAB-4008-428A-880D-696F06977C66}" srcOrd="2" destOrd="0" parTransId="{FBBF31B3-AE5B-46A2-8432-1FB5BFF6E4B8}" sibTransId="{3C859E1E-7375-47C0-8B86-31E58806F1C5}"/>
    <dgm:cxn modelId="{C906BFCF-1250-4D8B-8E71-508DA67790AE}" type="presOf" srcId="{15C17ADE-0EBC-4375-A0F4-DC57774F45D5}" destId="{EF5F15A1-3ADE-4980-8BF3-B269FD1D6A94}" srcOrd="0" destOrd="0" presId="urn:microsoft.com/office/officeart/2008/layout/VerticalCurvedList"/>
    <dgm:cxn modelId="{82D808DF-FEE8-4290-B6B2-D2C3387216FD}" type="presOf" srcId="{B8F9B12C-474F-40D1-B1C6-C03F5F3B44CD}" destId="{471AFA1A-D53E-4FB1-8E7A-22B57C915EF1}" srcOrd="0" destOrd="0" presId="urn:microsoft.com/office/officeart/2008/layout/VerticalCurvedList"/>
    <dgm:cxn modelId="{500B73F9-AA68-4B2B-8D0A-14445F5D1EFF}" srcId="{B7A7845A-6A01-4721-9A70-553958DB76C0}" destId="{15C17ADE-0EBC-4375-A0F4-DC57774F45D5}" srcOrd="3" destOrd="0" parTransId="{FF2B9392-9F0A-4BC4-A6DD-DCE9F3E04D63}" sibTransId="{006A5A7A-E47B-4035-9CBB-23F1BCF42633}"/>
    <dgm:cxn modelId="{E08223FF-CD93-4CF1-8E83-2890BA534DC3}" type="presOf" srcId="{B7A7845A-6A01-4721-9A70-553958DB76C0}" destId="{66ABCF28-AED0-4CBE-A7F3-DAB921C4D616}" srcOrd="0" destOrd="0" presId="urn:microsoft.com/office/officeart/2008/layout/VerticalCurvedList"/>
    <dgm:cxn modelId="{6B42F1B9-3AC4-48CC-966F-D25C43212512}" type="presParOf" srcId="{66ABCF28-AED0-4CBE-A7F3-DAB921C4D616}" destId="{73C9E125-B70D-4634-9FDB-E6A8249C0A06}" srcOrd="0" destOrd="0" presId="urn:microsoft.com/office/officeart/2008/layout/VerticalCurvedList"/>
    <dgm:cxn modelId="{82D9C422-1BD4-44E2-9739-20F0CFA17978}" type="presParOf" srcId="{73C9E125-B70D-4634-9FDB-E6A8249C0A06}" destId="{1BAB5B42-7D3B-4F55-8877-0D314FB8B4EF}" srcOrd="0" destOrd="0" presId="urn:microsoft.com/office/officeart/2008/layout/VerticalCurvedList"/>
    <dgm:cxn modelId="{8BE5FFA3-9678-4461-87E6-9E975BBACCA6}" type="presParOf" srcId="{1BAB5B42-7D3B-4F55-8877-0D314FB8B4EF}" destId="{C7898F40-55EE-413C-9F35-15DD0753D0CE}" srcOrd="0" destOrd="0" presId="urn:microsoft.com/office/officeart/2008/layout/VerticalCurvedList"/>
    <dgm:cxn modelId="{3FE59DCD-47BA-4D0C-A642-A8CE477A99E0}" type="presParOf" srcId="{1BAB5B42-7D3B-4F55-8877-0D314FB8B4EF}" destId="{40959A49-6225-423A-9F5F-181BFBA5E7E8}" srcOrd="1" destOrd="0" presId="urn:microsoft.com/office/officeart/2008/layout/VerticalCurvedList"/>
    <dgm:cxn modelId="{3C795BD8-C268-4845-BFE4-407944B39B78}" type="presParOf" srcId="{1BAB5B42-7D3B-4F55-8877-0D314FB8B4EF}" destId="{B716516B-51DD-404F-A959-72E2977466E3}" srcOrd="2" destOrd="0" presId="urn:microsoft.com/office/officeart/2008/layout/VerticalCurvedList"/>
    <dgm:cxn modelId="{51128C58-2AE4-4D0D-8472-B7238A239C62}" type="presParOf" srcId="{1BAB5B42-7D3B-4F55-8877-0D314FB8B4EF}" destId="{1194DF76-D467-4B71-BF42-57F89282DE5B}" srcOrd="3" destOrd="0" presId="urn:microsoft.com/office/officeart/2008/layout/VerticalCurvedList"/>
    <dgm:cxn modelId="{93C248C6-ABA2-4C24-801B-24DFC9550779}" type="presParOf" srcId="{73C9E125-B70D-4634-9FDB-E6A8249C0A06}" destId="{00130D5A-4829-46BE-8E31-3FCD7DE7083E}" srcOrd="1" destOrd="0" presId="urn:microsoft.com/office/officeart/2008/layout/VerticalCurvedList"/>
    <dgm:cxn modelId="{274A125A-CEE1-401C-9229-299649422B3F}" type="presParOf" srcId="{73C9E125-B70D-4634-9FDB-E6A8249C0A06}" destId="{41B58389-FF94-4713-B197-4EE8C5F02D9C}" srcOrd="2" destOrd="0" presId="urn:microsoft.com/office/officeart/2008/layout/VerticalCurvedList"/>
    <dgm:cxn modelId="{E01873B7-AEEB-4F93-A26E-FDE7AB8E63B9}" type="presParOf" srcId="{41B58389-FF94-4713-B197-4EE8C5F02D9C}" destId="{EBB6B2EB-2428-4A5A-B128-3598851E352D}" srcOrd="0" destOrd="0" presId="urn:microsoft.com/office/officeart/2008/layout/VerticalCurvedList"/>
    <dgm:cxn modelId="{6CF56534-5370-4556-B34B-77810F823F15}" type="presParOf" srcId="{73C9E125-B70D-4634-9FDB-E6A8249C0A06}" destId="{59C37D89-3247-43C8-9C58-98A474AF62FC}" srcOrd="3" destOrd="0" presId="urn:microsoft.com/office/officeart/2008/layout/VerticalCurvedList"/>
    <dgm:cxn modelId="{AD575416-E69F-4855-BD68-CF3450B9E7C1}" type="presParOf" srcId="{73C9E125-B70D-4634-9FDB-E6A8249C0A06}" destId="{2E2386FA-88DD-4B23-A170-731049912D67}" srcOrd="4" destOrd="0" presId="urn:microsoft.com/office/officeart/2008/layout/VerticalCurvedList"/>
    <dgm:cxn modelId="{4F504DAF-E581-46E8-B9AD-4930BC780126}" type="presParOf" srcId="{2E2386FA-88DD-4B23-A170-731049912D67}" destId="{E8A51271-2A5F-4E4E-81FC-C1002AE15CFC}" srcOrd="0" destOrd="0" presId="urn:microsoft.com/office/officeart/2008/layout/VerticalCurvedList"/>
    <dgm:cxn modelId="{0C32AA8C-0AB1-47B7-BB2D-FCFE5438FE43}" type="presParOf" srcId="{73C9E125-B70D-4634-9FDB-E6A8249C0A06}" destId="{F7308293-25B5-4BCA-916F-5A0A518550F3}" srcOrd="5" destOrd="0" presId="urn:microsoft.com/office/officeart/2008/layout/VerticalCurvedList"/>
    <dgm:cxn modelId="{291D61B9-8A45-4274-AE54-8B3F2E879947}" type="presParOf" srcId="{73C9E125-B70D-4634-9FDB-E6A8249C0A06}" destId="{6921FBF0-C162-41C0-AB91-1055CEC602F6}" srcOrd="6" destOrd="0" presId="urn:microsoft.com/office/officeart/2008/layout/VerticalCurvedList"/>
    <dgm:cxn modelId="{9C93586A-4C13-4A90-B0BE-AFDB084A84C0}" type="presParOf" srcId="{6921FBF0-C162-41C0-AB91-1055CEC602F6}" destId="{9654DE1A-D47F-4D53-8260-52D556691090}" srcOrd="0" destOrd="0" presId="urn:microsoft.com/office/officeart/2008/layout/VerticalCurvedList"/>
    <dgm:cxn modelId="{35F4381F-7CBA-416B-A43C-D8E772482191}" type="presParOf" srcId="{73C9E125-B70D-4634-9FDB-E6A8249C0A06}" destId="{EF5F15A1-3ADE-4980-8BF3-B269FD1D6A94}" srcOrd="7" destOrd="0" presId="urn:microsoft.com/office/officeart/2008/layout/VerticalCurvedList"/>
    <dgm:cxn modelId="{0BE83CA5-5243-4F86-B7C2-954AF3E2B777}" type="presParOf" srcId="{73C9E125-B70D-4634-9FDB-E6A8249C0A06}" destId="{24F81205-8545-4980-9DE1-0677CF0D34E5}" srcOrd="8" destOrd="0" presId="urn:microsoft.com/office/officeart/2008/layout/VerticalCurvedList"/>
    <dgm:cxn modelId="{AD7C5495-C561-4359-896C-7F73ED261D23}" type="presParOf" srcId="{24F81205-8545-4980-9DE1-0677CF0D34E5}" destId="{CAC8E48D-E2FE-4FD5-AC64-8559D6151EA4}" srcOrd="0" destOrd="0" presId="urn:microsoft.com/office/officeart/2008/layout/VerticalCurvedList"/>
    <dgm:cxn modelId="{68238761-FA9A-4E14-A844-EA591C219314}" type="presParOf" srcId="{73C9E125-B70D-4634-9FDB-E6A8249C0A06}" destId="{471AFA1A-D53E-4FB1-8E7A-22B57C915EF1}" srcOrd="9" destOrd="0" presId="urn:microsoft.com/office/officeart/2008/layout/VerticalCurvedList"/>
    <dgm:cxn modelId="{D5D25A94-CD02-4CDF-8B03-85A884040169}" type="presParOf" srcId="{73C9E125-B70D-4634-9FDB-E6A8249C0A06}" destId="{BE4911A1-9BD4-4DC7-9CD0-F8C12E62662F}" srcOrd="10" destOrd="0" presId="urn:microsoft.com/office/officeart/2008/layout/VerticalCurvedList"/>
    <dgm:cxn modelId="{0C48FEA1-1CBA-4798-87D1-6F463007878B}" type="presParOf" srcId="{BE4911A1-9BD4-4DC7-9CD0-F8C12E62662F}" destId="{6214480C-DA2A-4679-8FD4-FC780B39F8E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A7845A-6A01-4721-9A70-553958DB76C0}" type="doc">
      <dgm:prSet loTypeId="urn:microsoft.com/office/officeart/2008/layout/VerticalCurvedList" loCatId="list" qsTypeId="urn:microsoft.com/office/officeart/2005/8/quickstyle/simple1" qsCatId="simple" csTypeId="urn:microsoft.com/office/officeart/2005/8/colors/accent3_4" csCatId="accent3" phldr="1"/>
      <dgm:spPr/>
      <dgm:t>
        <a:bodyPr/>
        <a:lstStyle/>
        <a:p>
          <a:endParaRPr lang="en-GB"/>
        </a:p>
      </dgm:t>
    </dgm:pt>
    <dgm:pt modelId="{A02860C7-B366-4690-84CE-188703C7A130}">
      <dgm:prSet phldrT="[Text]" phldr="1"/>
      <dgm:spPr/>
      <dgm:t>
        <a:bodyPr/>
        <a:lstStyle/>
        <a:p>
          <a:endParaRPr lang="en-GB"/>
        </a:p>
      </dgm:t>
    </dgm:pt>
    <dgm:pt modelId="{23A24203-C3AE-4A00-BB87-48E1EF3EB825}" type="parTrans" cxnId="{0CD3D5B7-B7AC-48D4-9D68-B83C660D4B4D}">
      <dgm:prSet/>
      <dgm:spPr/>
      <dgm:t>
        <a:bodyPr/>
        <a:lstStyle/>
        <a:p>
          <a:endParaRPr lang="en-GB"/>
        </a:p>
      </dgm:t>
    </dgm:pt>
    <dgm:pt modelId="{B900B1FB-5145-4530-9D2E-CF5CED60F970}" type="sibTrans" cxnId="{0CD3D5B7-B7AC-48D4-9D68-B83C660D4B4D}">
      <dgm:prSet/>
      <dgm:spPr/>
      <dgm:t>
        <a:bodyPr/>
        <a:lstStyle/>
        <a:p>
          <a:endParaRPr lang="en-GB"/>
        </a:p>
      </dgm:t>
    </dgm:pt>
    <dgm:pt modelId="{7B6F9C14-C0D8-4DAC-B7AF-3EDA54C2FF80}">
      <dgm:prSet phldrT="[Text]" phldr="1"/>
      <dgm:spPr/>
      <dgm:t>
        <a:bodyPr/>
        <a:lstStyle/>
        <a:p>
          <a:endParaRPr lang="en-GB"/>
        </a:p>
      </dgm:t>
    </dgm:pt>
    <dgm:pt modelId="{D7F595B5-334A-4AEE-8F02-1C02537E9BD7}" type="parTrans" cxnId="{BE8D1C1F-2D83-4D0E-8E24-274798AAED5B}">
      <dgm:prSet/>
      <dgm:spPr/>
      <dgm:t>
        <a:bodyPr/>
        <a:lstStyle/>
        <a:p>
          <a:endParaRPr lang="en-GB"/>
        </a:p>
      </dgm:t>
    </dgm:pt>
    <dgm:pt modelId="{BC151B2C-9845-440A-9E73-B58E8FE08F2B}" type="sibTrans" cxnId="{BE8D1C1F-2D83-4D0E-8E24-274798AAED5B}">
      <dgm:prSet/>
      <dgm:spPr/>
      <dgm:t>
        <a:bodyPr/>
        <a:lstStyle/>
        <a:p>
          <a:endParaRPr lang="en-GB"/>
        </a:p>
      </dgm:t>
    </dgm:pt>
    <dgm:pt modelId="{1BE87DAB-4008-428A-880D-696F06977C66}">
      <dgm:prSet phldrT="[Text]" phldr="1"/>
      <dgm:spPr/>
      <dgm:t>
        <a:bodyPr/>
        <a:lstStyle/>
        <a:p>
          <a:endParaRPr lang="en-GB" dirty="0"/>
        </a:p>
      </dgm:t>
    </dgm:pt>
    <dgm:pt modelId="{FBBF31B3-AE5B-46A2-8432-1FB5BFF6E4B8}" type="parTrans" cxnId="{A223C7C3-5B5B-4B00-900C-DE76BFE923BB}">
      <dgm:prSet/>
      <dgm:spPr/>
      <dgm:t>
        <a:bodyPr/>
        <a:lstStyle/>
        <a:p>
          <a:endParaRPr lang="en-GB"/>
        </a:p>
      </dgm:t>
    </dgm:pt>
    <dgm:pt modelId="{3C859E1E-7375-47C0-8B86-31E58806F1C5}" type="sibTrans" cxnId="{A223C7C3-5B5B-4B00-900C-DE76BFE923BB}">
      <dgm:prSet/>
      <dgm:spPr/>
      <dgm:t>
        <a:bodyPr/>
        <a:lstStyle/>
        <a:p>
          <a:endParaRPr lang="en-GB"/>
        </a:p>
      </dgm:t>
    </dgm:pt>
    <dgm:pt modelId="{B8F9B12C-474F-40D1-B1C6-C03F5F3B44CD}">
      <dgm:prSet phldrT="[Text]"/>
      <dgm:spPr/>
      <dgm:t>
        <a:bodyPr/>
        <a:lstStyle/>
        <a:p>
          <a:r>
            <a:rPr lang="en-GB" dirty="0"/>
            <a:t>[Text]</a:t>
          </a:r>
        </a:p>
      </dgm:t>
    </dgm:pt>
    <dgm:pt modelId="{F0715564-002A-4ABD-A924-65D42A4116DB}" type="parTrans" cxnId="{B2F4908E-08CB-40A8-9C02-784FA0451688}">
      <dgm:prSet/>
      <dgm:spPr/>
      <dgm:t>
        <a:bodyPr/>
        <a:lstStyle/>
        <a:p>
          <a:endParaRPr lang="en-GB"/>
        </a:p>
      </dgm:t>
    </dgm:pt>
    <dgm:pt modelId="{C6AFF3A7-74E6-4678-960E-CBFD343403A0}" type="sibTrans" cxnId="{B2F4908E-08CB-40A8-9C02-784FA0451688}">
      <dgm:prSet/>
      <dgm:spPr/>
      <dgm:t>
        <a:bodyPr/>
        <a:lstStyle/>
        <a:p>
          <a:endParaRPr lang="en-GB"/>
        </a:p>
      </dgm:t>
    </dgm:pt>
    <dgm:pt modelId="{15C17ADE-0EBC-4375-A0F4-DC57774F45D5}">
      <dgm:prSet phldrT="[Text]"/>
      <dgm:spPr/>
      <dgm:t>
        <a:bodyPr/>
        <a:lstStyle/>
        <a:p>
          <a:r>
            <a:rPr lang="en-GB" dirty="0"/>
            <a:t>[Text]</a:t>
          </a:r>
        </a:p>
      </dgm:t>
    </dgm:pt>
    <dgm:pt modelId="{FF2B9392-9F0A-4BC4-A6DD-DCE9F3E04D63}" type="parTrans" cxnId="{500B73F9-AA68-4B2B-8D0A-14445F5D1EFF}">
      <dgm:prSet/>
      <dgm:spPr/>
      <dgm:t>
        <a:bodyPr/>
        <a:lstStyle/>
        <a:p>
          <a:endParaRPr lang="en-GB"/>
        </a:p>
      </dgm:t>
    </dgm:pt>
    <dgm:pt modelId="{006A5A7A-E47B-4035-9CBB-23F1BCF42633}" type="sibTrans" cxnId="{500B73F9-AA68-4B2B-8D0A-14445F5D1EFF}">
      <dgm:prSet/>
      <dgm:spPr/>
      <dgm:t>
        <a:bodyPr/>
        <a:lstStyle/>
        <a:p>
          <a:endParaRPr lang="en-GB"/>
        </a:p>
      </dgm:t>
    </dgm:pt>
    <dgm:pt modelId="{66ABCF28-AED0-4CBE-A7F3-DAB921C4D616}" type="pres">
      <dgm:prSet presAssocID="{B7A7845A-6A01-4721-9A70-553958DB76C0}" presName="Name0" presStyleCnt="0">
        <dgm:presLayoutVars>
          <dgm:chMax val="7"/>
          <dgm:chPref val="7"/>
          <dgm:dir/>
        </dgm:presLayoutVars>
      </dgm:prSet>
      <dgm:spPr/>
    </dgm:pt>
    <dgm:pt modelId="{73C9E125-B70D-4634-9FDB-E6A8249C0A06}" type="pres">
      <dgm:prSet presAssocID="{B7A7845A-6A01-4721-9A70-553958DB76C0}" presName="Name1" presStyleCnt="0"/>
      <dgm:spPr/>
    </dgm:pt>
    <dgm:pt modelId="{1BAB5B42-7D3B-4F55-8877-0D314FB8B4EF}" type="pres">
      <dgm:prSet presAssocID="{B7A7845A-6A01-4721-9A70-553958DB76C0}" presName="cycle" presStyleCnt="0"/>
      <dgm:spPr/>
    </dgm:pt>
    <dgm:pt modelId="{C7898F40-55EE-413C-9F35-15DD0753D0CE}" type="pres">
      <dgm:prSet presAssocID="{B7A7845A-6A01-4721-9A70-553958DB76C0}" presName="srcNode" presStyleLbl="node1" presStyleIdx="0" presStyleCnt="5"/>
      <dgm:spPr/>
    </dgm:pt>
    <dgm:pt modelId="{40959A49-6225-423A-9F5F-181BFBA5E7E8}" type="pres">
      <dgm:prSet presAssocID="{B7A7845A-6A01-4721-9A70-553958DB76C0}" presName="conn" presStyleLbl="parChTrans1D2" presStyleIdx="0" presStyleCnt="1"/>
      <dgm:spPr/>
    </dgm:pt>
    <dgm:pt modelId="{B716516B-51DD-404F-A959-72E2977466E3}" type="pres">
      <dgm:prSet presAssocID="{B7A7845A-6A01-4721-9A70-553958DB76C0}" presName="extraNode" presStyleLbl="node1" presStyleIdx="0" presStyleCnt="5"/>
      <dgm:spPr/>
    </dgm:pt>
    <dgm:pt modelId="{1194DF76-D467-4B71-BF42-57F89282DE5B}" type="pres">
      <dgm:prSet presAssocID="{B7A7845A-6A01-4721-9A70-553958DB76C0}" presName="dstNode" presStyleLbl="node1" presStyleIdx="0" presStyleCnt="5"/>
      <dgm:spPr/>
    </dgm:pt>
    <dgm:pt modelId="{00130D5A-4829-46BE-8E31-3FCD7DE7083E}" type="pres">
      <dgm:prSet presAssocID="{A02860C7-B366-4690-84CE-188703C7A130}" presName="text_1" presStyleLbl="node1" presStyleIdx="0" presStyleCnt="5">
        <dgm:presLayoutVars>
          <dgm:bulletEnabled val="1"/>
        </dgm:presLayoutVars>
      </dgm:prSet>
      <dgm:spPr/>
    </dgm:pt>
    <dgm:pt modelId="{41B58389-FF94-4713-B197-4EE8C5F02D9C}" type="pres">
      <dgm:prSet presAssocID="{A02860C7-B366-4690-84CE-188703C7A130}" presName="accent_1" presStyleCnt="0"/>
      <dgm:spPr/>
    </dgm:pt>
    <dgm:pt modelId="{EBB6B2EB-2428-4A5A-B128-3598851E352D}" type="pres">
      <dgm:prSet presAssocID="{A02860C7-B366-4690-84CE-188703C7A130}" presName="accentRepeatNode" presStyleLbl="solidFgAcc1" presStyleIdx="0" presStyleCnt="5"/>
      <dgm:spPr/>
    </dgm:pt>
    <dgm:pt modelId="{59C37D89-3247-43C8-9C58-98A474AF62FC}" type="pres">
      <dgm:prSet presAssocID="{7B6F9C14-C0D8-4DAC-B7AF-3EDA54C2FF80}" presName="text_2" presStyleLbl="node1" presStyleIdx="1" presStyleCnt="5">
        <dgm:presLayoutVars>
          <dgm:bulletEnabled val="1"/>
        </dgm:presLayoutVars>
      </dgm:prSet>
      <dgm:spPr/>
    </dgm:pt>
    <dgm:pt modelId="{2E2386FA-88DD-4B23-A170-731049912D67}" type="pres">
      <dgm:prSet presAssocID="{7B6F9C14-C0D8-4DAC-B7AF-3EDA54C2FF80}" presName="accent_2" presStyleCnt="0"/>
      <dgm:spPr/>
    </dgm:pt>
    <dgm:pt modelId="{E8A51271-2A5F-4E4E-81FC-C1002AE15CFC}" type="pres">
      <dgm:prSet presAssocID="{7B6F9C14-C0D8-4DAC-B7AF-3EDA54C2FF80}" presName="accentRepeatNode" presStyleLbl="solidFgAcc1" presStyleIdx="1" presStyleCnt="5"/>
      <dgm:spPr/>
    </dgm:pt>
    <dgm:pt modelId="{F7308293-25B5-4BCA-916F-5A0A518550F3}" type="pres">
      <dgm:prSet presAssocID="{1BE87DAB-4008-428A-880D-696F06977C66}" presName="text_3" presStyleLbl="node1" presStyleIdx="2" presStyleCnt="5">
        <dgm:presLayoutVars>
          <dgm:bulletEnabled val="1"/>
        </dgm:presLayoutVars>
      </dgm:prSet>
      <dgm:spPr/>
    </dgm:pt>
    <dgm:pt modelId="{6921FBF0-C162-41C0-AB91-1055CEC602F6}" type="pres">
      <dgm:prSet presAssocID="{1BE87DAB-4008-428A-880D-696F06977C66}" presName="accent_3" presStyleCnt="0"/>
      <dgm:spPr/>
    </dgm:pt>
    <dgm:pt modelId="{9654DE1A-D47F-4D53-8260-52D556691090}" type="pres">
      <dgm:prSet presAssocID="{1BE87DAB-4008-428A-880D-696F06977C66}" presName="accentRepeatNode" presStyleLbl="solidFgAcc1" presStyleIdx="2" presStyleCnt="5"/>
      <dgm:spPr/>
    </dgm:pt>
    <dgm:pt modelId="{EF5F15A1-3ADE-4980-8BF3-B269FD1D6A94}" type="pres">
      <dgm:prSet presAssocID="{15C17ADE-0EBC-4375-A0F4-DC57774F45D5}" presName="text_4" presStyleLbl="node1" presStyleIdx="3" presStyleCnt="5">
        <dgm:presLayoutVars>
          <dgm:bulletEnabled val="1"/>
        </dgm:presLayoutVars>
      </dgm:prSet>
      <dgm:spPr/>
    </dgm:pt>
    <dgm:pt modelId="{24F81205-8545-4980-9DE1-0677CF0D34E5}" type="pres">
      <dgm:prSet presAssocID="{15C17ADE-0EBC-4375-A0F4-DC57774F45D5}" presName="accent_4" presStyleCnt="0"/>
      <dgm:spPr/>
    </dgm:pt>
    <dgm:pt modelId="{CAC8E48D-E2FE-4FD5-AC64-8559D6151EA4}" type="pres">
      <dgm:prSet presAssocID="{15C17ADE-0EBC-4375-A0F4-DC57774F45D5}" presName="accentRepeatNode" presStyleLbl="solidFgAcc1" presStyleIdx="3" presStyleCnt="5"/>
      <dgm:spPr/>
    </dgm:pt>
    <dgm:pt modelId="{471AFA1A-D53E-4FB1-8E7A-22B57C915EF1}" type="pres">
      <dgm:prSet presAssocID="{B8F9B12C-474F-40D1-B1C6-C03F5F3B44CD}" presName="text_5" presStyleLbl="node1" presStyleIdx="4" presStyleCnt="5">
        <dgm:presLayoutVars>
          <dgm:bulletEnabled val="1"/>
        </dgm:presLayoutVars>
      </dgm:prSet>
      <dgm:spPr/>
    </dgm:pt>
    <dgm:pt modelId="{BE4911A1-9BD4-4DC7-9CD0-F8C12E62662F}" type="pres">
      <dgm:prSet presAssocID="{B8F9B12C-474F-40D1-B1C6-C03F5F3B44CD}" presName="accent_5" presStyleCnt="0"/>
      <dgm:spPr/>
    </dgm:pt>
    <dgm:pt modelId="{6214480C-DA2A-4679-8FD4-FC780B39F8EB}" type="pres">
      <dgm:prSet presAssocID="{B8F9B12C-474F-40D1-B1C6-C03F5F3B44CD}" presName="accentRepeatNode" presStyleLbl="solidFgAcc1" presStyleIdx="4" presStyleCnt="5"/>
      <dgm:spPr/>
    </dgm:pt>
  </dgm:ptLst>
  <dgm:cxnLst>
    <dgm:cxn modelId="{BE8D1C1F-2D83-4D0E-8E24-274798AAED5B}" srcId="{B7A7845A-6A01-4721-9A70-553958DB76C0}" destId="{7B6F9C14-C0D8-4DAC-B7AF-3EDA54C2FF80}" srcOrd="1" destOrd="0" parTransId="{D7F595B5-334A-4AEE-8F02-1C02537E9BD7}" sibTransId="{BC151B2C-9845-440A-9E73-B58E8FE08F2B}"/>
    <dgm:cxn modelId="{6201F523-4489-44F9-9E80-5377EBF60E8B}" type="presOf" srcId="{A02860C7-B366-4690-84CE-188703C7A130}" destId="{00130D5A-4829-46BE-8E31-3FCD7DE7083E}" srcOrd="0" destOrd="0" presId="urn:microsoft.com/office/officeart/2008/layout/VerticalCurvedList"/>
    <dgm:cxn modelId="{9107FC36-F412-4C7A-983E-7702683341AF}" type="presOf" srcId="{1BE87DAB-4008-428A-880D-696F06977C66}" destId="{F7308293-25B5-4BCA-916F-5A0A518550F3}" srcOrd="0" destOrd="0" presId="urn:microsoft.com/office/officeart/2008/layout/VerticalCurvedList"/>
    <dgm:cxn modelId="{DF27784A-DE78-4DE2-80A0-10716BDCC5DD}" type="presOf" srcId="{7B6F9C14-C0D8-4DAC-B7AF-3EDA54C2FF80}" destId="{59C37D89-3247-43C8-9C58-98A474AF62FC}" srcOrd="0" destOrd="0" presId="urn:microsoft.com/office/officeart/2008/layout/VerticalCurvedList"/>
    <dgm:cxn modelId="{099E308A-5106-46D4-B113-49CD9F30C524}" type="presOf" srcId="{B900B1FB-5145-4530-9D2E-CF5CED60F970}" destId="{40959A49-6225-423A-9F5F-181BFBA5E7E8}" srcOrd="0" destOrd="0" presId="urn:microsoft.com/office/officeart/2008/layout/VerticalCurvedList"/>
    <dgm:cxn modelId="{B2F4908E-08CB-40A8-9C02-784FA0451688}" srcId="{B7A7845A-6A01-4721-9A70-553958DB76C0}" destId="{B8F9B12C-474F-40D1-B1C6-C03F5F3B44CD}" srcOrd="4" destOrd="0" parTransId="{F0715564-002A-4ABD-A924-65D42A4116DB}" sibTransId="{C6AFF3A7-74E6-4678-960E-CBFD343403A0}"/>
    <dgm:cxn modelId="{0CD3D5B7-B7AC-48D4-9D68-B83C660D4B4D}" srcId="{B7A7845A-6A01-4721-9A70-553958DB76C0}" destId="{A02860C7-B366-4690-84CE-188703C7A130}" srcOrd="0" destOrd="0" parTransId="{23A24203-C3AE-4A00-BB87-48E1EF3EB825}" sibTransId="{B900B1FB-5145-4530-9D2E-CF5CED60F970}"/>
    <dgm:cxn modelId="{A223C7C3-5B5B-4B00-900C-DE76BFE923BB}" srcId="{B7A7845A-6A01-4721-9A70-553958DB76C0}" destId="{1BE87DAB-4008-428A-880D-696F06977C66}" srcOrd="2" destOrd="0" parTransId="{FBBF31B3-AE5B-46A2-8432-1FB5BFF6E4B8}" sibTransId="{3C859E1E-7375-47C0-8B86-31E58806F1C5}"/>
    <dgm:cxn modelId="{C906BFCF-1250-4D8B-8E71-508DA67790AE}" type="presOf" srcId="{15C17ADE-0EBC-4375-A0F4-DC57774F45D5}" destId="{EF5F15A1-3ADE-4980-8BF3-B269FD1D6A94}" srcOrd="0" destOrd="0" presId="urn:microsoft.com/office/officeart/2008/layout/VerticalCurvedList"/>
    <dgm:cxn modelId="{82D808DF-FEE8-4290-B6B2-D2C3387216FD}" type="presOf" srcId="{B8F9B12C-474F-40D1-B1C6-C03F5F3B44CD}" destId="{471AFA1A-D53E-4FB1-8E7A-22B57C915EF1}" srcOrd="0" destOrd="0" presId="urn:microsoft.com/office/officeart/2008/layout/VerticalCurvedList"/>
    <dgm:cxn modelId="{500B73F9-AA68-4B2B-8D0A-14445F5D1EFF}" srcId="{B7A7845A-6A01-4721-9A70-553958DB76C0}" destId="{15C17ADE-0EBC-4375-A0F4-DC57774F45D5}" srcOrd="3" destOrd="0" parTransId="{FF2B9392-9F0A-4BC4-A6DD-DCE9F3E04D63}" sibTransId="{006A5A7A-E47B-4035-9CBB-23F1BCF42633}"/>
    <dgm:cxn modelId="{E08223FF-CD93-4CF1-8E83-2890BA534DC3}" type="presOf" srcId="{B7A7845A-6A01-4721-9A70-553958DB76C0}" destId="{66ABCF28-AED0-4CBE-A7F3-DAB921C4D616}" srcOrd="0" destOrd="0" presId="urn:microsoft.com/office/officeart/2008/layout/VerticalCurvedList"/>
    <dgm:cxn modelId="{6B42F1B9-3AC4-48CC-966F-D25C43212512}" type="presParOf" srcId="{66ABCF28-AED0-4CBE-A7F3-DAB921C4D616}" destId="{73C9E125-B70D-4634-9FDB-E6A8249C0A06}" srcOrd="0" destOrd="0" presId="urn:microsoft.com/office/officeart/2008/layout/VerticalCurvedList"/>
    <dgm:cxn modelId="{82D9C422-1BD4-44E2-9739-20F0CFA17978}" type="presParOf" srcId="{73C9E125-B70D-4634-9FDB-E6A8249C0A06}" destId="{1BAB5B42-7D3B-4F55-8877-0D314FB8B4EF}" srcOrd="0" destOrd="0" presId="urn:microsoft.com/office/officeart/2008/layout/VerticalCurvedList"/>
    <dgm:cxn modelId="{8BE5FFA3-9678-4461-87E6-9E975BBACCA6}" type="presParOf" srcId="{1BAB5B42-7D3B-4F55-8877-0D314FB8B4EF}" destId="{C7898F40-55EE-413C-9F35-15DD0753D0CE}" srcOrd="0" destOrd="0" presId="urn:microsoft.com/office/officeart/2008/layout/VerticalCurvedList"/>
    <dgm:cxn modelId="{3FE59DCD-47BA-4D0C-A642-A8CE477A99E0}" type="presParOf" srcId="{1BAB5B42-7D3B-4F55-8877-0D314FB8B4EF}" destId="{40959A49-6225-423A-9F5F-181BFBA5E7E8}" srcOrd="1" destOrd="0" presId="urn:microsoft.com/office/officeart/2008/layout/VerticalCurvedList"/>
    <dgm:cxn modelId="{3C795BD8-C268-4845-BFE4-407944B39B78}" type="presParOf" srcId="{1BAB5B42-7D3B-4F55-8877-0D314FB8B4EF}" destId="{B716516B-51DD-404F-A959-72E2977466E3}" srcOrd="2" destOrd="0" presId="urn:microsoft.com/office/officeart/2008/layout/VerticalCurvedList"/>
    <dgm:cxn modelId="{51128C58-2AE4-4D0D-8472-B7238A239C62}" type="presParOf" srcId="{1BAB5B42-7D3B-4F55-8877-0D314FB8B4EF}" destId="{1194DF76-D467-4B71-BF42-57F89282DE5B}" srcOrd="3" destOrd="0" presId="urn:microsoft.com/office/officeart/2008/layout/VerticalCurvedList"/>
    <dgm:cxn modelId="{93C248C6-ABA2-4C24-801B-24DFC9550779}" type="presParOf" srcId="{73C9E125-B70D-4634-9FDB-E6A8249C0A06}" destId="{00130D5A-4829-46BE-8E31-3FCD7DE7083E}" srcOrd="1" destOrd="0" presId="urn:microsoft.com/office/officeart/2008/layout/VerticalCurvedList"/>
    <dgm:cxn modelId="{274A125A-CEE1-401C-9229-299649422B3F}" type="presParOf" srcId="{73C9E125-B70D-4634-9FDB-E6A8249C0A06}" destId="{41B58389-FF94-4713-B197-4EE8C5F02D9C}" srcOrd="2" destOrd="0" presId="urn:microsoft.com/office/officeart/2008/layout/VerticalCurvedList"/>
    <dgm:cxn modelId="{E01873B7-AEEB-4F93-A26E-FDE7AB8E63B9}" type="presParOf" srcId="{41B58389-FF94-4713-B197-4EE8C5F02D9C}" destId="{EBB6B2EB-2428-4A5A-B128-3598851E352D}" srcOrd="0" destOrd="0" presId="urn:microsoft.com/office/officeart/2008/layout/VerticalCurvedList"/>
    <dgm:cxn modelId="{6CF56534-5370-4556-B34B-77810F823F15}" type="presParOf" srcId="{73C9E125-B70D-4634-9FDB-E6A8249C0A06}" destId="{59C37D89-3247-43C8-9C58-98A474AF62FC}" srcOrd="3" destOrd="0" presId="urn:microsoft.com/office/officeart/2008/layout/VerticalCurvedList"/>
    <dgm:cxn modelId="{AD575416-E69F-4855-BD68-CF3450B9E7C1}" type="presParOf" srcId="{73C9E125-B70D-4634-9FDB-E6A8249C0A06}" destId="{2E2386FA-88DD-4B23-A170-731049912D67}" srcOrd="4" destOrd="0" presId="urn:microsoft.com/office/officeart/2008/layout/VerticalCurvedList"/>
    <dgm:cxn modelId="{4F504DAF-E581-46E8-B9AD-4930BC780126}" type="presParOf" srcId="{2E2386FA-88DD-4B23-A170-731049912D67}" destId="{E8A51271-2A5F-4E4E-81FC-C1002AE15CFC}" srcOrd="0" destOrd="0" presId="urn:microsoft.com/office/officeart/2008/layout/VerticalCurvedList"/>
    <dgm:cxn modelId="{0C32AA8C-0AB1-47B7-BB2D-FCFE5438FE43}" type="presParOf" srcId="{73C9E125-B70D-4634-9FDB-E6A8249C0A06}" destId="{F7308293-25B5-4BCA-916F-5A0A518550F3}" srcOrd="5" destOrd="0" presId="urn:microsoft.com/office/officeart/2008/layout/VerticalCurvedList"/>
    <dgm:cxn modelId="{291D61B9-8A45-4274-AE54-8B3F2E879947}" type="presParOf" srcId="{73C9E125-B70D-4634-9FDB-E6A8249C0A06}" destId="{6921FBF0-C162-41C0-AB91-1055CEC602F6}" srcOrd="6" destOrd="0" presId="urn:microsoft.com/office/officeart/2008/layout/VerticalCurvedList"/>
    <dgm:cxn modelId="{9C93586A-4C13-4A90-B0BE-AFDB084A84C0}" type="presParOf" srcId="{6921FBF0-C162-41C0-AB91-1055CEC602F6}" destId="{9654DE1A-D47F-4D53-8260-52D556691090}" srcOrd="0" destOrd="0" presId="urn:microsoft.com/office/officeart/2008/layout/VerticalCurvedList"/>
    <dgm:cxn modelId="{35F4381F-7CBA-416B-A43C-D8E772482191}" type="presParOf" srcId="{73C9E125-B70D-4634-9FDB-E6A8249C0A06}" destId="{EF5F15A1-3ADE-4980-8BF3-B269FD1D6A94}" srcOrd="7" destOrd="0" presId="urn:microsoft.com/office/officeart/2008/layout/VerticalCurvedList"/>
    <dgm:cxn modelId="{0BE83CA5-5243-4F86-B7C2-954AF3E2B777}" type="presParOf" srcId="{73C9E125-B70D-4634-9FDB-E6A8249C0A06}" destId="{24F81205-8545-4980-9DE1-0677CF0D34E5}" srcOrd="8" destOrd="0" presId="urn:microsoft.com/office/officeart/2008/layout/VerticalCurvedList"/>
    <dgm:cxn modelId="{AD7C5495-C561-4359-896C-7F73ED261D23}" type="presParOf" srcId="{24F81205-8545-4980-9DE1-0677CF0D34E5}" destId="{CAC8E48D-E2FE-4FD5-AC64-8559D6151EA4}" srcOrd="0" destOrd="0" presId="urn:microsoft.com/office/officeart/2008/layout/VerticalCurvedList"/>
    <dgm:cxn modelId="{68238761-FA9A-4E14-A844-EA591C219314}" type="presParOf" srcId="{73C9E125-B70D-4634-9FDB-E6A8249C0A06}" destId="{471AFA1A-D53E-4FB1-8E7A-22B57C915EF1}" srcOrd="9" destOrd="0" presId="urn:microsoft.com/office/officeart/2008/layout/VerticalCurvedList"/>
    <dgm:cxn modelId="{D5D25A94-CD02-4CDF-8B03-85A884040169}" type="presParOf" srcId="{73C9E125-B70D-4634-9FDB-E6A8249C0A06}" destId="{BE4911A1-9BD4-4DC7-9CD0-F8C12E62662F}" srcOrd="10" destOrd="0" presId="urn:microsoft.com/office/officeart/2008/layout/VerticalCurvedList"/>
    <dgm:cxn modelId="{0C48FEA1-1CBA-4798-87D1-6F463007878B}" type="presParOf" srcId="{BE4911A1-9BD4-4DC7-9CD0-F8C12E62662F}" destId="{6214480C-DA2A-4679-8FD4-FC780B39F8E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B75534-0330-4E5B-9CE1-6667E88CC959}" type="doc">
      <dgm:prSet loTypeId="urn:microsoft.com/office/officeart/2005/8/layout/radial1" loCatId="cycle" qsTypeId="urn:microsoft.com/office/officeart/2005/8/quickstyle/simple1" qsCatId="simple" csTypeId="urn:microsoft.com/office/officeart/2005/8/colors/accent3_2" csCatId="accent3" phldr="1"/>
      <dgm:spPr/>
      <dgm:t>
        <a:bodyPr/>
        <a:lstStyle/>
        <a:p>
          <a:endParaRPr lang="en-US"/>
        </a:p>
      </dgm:t>
    </dgm:pt>
    <dgm:pt modelId="{DA989026-DE6C-42B2-8A70-83E6555DF286}">
      <dgm:prSet phldrT="[Text]" custT="1"/>
      <dgm:spPr>
        <a:solidFill>
          <a:srgbClr val="B4BE35"/>
        </a:solidFill>
      </dgm:spPr>
      <dgm:t>
        <a:bodyPr/>
        <a:lstStyle/>
        <a:p>
          <a:r>
            <a:rPr lang="en-GB" sz="2400" dirty="0">
              <a:solidFill>
                <a:srgbClr val="41535D"/>
              </a:solidFill>
            </a:rPr>
            <a:t>Wellbeing</a:t>
          </a:r>
        </a:p>
        <a:p>
          <a:r>
            <a:rPr lang="en-GB" sz="2400" dirty="0">
              <a:solidFill>
                <a:srgbClr val="41535D"/>
              </a:solidFill>
            </a:rPr>
            <a:t>(Mental Health)</a:t>
          </a:r>
          <a:endParaRPr lang="en-US" sz="2400" dirty="0">
            <a:solidFill>
              <a:srgbClr val="41535D"/>
            </a:solidFill>
          </a:endParaRPr>
        </a:p>
      </dgm:t>
    </dgm:pt>
    <dgm:pt modelId="{DD1CBB11-7219-4E87-A8F7-8646CCFA06C0}" type="parTrans" cxnId="{D9B5A2BF-5E3F-4BFE-BADC-5BB74069FDB1}">
      <dgm:prSet/>
      <dgm:spPr/>
      <dgm:t>
        <a:bodyPr/>
        <a:lstStyle/>
        <a:p>
          <a:endParaRPr lang="en-US"/>
        </a:p>
      </dgm:t>
    </dgm:pt>
    <dgm:pt modelId="{6D90BAF6-12B1-4A32-9023-109E88792757}" type="sibTrans" cxnId="{D9B5A2BF-5E3F-4BFE-BADC-5BB74069FDB1}">
      <dgm:prSet/>
      <dgm:spPr/>
      <dgm:t>
        <a:bodyPr/>
        <a:lstStyle/>
        <a:p>
          <a:endParaRPr lang="en-US"/>
        </a:p>
      </dgm:t>
    </dgm:pt>
    <dgm:pt modelId="{F2630F51-3A69-449B-B88A-DD86FED21902}">
      <dgm:prSet phldrT="[Text]" custT="1"/>
      <dgm:spPr>
        <a:solidFill>
          <a:srgbClr val="B4BE35"/>
        </a:solidFill>
      </dgm:spPr>
      <dgm:t>
        <a:bodyPr/>
        <a:lstStyle/>
        <a:p>
          <a:r>
            <a:rPr lang="en-GB" sz="2400" dirty="0">
              <a:solidFill>
                <a:srgbClr val="41535D"/>
              </a:solidFill>
            </a:rPr>
            <a:t>Work</a:t>
          </a:r>
          <a:endParaRPr lang="en-US" sz="2400" dirty="0">
            <a:solidFill>
              <a:srgbClr val="41535D"/>
            </a:solidFill>
          </a:endParaRPr>
        </a:p>
      </dgm:t>
    </dgm:pt>
    <dgm:pt modelId="{80D41BD6-E9EB-4E44-B3C5-17D41CE9719B}" type="parTrans" cxnId="{4A4CFA00-02CA-42CB-8904-4221C1234F65}">
      <dgm:prSet/>
      <dgm:spPr/>
      <dgm:t>
        <a:bodyPr/>
        <a:lstStyle/>
        <a:p>
          <a:endParaRPr lang="en-US" dirty="0"/>
        </a:p>
      </dgm:t>
    </dgm:pt>
    <dgm:pt modelId="{0094BD7D-1702-42A4-862D-32AED4A83B2F}" type="sibTrans" cxnId="{4A4CFA00-02CA-42CB-8904-4221C1234F65}">
      <dgm:prSet/>
      <dgm:spPr/>
      <dgm:t>
        <a:bodyPr/>
        <a:lstStyle/>
        <a:p>
          <a:endParaRPr lang="en-US"/>
        </a:p>
      </dgm:t>
    </dgm:pt>
    <dgm:pt modelId="{EACE09CC-87D8-49BB-93AE-7E46048210F9}">
      <dgm:prSet phldrT="[Text]" custT="1"/>
      <dgm:spPr>
        <a:solidFill>
          <a:srgbClr val="B4BE35"/>
        </a:solidFill>
      </dgm:spPr>
      <dgm:t>
        <a:bodyPr/>
        <a:lstStyle/>
        <a:p>
          <a:r>
            <a:rPr lang="en-GB" sz="2400" dirty="0">
              <a:solidFill>
                <a:srgbClr val="41535D"/>
              </a:solidFill>
            </a:rPr>
            <a:t>Home</a:t>
          </a:r>
          <a:endParaRPr lang="en-US" sz="2400" dirty="0">
            <a:solidFill>
              <a:srgbClr val="41535D"/>
            </a:solidFill>
          </a:endParaRPr>
        </a:p>
      </dgm:t>
    </dgm:pt>
    <dgm:pt modelId="{F7B8AEF2-3A71-4566-8359-16F1179A5E78}" type="parTrans" cxnId="{2008B812-AB9F-466E-9271-03B7EBC96373}">
      <dgm:prSet/>
      <dgm:spPr/>
      <dgm:t>
        <a:bodyPr/>
        <a:lstStyle/>
        <a:p>
          <a:endParaRPr lang="en-US" dirty="0"/>
        </a:p>
      </dgm:t>
    </dgm:pt>
    <dgm:pt modelId="{2B58F9D8-25EC-4280-98CD-27446523B1C7}" type="sibTrans" cxnId="{2008B812-AB9F-466E-9271-03B7EBC96373}">
      <dgm:prSet/>
      <dgm:spPr/>
      <dgm:t>
        <a:bodyPr/>
        <a:lstStyle/>
        <a:p>
          <a:endParaRPr lang="en-US"/>
        </a:p>
      </dgm:t>
    </dgm:pt>
    <dgm:pt modelId="{3328DD64-61CE-496D-B4CF-E157AC538426}">
      <dgm:prSet phldrT="[Text]" custT="1"/>
      <dgm:spPr>
        <a:solidFill>
          <a:srgbClr val="B4BE35"/>
        </a:solidFill>
      </dgm:spPr>
      <dgm:t>
        <a:bodyPr/>
        <a:lstStyle/>
        <a:p>
          <a:r>
            <a:rPr lang="en-GB" sz="2400" b="0" dirty="0">
              <a:solidFill>
                <a:srgbClr val="41535D"/>
              </a:solidFill>
            </a:rPr>
            <a:t>Ability to function</a:t>
          </a:r>
          <a:endParaRPr lang="en-US" sz="2400" b="0" dirty="0">
            <a:solidFill>
              <a:srgbClr val="41535D"/>
            </a:solidFill>
          </a:endParaRPr>
        </a:p>
      </dgm:t>
    </dgm:pt>
    <dgm:pt modelId="{849D7397-0BF9-40D7-9AE9-A6D5FA05BC19}" type="parTrans" cxnId="{3DC84314-AF8C-48D9-A82D-7F7D24EF8BA3}">
      <dgm:prSet/>
      <dgm:spPr/>
      <dgm:t>
        <a:bodyPr/>
        <a:lstStyle/>
        <a:p>
          <a:endParaRPr lang="en-US" dirty="0"/>
        </a:p>
      </dgm:t>
    </dgm:pt>
    <dgm:pt modelId="{BD9C1BAF-05FC-4300-B7E8-12E8BAAF8174}" type="sibTrans" cxnId="{3DC84314-AF8C-48D9-A82D-7F7D24EF8BA3}">
      <dgm:prSet/>
      <dgm:spPr/>
      <dgm:t>
        <a:bodyPr/>
        <a:lstStyle/>
        <a:p>
          <a:endParaRPr lang="en-US"/>
        </a:p>
      </dgm:t>
    </dgm:pt>
    <dgm:pt modelId="{CB75E1C1-B32B-4B21-9C1C-6004551005A8}">
      <dgm:prSet phldrT="[Text]" custT="1"/>
      <dgm:spPr>
        <a:solidFill>
          <a:srgbClr val="B4BE35"/>
        </a:solidFill>
      </dgm:spPr>
      <dgm:t>
        <a:bodyPr/>
        <a:lstStyle/>
        <a:p>
          <a:r>
            <a:rPr lang="en-GB" sz="2400" dirty="0">
              <a:solidFill>
                <a:srgbClr val="41535D"/>
              </a:solidFill>
            </a:rPr>
            <a:t>Trauma</a:t>
          </a:r>
          <a:endParaRPr lang="en-US" sz="2400" dirty="0">
            <a:solidFill>
              <a:srgbClr val="41535D"/>
            </a:solidFill>
          </a:endParaRPr>
        </a:p>
      </dgm:t>
    </dgm:pt>
    <dgm:pt modelId="{DCF16D9B-B409-43A5-96FD-AFA9437430E9}" type="parTrans" cxnId="{56804538-C417-44C1-8EDA-969600CE991E}">
      <dgm:prSet/>
      <dgm:spPr/>
      <dgm:t>
        <a:bodyPr/>
        <a:lstStyle/>
        <a:p>
          <a:endParaRPr lang="en-US" dirty="0"/>
        </a:p>
      </dgm:t>
    </dgm:pt>
    <dgm:pt modelId="{9FE49D9E-FD70-4BC0-8415-FB3B33B67391}" type="sibTrans" cxnId="{56804538-C417-44C1-8EDA-969600CE991E}">
      <dgm:prSet/>
      <dgm:spPr/>
      <dgm:t>
        <a:bodyPr/>
        <a:lstStyle/>
        <a:p>
          <a:endParaRPr lang="en-US"/>
        </a:p>
      </dgm:t>
    </dgm:pt>
    <dgm:pt modelId="{ABAD04D6-E024-4580-B061-7D85BE54FCBF}">
      <dgm:prSet phldrT="[Text]" custScaleX="144274" custScaleY="145497" custRadScaleRad="158308" custRadScaleInc="-63055"/>
      <dgm:spPr/>
      <dgm:t>
        <a:bodyPr/>
        <a:lstStyle/>
        <a:p>
          <a:endParaRPr lang="en-US"/>
        </a:p>
      </dgm:t>
    </dgm:pt>
    <dgm:pt modelId="{DDAD938B-FFBD-4248-ABAA-031BDE5A2421}" type="parTrans" cxnId="{4D02E6D3-AA17-42F0-881A-D510F4BD76BE}">
      <dgm:prSet/>
      <dgm:spPr/>
      <dgm:t>
        <a:bodyPr/>
        <a:lstStyle/>
        <a:p>
          <a:endParaRPr lang="en-US"/>
        </a:p>
      </dgm:t>
    </dgm:pt>
    <dgm:pt modelId="{CD0EEF3F-3636-428D-BDEA-A6BFF7609076}" type="sibTrans" cxnId="{4D02E6D3-AA17-42F0-881A-D510F4BD76BE}">
      <dgm:prSet/>
      <dgm:spPr/>
      <dgm:t>
        <a:bodyPr/>
        <a:lstStyle/>
        <a:p>
          <a:endParaRPr lang="en-US"/>
        </a:p>
      </dgm:t>
    </dgm:pt>
    <dgm:pt modelId="{3E0C07BB-1B73-42C3-8377-5FA74C4DCE14}" type="pres">
      <dgm:prSet presAssocID="{87B75534-0330-4E5B-9CE1-6667E88CC959}" presName="cycle" presStyleCnt="0">
        <dgm:presLayoutVars>
          <dgm:chMax val="1"/>
          <dgm:dir/>
          <dgm:animLvl val="ctr"/>
          <dgm:resizeHandles val="exact"/>
        </dgm:presLayoutVars>
      </dgm:prSet>
      <dgm:spPr/>
    </dgm:pt>
    <dgm:pt modelId="{8252B57B-002A-4449-B874-561C130A996C}" type="pres">
      <dgm:prSet presAssocID="{DA989026-DE6C-42B2-8A70-83E6555DF286}" presName="centerShape" presStyleLbl="node0" presStyleIdx="0" presStyleCnt="1" custScaleX="142871" custScaleY="124272" custLinFactNeighborX="571" custLinFactNeighborY="-2567"/>
      <dgm:spPr/>
    </dgm:pt>
    <dgm:pt modelId="{C61C4FB5-84CE-4C14-9F5B-AD70CAC5CA4A}" type="pres">
      <dgm:prSet presAssocID="{80D41BD6-E9EB-4E44-B3C5-17D41CE9719B}" presName="Name9" presStyleLbl="parChTrans1D2" presStyleIdx="0" presStyleCnt="4"/>
      <dgm:spPr/>
    </dgm:pt>
    <dgm:pt modelId="{7DAD731B-879D-4870-B224-CE726717EA20}" type="pres">
      <dgm:prSet presAssocID="{80D41BD6-E9EB-4E44-B3C5-17D41CE9719B}" presName="connTx" presStyleLbl="parChTrans1D2" presStyleIdx="0" presStyleCnt="4"/>
      <dgm:spPr/>
    </dgm:pt>
    <dgm:pt modelId="{68C00A82-B1F9-41FF-A4F6-E01A599037C8}" type="pres">
      <dgm:prSet presAssocID="{F2630F51-3A69-449B-B88A-DD86FED21902}" presName="node" presStyleLbl="node1" presStyleIdx="0" presStyleCnt="4" custScaleX="110416" custScaleY="110416" custRadScaleRad="107364" custRadScaleInc="-1610">
        <dgm:presLayoutVars>
          <dgm:bulletEnabled val="1"/>
        </dgm:presLayoutVars>
      </dgm:prSet>
      <dgm:spPr/>
    </dgm:pt>
    <dgm:pt modelId="{3CE8B31D-1268-4F35-9466-F3187F012838}" type="pres">
      <dgm:prSet presAssocID="{F7B8AEF2-3A71-4566-8359-16F1179A5E78}" presName="Name9" presStyleLbl="parChTrans1D2" presStyleIdx="1" presStyleCnt="4"/>
      <dgm:spPr/>
    </dgm:pt>
    <dgm:pt modelId="{E10285E3-AA3C-4FF3-A89B-4FB762D286D5}" type="pres">
      <dgm:prSet presAssocID="{F7B8AEF2-3A71-4566-8359-16F1179A5E78}" presName="connTx" presStyleLbl="parChTrans1D2" presStyleIdx="1" presStyleCnt="4"/>
      <dgm:spPr/>
    </dgm:pt>
    <dgm:pt modelId="{F17F3D8D-2DAB-4484-82C5-F3914D652F79}" type="pres">
      <dgm:prSet presAssocID="{EACE09CC-87D8-49BB-93AE-7E46048210F9}" presName="node" presStyleLbl="node1" presStyleIdx="1" presStyleCnt="4" custScaleX="110416" custScaleY="110416" custRadScaleRad="190961" custRadScaleInc="-64509">
        <dgm:presLayoutVars>
          <dgm:bulletEnabled val="1"/>
        </dgm:presLayoutVars>
      </dgm:prSet>
      <dgm:spPr/>
    </dgm:pt>
    <dgm:pt modelId="{C2012E6A-09A8-428B-9019-19B86303B0E0}" type="pres">
      <dgm:prSet presAssocID="{849D7397-0BF9-40D7-9AE9-A6D5FA05BC19}" presName="Name9" presStyleLbl="parChTrans1D2" presStyleIdx="2" presStyleCnt="4"/>
      <dgm:spPr/>
    </dgm:pt>
    <dgm:pt modelId="{92867EF1-B375-4CC2-9A52-0CA36559A7DA}" type="pres">
      <dgm:prSet presAssocID="{849D7397-0BF9-40D7-9AE9-A6D5FA05BC19}" presName="connTx" presStyleLbl="parChTrans1D2" presStyleIdx="2" presStyleCnt="4"/>
      <dgm:spPr/>
    </dgm:pt>
    <dgm:pt modelId="{A2A669A1-0A8D-4508-B8B5-E632B363DF50}" type="pres">
      <dgm:prSet presAssocID="{3328DD64-61CE-496D-B4CF-E157AC538426}" presName="node" presStyleLbl="node1" presStyleIdx="2" presStyleCnt="4" custScaleX="110416" custScaleY="110416" custRadScaleRad="91585" custRadScaleInc="1888">
        <dgm:presLayoutVars>
          <dgm:bulletEnabled val="1"/>
        </dgm:presLayoutVars>
      </dgm:prSet>
      <dgm:spPr/>
    </dgm:pt>
    <dgm:pt modelId="{3FE0743D-A19F-4DFC-A166-CBE71783BA2E}" type="pres">
      <dgm:prSet presAssocID="{DCF16D9B-B409-43A5-96FD-AFA9437430E9}" presName="Name9" presStyleLbl="parChTrans1D2" presStyleIdx="3" presStyleCnt="4"/>
      <dgm:spPr/>
    </dgm:pt>
    <dgm:pt modelId="{32175AF0-3179-4A45-BF13-FECAF111DA81}" type="pres">
      <dgm:prSet presAssocID="{DCF16D9B-B409-43A5-96FD-AFA9437430E9}" presName="connTx" presStyleLbl="parChTrans1D2" presStyleIdx="3" presStyleCnt="4"/>
      <dgm:spPr/>
    </dgm:pt>
    <dgm:pt modelId="{FBC7ECED-367C-4B30-B9C6-586047AB4E88}" type="pres">
      <dgm:prSet presAssocID="{CB75E1C1-B32B-4B21-9C1C-6004551005A8}" presName="node" presStyleLbl="node1" presStyleIdx="3" presStyleCnt="4" custScaleX="110416" custScaleY="110416" custRadScaleRad="183928" custRadScaleInc="79943">
        <dgm:presLayoutVars>
          <dgm:bulletEnabled val="1"/>
        </dgm:presLayoutVars>
      </dgm:prSet>
      <dgm:spPr/>
    </dgm:pt>
  </dgm:ptLst>
  <dgm:cxnLst>
    <dgm:cxn modelId="{4A4CFA00-02CA-42CB-8904-4221C1234F65}" srcId="{DA989026-DE6C-42B2-8A70-83E6555DF286}" destId="{F2630F51-3A69-449B-B88A-DD86FED21902}" srcOrd="0" destOrd="0" parTransId="{80D41BD6-E9EB-4E44-B3C5-17D41CE9719B}" sibTransId="{0094BD7D-1702-42A4-862D-32AED4A83B2F}"/>
    <dgm:cxn modelId="{D36FE00B-329C-144E-9D4B-85AE5B794038}" type="presOf" srcId="{3328DD64-61CE-496D-B4CF-E157AC538426}" destId="{A2A669A1-0A8D-4508-B8B5-E632B363DF50}" srcOrd="0" destOrd="0" presId="urn:microsoft.com/office/officeart/2005/8/layout/radial1"/>
    <dgm:cxn modelId="{2008B812-AB9F-466E-9271-03B7EBC96373}" srcId="{DA989026-DE6C-42B2-8A70-83E6555DF286}" destId="{EACE09CC-87D8-49BB-93AE-7E46048210F9}" srcOrd="1" destOrd="0" parTransId="{F7B8AEF2-3A71-4566-8359-16F1179A5E78}" sibTransId="{2B58F9D8-25EC-4280-98CD-27446523B1C7}"/>
    <dgm:cxn modelId="{3DC84314-AF8C-48D9-A82D-7F7D24EF8BA3}" srcId="{DA989026-DE6C-42B2-8A70-83E6555DF286}" destId="{3328DD64-61CE-496D-B4CF-E157AC538426}" srcOrd="2" destOrd="0" parTransId="{849D7397-0BF9-40D7-9AE9-A6D5FA05BC19}" sibTransId="{BD9C1BAF-05FC-4300-B7E8-12E8BAAF8174}"/>
    <dgm:cxn modelId="{83C73017-8A74-9648-94FB-1F45C9C5E2E5}" type="presOf" srcId="{F7B8AEF2-3A71-4566-8359-16F1179A5E78}" destId="{E10285E3-AA3C-4FF3-A89B-4FB762D286D5}" srcOrd="1" destOrd="0" presId="urn:microsoft.com/office/officeart/2005/8/layout/radial1"/>
    <dgm:cxn modelId="{C4EDBE25-6385-0347-8330-CA840672C0F9}" type="presOf" srcId="{849D7397-0BF9-40D7-9AE9-A6D5FA05BC19}" destId="{C2012E6A-09A8-428B-9019-19B86303B0E0}" srcOrd="0" destOrd="0" presId="urn:microsoft.com/office/officeart/2005/8/layout/radial1"/>
    <dgm:cxn modelId="{F0F25027-D5F8-4C42-A8F0-3853E6374D2B}" type="presOf" srcId="{80D41BD6-E9EB-4E44-B3C5-17D41CE9719B}" destId="{C61C4FB5-84CE-4C14-9F5B-AD70CAC5CA4A}" srcOrd="0" destOrd="0" presId="urn:microsoft.com/office/officeart/2005/8/layout/radial1"/>
    <dgm:cxn modelId="{5D272F37-6DD8-334E-A848-76CC80905B44}" type="presOf" srcId="{DA989026-DE6C-42B2-8A70-83E6555DF286}" destId="{8252B57B-002A-4449-B874-561C130A996C}" srcOrd="0" destOrd="0" presId="urn:microsoft.com/office/officeart/2005/8/layout/radial1"/>
    <dgm:cxn modelId="{56804538-C417-44C1-8EDA-969600CE991E}" srcId="{DA989026-DE6C-42B2-8A70-83E6555DF286}" destId="{CB75E1C1-B32B-4B21-9C1C-6004551005A8}" srcOrd="3" destOrd="0" parTransId="{DCF16D9B-B409-43A5-96FD-AFA9437430E9}" sibTransId="{9FE49D9E-FD70-4BC0-8415-FB3B33B67391}"/>
    <dgm:cxn modelId="{23756E39-709E-F141-84A5-D9D4880111D5}" type="presOf" srcId="{F7B8AEF2-3A71-4566-8359-16F1179A5E78}" destId="{3CE8B31D-1268-4F35-9466-F3187F012838}" srcOrd="0" destOrd="0" presId="urn:microsoft.com/office/officeart/2005/8/layout/radial1"/>
    <dgm:cxn modelId="{18057E6B-30AA-7E41-9B39-F93AB55C67BA}" type="presOf" srcId="{DCF16D9B-B409-43A5-96FD-AFA9437430E9}" destId="{32175AF0-3179-4A45-BF13-FECAF111DA81}" srcOrd="1" destOrd="0" presId="urn:microsoft.com/office/officeart/2005/8/layout/radial1"/>
    <dgm:cxn modelId="{AF651187-BE0C-6343-92E2-AEEED5DDB804}" type="presOf" srcId="{EACE09CC-87D8-49BB-93AE-7E46048210F9}" destId="{F17F3D8D-2DAB-4484-82C5-F3914D652F79}" srcOrd="0" destOrd="0" presId="urn:microsoft.com/office/officeart/2005/8/layout/radial1"/>
    <dgm:cxn modelId="{ADA76990-694B-424E-B68A-5FEAF0500A3F}" type="presOf" srcId="{F2630F51-3A69-449B-B88A-DD86FED21902}" destId="{68C00A82-B1F9-41FF-A4F6-E01A599037C8}" srcOrd="0" destOrd="0" presId="urn:microsoft.com/office/officeart/2005/8/layout/radial1"/>
    <dgm:cxn modelId="{D9B5A2BF-5E3F-4BFE-BADC-5BB74069FDB1}" srcId="{87B75534-0330-4E5B-9CE1-6667E88CC959}" destId="{DA989026-DE6C-42B2-8A70-83E6555DF286}" srcOrd="0" destOrd="0" parTransId="{DD1CBB11-7219-4E87-A8F7-8646CCFA06C0}" sibTransId="{6D90BAF6-12B1-4A32-9023-109E88792757}"/>
    <dgm:cxn modelId="{7498ECC8-5954-9B4E-966F-BAD8094A1AAE}" type="presOf" srcId="{DCF16D9B-B409-43A5-96FD-AFA9437430E9}" destId="{3FE0743D-A19F-4DFC-A166-CBE71783BA2E}" srcOrd="0" destOrd="0" presId="urn:microsoft.com/office/officeart/2005/8/layout/radial1"/>
    <dgm:cxn modelId="{56C057D3-867C-BD42-A752-FF361A6E72BC}" type="presOf" srcId="{87B75534-0330-4E5B-9CE1-6667E88CC959}" destId="{3E0C07BB-1B73-42C3-8377-5FA74C4DCE14}" srcOrd="0" destOrd="0" presId="urn:microsoft.com/office/officeart/2005/8/layout/radial1"/>
    <dgm:cxn modelId="{4D02E6D3-AA17-42F0-881A-D510F4BD76BE}" srcId="{87B75534-0330-4E5B-9CE1-6667E88CC959}" destId="{ABAD04D6-E024-4580-B061-7D85BE54FCBF}" srcOrd="1" destOrd="0" parTransId="{DDAD938B-FFBD-4248-ABAA-031BDE5A2421}" sibTransId="{CD0EEF3F-3636-428D-BDEA-A6BFF7609076}"/>
    <dgm:cxn modelId="{62F17AD4-237A-C24F-B716-74C67C67EC7D}" type="presOf" srcId="{CB75E1C1-B32B-4B21-9C1C-6004551005A8}" destId="{FBC7ECED-367C-4B30-B9C6-586047AB4E88}" srcOrd="0" destOrd="0" presId="urn:microsoft.com/office/officeart/2005/8/layout/radial1"/>
    <dgm:cxn modelId="{1E3BAAD6-599C-9646-B656-66A47EA4C185}" type="presOf" srcId="{849D7397-0BF9-40D7-9AE9-A6D5FA05BC19}" destId="{92867EF1-B375-4CC2-9A52-0CA36559A7DA}" srcOrd="1" destOrd="0" presId="urn:microsoft.com/office/officeart/2005/8/layout/radial1"/>
    <dgm:cxn modelId="{1817CDE5-5563-6F46-986F-E5DE519BD36C}" type="presOf" srcId="{80D41BD6-E9EB-4E44-B3C5-17D41CE9719B}" destId="{7DAD731B-879D-4870-B224-CE726717EA20}" srcOrd="1" destOrd="0" presId="urn:microsoft.com/office/officeart/2005/8/layout/radial1"/>
    <dgm:cxn modelId="{B3BA9813-CAFC-0743-8652-F266CA1D8998}" type="presParOf" srcId="{3E0C07BB-1B73-42C3-8377-5FA74C4DCE14}" destId="{8252B57B-002A-4449-B874-561C130A996C}" srcOrd="0" destOrd="0" presId="urn:microsoft.com/office/officeart/2005/8/layout/radial1"/>
    <dgm:cxn modelId="{EF338F24-3FE8-234D-B43E-6B450EFEC1D3}" type="presParOf" srcId="{3E0C07BB-1B73-42C3-8377-5FA74C4DCE14}" destId="{C61C4FB5-84CE-4C14-9F5B-AD70CAC5CA4A}" srcOrd="1" destOrd="0" presId="urn:microsoft.com/office/officeart/2005/8/layout/radial1"/>
    <dgm:cxn modelId="{B45F90CB-B6EC-E74F-BD85-2D1ECDAA081A}" type="presParOf" srcId="{C61C4FB5-84CE-4C14-9F5B-AD70CAC5CA4A}" destId="{7DAD731B-879D-4870-B224-CE726717EA20}" srcOrd="0" destOrd="0" presId="urn:microsoft.com/office/officeart/2005/8/layout/radial1"/>
    <dgm:cxn modelId="{E97B6AAB-EF73-C54A-A797-8EE8D4256EC1}" type="presParOf" srcId="{3E0C07BB-1B73-42C3-8377-5FA74C4DCE14}" destId="{68C00A82-B1F9-41FF-A4F6-E01A599037C8}" srcOrd="2" destOrd="0" presId="urn:microsoft.com/office/officeart/2005/8/layout/radial1"/>
    <dgm:cxn modelId="{916668F1-9CFC-234F-BDB7-BAE4F41A3630}" type="presParOf" srcId="{3E0C07BB-1B73-42C3-8377-5FA74C4DCE14}" destId="{3CE8B31D-1268-4F35-9466-F3187F012838}" srcOrd="3" destOrd="0" presId="urn:microsoft.com/office/officeart/2005/8/layout/radial1"/>
    <dgm:cxn modelId="{B0FCB517-30C7-924C-9258-C63B573AD9A1}" type="presParOf" srcId="{3CE8B31D-1268-4F35-9466-F3187F012838}" destId="{E10285E3-AA3C-4FF3-A89B-4FB762D286D5}" srcOrd="0" destOrd="0" presId="urn:microsoft.com/office/officeart/2005/8/layout/radial1"/>
    <dgm:cxn modelId="{097B3E04-714E-B14A-BE7B-858B90B8B206}" type="presParOf" srcId="{3E0C07BB-1B73-42C3-8377-5FA74C4DCE14}" destId="{F17F3D8D-2DAB-4484-82C5-F3914D652F79}" srcOrd="4" destOrd="0" presId="urn:microsoft.com/office/officeart/2005/8/layout/radial1"/>
    <dgm:cxn modelId="{442BF6A6-56FD-404B-9BC5-657E91F1D132}" type="presParOf" srcId="{3E0C07BB-1B73-42C3-8377-5FA74C4DCE14}" destId="{C2012E6A-09A8-428B-9019-19B86303B0E0}" srcOrd="5" destOrd="0" presId="urn:microsoft.com/office/officeart/2005/8/layout/radial1"/>
    <dgm:cxn modelId="{E66FBEAB-AC14-0B40-82B9-DCC47AA8BB59}" type="presParOf" srcId="{C2012E6A-09A8-428B-9019-19B86303B0E0}" destId="{92867EF1-B375-4CC2-9A52-0CA36559A7DA}" srcOrd="0" destOrd="0" presId="urn:microsoft.com/office/officeart/2005/8/layout/radial1"/>
    <dgm:cxn modelId="{1DACFEB5-DBE4-0D43-99B1-CC6CE0D349EB}" type="presParOf" srcId="{3E0C07BB-1B73-42C3-8377-5FA74C4DCE14}" destId="{A2A669A1-0A8D-4508-B8B5-E632B363DF50}" srcOrd="6" destOrd="0" presId="urn:microsoft.com/office/officeart/2005/8/layout/radial1"/>
    <dgm:cxn modelId="{7C0C77A5-1479-404A-86FC-4745189BCF04}" type="presParOf" srcId="{3E0C07BB-1B73-42C3-8377-5FA74C4DCE14}" destId="{3FE0743D-A19F-4DFC-A166-CBE71783BA2E}" srcOrd="7" destOrd="0" presId="urn:microsoft.com/office/officeart/2005/8/layout/radial1"/>
    <dgm:cxn modelId="{1796C789-D71F-0241-9EFF-5CD34F58290F}" type="presParOf" srcId="{3FE0743D-A19F-4DFC-A166-CBE71783BA2E}" destId="{32175AF0-3179-4A45-BF13-FECAF111DA81}" srcOrd="0" destOrd="0" presId="urn:microsoft.com/office/officeart/2005/8/layout/radial1"/>
    <dgm:cxn modelId="{178B7D66-A941-0848-9458-4CF645DC07F5}" type="presParOf" srcId="{3E0C07BB-1B73-42C3-8377-5FA74C4DCE14}" destId="{FBC7ECED-367C-4B30-B9C6-586047AB4E88}"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59A49-6225-423A-9F5F-181BFBA5E7E8}">
      <dsp:nvSpPr>
        <dsp:cNvPr id="0" name=""/>
        <dsp:cNvSpPr/>
      </dsp:nvSpPr>
      <dsp:spPr>
        <a:xfrm>
          <a:off x="-5569849" y="-852711"/>
          <a:ext cx="6631655" cy="6631655"/>
        </a:xfrm>
        <a:prstGeom prst="blockArc">
          <a:avLst>
            <a:gd name="adj1" fmla="val 18900000"/>
            <a:gd name="adj2" fmla="val 2700000"/>
            <a:gd name="adj3" fmla="val 32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30D5A-4829-46BE-8E31-3FCD7DE7083E}">
      <dsp:nvSpPr>
        <dsp:cNvPr id="0" name=""/>
        <dsp:cNvSpPr/>
      </dsp:nvSpPr>
      <dsp:spPr>
        <a:xfrm>
          <a:off x="464213" y="307790"/>
          <a:ext cx="7696581" cy="615976"/>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a:p>
      </dsp:txBody>
      <dsp:txXfrm>
        <a:off x="464213" y="307790"/>
        <a:ext cx="7696581" cy="615976"/>
      </dsp:txXfrm>
    </dsp:sp>
    <dsp:sp modelId="{EBB6B2EB-2428-4A5A-B128-3598851E352D}">
      <dsp:nvSpPr>
        <dsp:cNvPr id="0" name=""/>
        <dsp:cNvSpPr/>
      </dsp:nvSpPr>
      <dsp:spPr>
        <a:xfrm>
          <a:off x="79228" y="230793"/>
          <a:ext cx="769970" cy="769970"/>
        </a:xfrm>
        <a:prstGeom prst="ellipse">
          <a:avLst/>
        </a:prstGeom>
        <a:solidFill>
          <a:schemeClr val="lt1">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C37D89-3247-43C8-9C58-98A474AF62FC}">
      <dsp:nvSpPr>
        <dsp:cNvPr id="0" name=""/>
        <dsp:cNvSpPr/>
      </dsp:nvSpPr>
      <dsp:spPr>
        <a:xfrm>
          <a:off x="905604" y="1231459"/>
          <a:ext cx="7255191" cy="615976"/>
        </a:xfrm>
        <a:prstGeom prst="rect">
          <a:avLst/>
        </a:prstGeom>
        <a:solidFill>
          <a:schemeClr val="accent3">
            <a:shade val="50000"/>
            <a:hueOff val="107022"/>
            <a:satOff val="-1708"/>
            <a:lumOff val="164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a:p>
      </dsp:txBody>
      <dsp:txXfrm>
        <a:off x="905604" y="1231459"/>
        <a:ext cx="7255191" cy="615976"/>
      </dsp:txXfrm>
    </dsp:sp>
    <dsp:sp modelId="{E8A51271-2A5F-4E4E-81FC-C1002AE15CFC}">
      <dsp:nvSpPr>
        <dsp:cNvPr id="0" name=""/>
        <dsp:cNvSpPr/>
      </dsp:nvSpPr>
      <dsp:spPr>
        <a:xfrm>
          <a:off x="520619" y="1154462"/>
          <a:ext cx="769970" cy="769970"/>
        </a:xfrm>
        <a:prstGeom prst="ellipse">
          <a:avLst/>
        </a:prstGeom>
        <a:solidFill>
          <a:schemeClr val="lt1">
            <a:hueOff val="0"/>
            <a:satOff val="0"/>
            <a:lumOff val="0"/>
            <a:alphaOff val="0"/>
          </a:schemeClr>
        </a:solidFill>
        <a:ln w="25400" cap="flat" cmpd="sng" algn="ctr">
          <a:solidFill>
            <a:schemeClr val="accent3">
              <a:shade val="50000"/>
              <a:hueOff val="107022"/>
              <a:satOff val="-1708"/>
              <a:lumOff val="16443"/>
              <a:alphaOff val="0"/>
            </a:schemeClr>
          </a:solidFill>
          <a:prstDash val="solid"/>
        </a:ln>
        <a:effectLst/>
      </dsp:spPr>
      <dsp:style>
        <a:lnRef idx="2">
          <a:scrgbClr r="0" g="0" b="0"/>
        </a:lnRef>
        <a:fillRef idx="1">
          <a:scrgbClr r="0" g="0" b="0"/>
        </a:fillRef>
        <a:effectRef idx="0">
          <a:scrgbClr r="0" g="0" b="0"/>
        </a:effectRef>
        <a:fontRef idx="minor"/>
      </dsp:style>
    </dsp:sp>
    <dsp:sp modelId="{F7308293-25B5-4BCA-916F-5A0A518550F3}">
      <dsp:nvSpPr>
        <dsp:cNvPr id="0" name=""/>
        <dsp:cNvSpPr/>
      </dsp:nvSpPr>
      <dsp:spPr>
        <a:xfrm>
          <a:off x="1041075" y="2155127"/>
          <a:ext cx="7119719" cy="615976"/>
        </a:xfrm>
        <a:prstGeom prst="rect">
          <a:avLst/>
        </a:prstGeom>
        <a:solidFill>
          <a:schemeClr val="accent3">
            <a:shade val="50000"/>
            <a:hueOff val="214045"/>
            <a:satOff val="-3415"/>
            <a:lumOff val="328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dirty="0"/>
        </a:p>
      </dsp:txBody>
      <dsp:txXfrm>
        <a:off x="1041075" y="2155127"/>
        <a:ext cx="7119719" cy="615976"/>
      </dsp:txXfrm>
    </dsp:sp>
    <dsp:sp modelId="{9654DE1A-D47F-4D53-8260-52D556691090}">
      <dsp:nvSpPr>
        <dsp:cNvPr id="0" name=""/>
        <dsp:cNvSpPr/>
      </dsp:nvSpPr>
      <dsp:spPr>
        <a:xfrm>
          <a:off x="656090" y="2078130"/>
          <a:ext cx="769970" cy="769970"/>
        </a:xfrm>
        <a:prstGeom prst="ellipse">
          <a:avLst/>
        </a:prstGeom>
        <a:solidFill>
          <a:schemeClr val="lt1">
            <a:hueOff val="0"/>
            <a:satOff val="0"/>
            <a:lumOff val="0"/>
            <a:alphaOff val="0"/>
          </a:schemeClr>
        </a:solidFill>
        <a:ln w="25400" cap="flat" cmpd="sng" algn="ctr">
          <a:solidFill>
            <a:schemeClr val="accent3">
              <a:shade val="50000"/>
              <a:hueOff val="214045"/>
              <a:satOff val="-3415"/>
              <a:lumOff val="32886"/>
              <a:alphaOff val="0"/>
            </a:schemeClr>
          </a:solidFill>
          <a:prstDash val="solid"/>
        </a:ln>
        <a:effectLst/>
      </dsp:spPr>
      <dsp:style>
        <a:lnRef idx="2">
          <a:scrgbClr r="0" g="0" b="0"/>
        </a:lnRef>
        <a:fillRef idx="1">
          <a:scrgbClr r="0" g="0" b="0"/>
        </a:fillRef>
        <a:effectRef idx="0">
          <a:scrgbClr r="0" g="0" b="0"/>
        </a:effectRef>
        <a:fontRef idx="minor"/>
      </dsp:style>
    </dsp:sp>
    <dsp:sp modelId="{EF5F15A1-3ADE-4980-8BF3-B269FD1D6A94}">
      <dsp:nvSpPr>
        <dsp:cNvPr id="0" name=""/>
        <dsp:cNvSpPr/>
      </dsp:nvSpPr>
      <dsp:spPr>
        <a:xfrm>
          <a:off x="905604" y="3078796"/>
          <a:ext cx="7255191" cy="615976"/>
        </a:xfrm>
        <a:prstGeom prst="rect">
          <a:avLst/>
        </a:prstGeom>
        <a:solidFill>
          <a:schemeClr val="accent3">
            <a:shade val="50000"/>
            <a:hueOff val="214045"/>
            <a:satOff val="-3415"/>
            <a:lumOff val="328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[Text]</a:t>
          </a:r>
        </a:p>
      </dsp:txBody>
      <dsp:txXfrm>
        <a:off x="905604" y="3078796"/>
        <a:ext cx="7255191" cy="615976"/>
      </dsp:txXfrm>
    </dsp:sp>
    <dsp:sp modelId="{CAC8E48D-E2FE-4FD5-AC64-8559D6151EA4}">
      <dsp:nvSpPr>
        <dsp:cNvPr id="0" name=""/>
        <dsp:cNvSpPr/>
      </dsp:nvSpPr>
      <dsp:spPr>
        <a:xfrm>
          <a:off x="520619" y="3001799"/>
          <a:ext cx="769970" cy="769970"/>
        </a:xfrm>
        <a:prstGeom prst="ellipse">
          <a:avLst/>
        </a:prstGeom>
        <a:solidFill>
          <a:schemeClr val="lt1">
            <a:hueOff val="0"/>
            <a:satOff val="0"/>
            <a:lumOff val="0"/>
            <a:alphaOff val="0"/>
          </a:schemeClr>
        </a:solidFill>
        <a:ln w="25400" cap="flat" cmpd="sng" algn="ctr">
          <a:solidFill>
            <a:schemeClr val="accent3">
              <a:shade val="50000"/>
              <a:hueOff val="214045"/>
              <a:satOff val="-3415"/>
              <a:lumOff val="32886"/>
              <a:alphaOff val="0"/>
            </a:schemeClr>
          </a:solidFill>
          <a:prstDash val="solid"/>
        </a:ln>
        <a:effectLst/>
      </dsp:spPr>
      <dsp:style>
        <a:lnRef idx="2">
          <a:scrgbClr r="0" g="0" b="0"/>
        </a:lnRef>
        <a:fillRef idx="1">
          <a:scrgbClr r="0" g="0" b="0"/>
        </a:fillRef>
        <a:effectRef idx="0">
          <a:scrgbClr r="0" g="0" b="0"/>
        </a:effectRef>
        <a:fontRef idx="minor"/>
      </dsp:style>
    </dsp:sp>
    <dsp:sp modelId="{471AFA1A-D53E-4FB1-8E7A-22B57C915EF1}">
      <dsp:nvSpPr>
        <dsp:cNvPr id="0" name=""/>
        <dsp:cNvSpPr/>
      </dsp:nvSpPr>
      <dsp:spPr>
        <a:xfrm>
          <a:off x="464213" y="4002464"/>
          <a:ext cx="7696581" cy="615976"/>
        </a:xfrm>
        <a:prstGeom prst="rect">
          <a:avLst/>
        </a:prstGeom>
        <a:solidFill>
          <a:schemeClr val="accent3">
            <a:shade val="50000"/>
            <a:hueOff val="107022"/>
            <a:satOff val="-1708"/>
            <a:lumOff val="164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[Text]</a:t>
          </a:r>
        </a:p>
      </dsp:txBody>
      <dsp:txXfrm>
        <a:off x="464213" y="4002464"/>
        <a:ext cx="7696581" cy="615976"/>
      </dsp:txXfrm>
    </dsp:sp>
    <dsp:sp modelId="{6214480C-DA2A-4679-8FD4-FC780B39F8EB}">
      <dsp:nvSpPr>
        <dsp:cNvPr id="0" name=""/>
        <dsp:cNvSpPr/>
      </dsp:nvSpPr>
      <dsp:spPr>
        <a:xfrm>
          <a:off x="79228" y="3925467"/>
          <a:ext cx="769970" cy="769970"/>
        </a:xfrm>
        <a:prstGeom prst="ellipse">
          <a:avLst/>
        </a:prstGeom>
        <a:solidFill>
          <a:schemeClr val="lt1">
            <a:hueOff val="0"/>
            <a:satOff val="0"/>
            <a:lumOff val="0"/>
            <a:alphaOff val="0"/>
          </a:schemeClr>
        </a:solidFill>
        <a:ln w="25400" cap="flat" cmpd="sng" algn="ctr">
          <a:solidFill>
            <a:schemeClr val="accent3">
              <a:shade val="50000"/>
              <a:hueOff val="107022"/>
              <a:satOff val="-1708"/>
              <a:lumOff val="1644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59A49-6225-423A-9F5F-181BFBA5E7E8}">
      <dsp:nvSpPr>
        <dsp:cNvPr id="0" name=""/>
        <dsp:cNvSpPr/>
      </dsp:nvSpPr>
      <dsp:spPr>
        <a:xfrm>
          <a:off x="-5569849" y="-852711"/>
          <a:ext cx="6631655" cy="6631655"/>
        </a:xfrm>
        <a:prstGeom prst="blockArc">
          <a:avLst>
            <a:gd name="adj1" fmla="val 18900000"/>
            <a:gd name="adj2" fmla="val 2700000"/>
            <a:gd name="adj3" fmla="val 326"/>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30D5A-4829-46BE-8E31-3FCD7DE7083E}">
      <dsp:nvSpPr>
        <dsp:cNvPr id="0" name=""/>
        <dsp:cNvSpPr/>
      </dsp:nvSpPr>
      <dsp:spPr>
        <a:xfrm>
          <a:off x="464213" y="307790"/>
          <a:ext cx="7696581" cy="615976"/>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a:p>
      </dsp:txBody>
      <dsp:txXfrm>
        <a:off x="464213" y="307790"/>
        <a:ext cx="7696581" cy="615976"/>
      </dsp:txXfrm>
    </dsp:sp>
    <dsp:sp modelId="{EBB6B2EB-2428-4A5A-B128-3598851E352D}">
      <dsp:nvSpPr>
        <dsp:cNvPr id="0" name=""/>
        <dsp:cNvSpPr/>
      </dsp:nvSpPr>
      <dsp:spPr>
        <a:xfrm>
          <a:off x="79228" y="230793"/>
          <a:ext cx="769970" cy="769970"/>
        </a:xfrm>
        <a:prstGeom prst="ellipse">
          <a:avLst/>
        </a:prstGeom>
        <a:solidFill>
          <a:schemeClr val="lt1">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C37D89-3247-43C8-9C58-98A474AF62FC}">
      <dsp:nvSpPr>
        <dsp:cNvPr id="0" name=""/>
        <dsp:cNvSpPr/>
      </dsp:nvSpPr>
      <dsp:spPr>
        <a:xfrm>
          <a:off x="905604" y="1231459"/>
          <a:ext cx="7255191" cy="615976"/>
        </a:xfrm>
        <a:prstGeom prst="rect">
          <a:avLst/>
        </a:prstGeom>
        <a:solidFill>
          <a:schemeClr val="accent3">
            <a:shade val="50000"/>
            <a:hueOff val="107022"/>
            <a:satOff val="-1708"/>
            <a:lumOff val="164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a:p>
      </dsp:txBody>
      <dsp:txXfrm>
        <a:off x="905604" y="1231459"/>
        <a:ext cx="7255191" cy="615976"/>
      </dsp:txXfrm>
    </dsp:sp>
    <dsp:sp modelId="{E8A51271-2A5F-4E4E-81FC-C1002AE15CFC}">
      <dsp:nvSpPr>
        <dsp:cNvPr id="0" name=""/>
        <dsp:cNvSpPr/>
      </dsp:nvSpPr>
      <dsp:spPr>
        <a:xfrm>
          <a:off x="520619" y="1154462"/>
          <a:ext cx="769970" cy="769970"/>
        </a:xfrm>
        <a:prstGeom prst="ellipse">
          <a:avLst/>
        </a:prstGeom>
        <a:solidFill>
          <a:schemeClr val="lt1">
            <a:hueOff val="0"/>
            <a:satOff val="0"/>
            <a:lumOff val="0"/>
            <a:alphaOff val="0"/>
          </a:schemeClr>
        </a:solidFill>
        <a:ln w="25400" cap="flat" cmpd="sng" algn="ctr">
          <a:solidFill>
            <a:schemeClr val="accent3">
              <a:shade val="50000"/>
              <a:hueOff val="107022"/>
              <a:satOff val="-1708"/>
              <a:lumOff val="16443"/>
              <a:alphaOff val="0"/>
            </a:schemeClr>
          </a:solidFill>
          <a:prstDash val="solid"/>
        </a:ln>
        <a:effectLst/>
      </dsp:spPr>
      <dsp:style>
        <a:lnRef idx="2">
          <a:scrgbClr r="0" g="0" b="0"/>
        </a:lnRef>
        <a:fillRef idx="1">
          <a:scrgbClr r="0" g="0" b="0"/>
        </a:fillRef>
        <a:effectRef idx="0">
          <a:scrgbClr r="0" g="0" b="0"/>
        </a:effectRef>
        <a:fontRef idx="minor"/>
      </dsp:style>
    </dsp:sp>
    <dsp:sp modelId="{F7308293-25B5-4BCA-916F-5A0A518550F3}">
      <dsp:nvSpPr>
        <dsp:cNvPr id="0" name=""/>
        <dsp:cNvSpPr/>
      </dsp:nvSpPr>
      <dsp:spPr>
        <a:xfrm>
          <a:off x="1041075" y="2155127"/>
          <a:ext cx="7119719" cy="615976"/>
        </a:xfrm>
        <a:prstGeom prst="rect">
          <a:avLst/>
        </a:prstGeom>
        <a:solidFill>
          <a:schemeClr val="accent3">
            <a:shade val="50000"/>
            <a:hueOff val="214045"/>
            <a:satOff val="-3415"/>
            <a:lumOff val="328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endParaRPr lang="en-GB" sz="3000" kern="1200" dirty="0"/>
        </a:p>
      </dsp:txBody>
      <dsp:txXfrm>
        <a:off x="1041075" y="2155127"/>
        <a:ext cx="7119719" cy="615976"/>
      </dsp:txXfrm>
    </dsp:sp>
    <dsp:sp modelId="{9654DE1A-D47F-4D53-8260-52D556691090}">
      <dsp:nvSpPr>
        <dsp:cNvPr id="0" name=""/>
        <dsp:cNvSpPr/>
      </dsp:nvSpPr>
      <dsp:spPr>
        <a:xfrm>
          <a:off x="656090" y="2078130"/>
          <a:ext cx="769970" cy="769970"/>
        </a:xfrm>
        <a:prstGeom prst="ellipse">
          <a:avLst/>
        </a:prstGeom>
        <a:solidFill>
          <a:schemeClr val="lt1">
            <a:hueOff val="0"/>
            <a:satOff val="0"/>
            <a:lumOff val="0"/>
            <a:alphaOff val="0"/>
          </a:schemeClr>
        </a:solidFill>
        <a:ln w="25400" cap="flat" cmpd="sng" algn="ctr">
          <a:solidFill>
            <a:schemeClr val="accent3">
              <a:shade val="50000"/>
              <a:hueOff val="214045"/>
              <a:satOff val="-3415"/>
              <a:lumOff val="32886"/>
              <a:alphaOff val="0"/>
            </a:schemeClr>
          </a:solidFill>
          <a:prstDash val="solid"/>
        </a:ln>
        <a:effectLst/>
      </dsp:spPr>
      <dsp:style>
        <a:lnRef idx="2">
          <a:scrgbClr r="0" g="0" b="0"/>
        </a:lnRef>
        <a:fillRef idx="1">
          <a:scrgbClr r="0" g="0" b="0"/>
        </a:fillRef>
        <a:effectRef idx="0">
          <a:scrgbClr r="0" g="0" b="0"/>
        </a:effectRef>
        <a:fontRef idx="minor"/>
      </dsp:style>
    </dsp:sp>
    <dsp:sp modelId="{EF5F15A1-3ADE-4980-8BF3-B269FD1D6A94}">
      <dsp:nvSpPr>
        <dsp:cNvPr id="0" name=""/>
        <dsp:cNvSpPr/>
      </dsp:nvSpPr>
      <dsp:spPr>
        <a:xfrm>
          <a:off x="905604" y="3078796"/>
          <a:ext cx="7255191" cy="615976"/>
        </a:xfrm>
        <a:prstGeom prst="rect">
          <a:avLst/>
        </a:prstGeom>
        <a:solidFill>
          <a:schemeClr val="accent3">
            <a:shade val="50000"/>
            <a:hueOff val="214045"/>
            <a:satOff val="-3415"/>
            <a:lumOff val="328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[Text]</a:t>
          </a:r>
        </a:p>
      </dsp:txBody>
      <dsp:txXfrm>
        <a:off x="905604" y="3078796"/>
        <a:ext cx="7255191" cy="615976"/>
      </dsp:txXfrm>
    </dsp:sp>
    <dsp:sp modelId="{CAC8E48D-E2FE-4FD5-AC64-8559D6151EA4}">
      <dsp:nvSpPr>
        <dsp:cNvPr id="0" name=""/>
        <dsp:cNvSpPr/>
      </dsp:nvSpPr>
      <dsp:spPr>
        <a:xfrm>
          <a:off x="520619" y="3001799"/>
          <a:ext cx="769970" cy="769970"/>
        </a:xfrm>
        <a:prstGeom prst="ellipse">
          <a:avLst/>
        </a:prstGeom>
        <a:solidFill>
          <a:schemeClr val="lt1">
            <a:hueOff val="0"/>
            <a:satOff val="0"/>
            <a:lumOff val="0"/>
            <a:alphaOff val="0"/>
          </a:schemeClr>
        </a:solidFill>
        <a:ln w="25400" cap="flat" cmpd="sng" algn="ctr">
          <a:solidFill>
            <a:schemeClr val="accent3">
              <a:shade val="50000"/>
              <a:hueOff val="214045"/>
              <a:satOff val="-3415"/>
              <a:lumOff val="32886"/>
              <a:alphaOff val="0"/>
            </a:schemeClr>
          </a:solidFill>
          <a:prstDash val="solid"/>
        </a:ln>
        <a:effectLst/>
      </dsp:spPr>
      <dsp:style>
        <a:lnRef idx="2">
          <a:scrgbClr r="0" g="0" b="0"/>
        </a:lnRef>
        <a:fillRef idx="1">
          <a:scrgbClr r="0" g="0" b="0"/>
        </a:fillRef>
        <a:effectRef idx="0">
          <a:scrgbClr r="0" g="0" b="0"/>
        </a:effectRef>
        <a:fontRef idx="minor"/>
      </dsp:style>
    </dsp:sp>
    <dsp:sp modelId="{471AFA1A-D53E-4FB1-8E7A-22B57C915EF1}">
      <dsp:nvSpPr>
        <dsp:cNvPr id="0" name=""/>
        <dsp:cNvSpPr/>
      </dsp:nvSpPr>
      <dsp:spPr>
        <a:xfrm>
          <a:off x="464213" y="4002464"/>
          <a:ext cx="7696581" cy="615976"/>
        </a:xfrm>
        <a:prstGeom prst="rect">
          <a:avLst/>
        </a:prstGeom>
        <a:solidFill>
          <a:schemeClr val="accent3">
            <a:shade val="50000"/>
            <a:hueOff val="107022"/>
            <a:satOff val="-1708"/>
            <a:lumOff val="164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8931" tIns="76200" rIns="76200" bIns="76200" numCol="1" spcCol="1270" anchor="ctr" anchorCtr="0">
          <a:noAutofit/>
        </a:bodyPr>
        <a:lstStyle/>
        <a:p>
          <a:pPr marL="0" lvl="0" indent="0" algn="l" defTabSz="1333500">
            <a:lnSpc>
              <a:spcPct val="90000"/>
            </a:lnSpc>
            <a:spcBef>
              <a:spcPct val="0"/>
            </a:spcBef>
            <a:spcAft>
              <a:spcPct val="35000"/>
            </a:spcAft>
            <a:buNone/>
          </a:pPr>
          <a:r>
            <a:rPr lang="en-GB" sz="3000" kern="1200" dirty="0"/>
            <a:t>[Text]</a:t>
          </a:r>
        </a:p>
      </dsp:txBody>
      <dsp:txXfrm>
        <a:off x="464213" y="4002464"/>
        <a:ext cx="7696581" cy="615976"/>
      </dsp:txXfrm>
    </dsp:sp>
    <dsp:sp modelId="{6214480C-DA2A-4679-8FD4-FC780B39F8EB}">
      <dsp:nvSpPr>
        <dsp:cNvPr id="0" name=""/>
        <dsp:cNvSpPr/>
      </dsp:nvSpPr>
      <dsp:spPr>
        <a:xfrm>
          <a:off x="79228" y="3925467"/>
          <a:ext cx="769970" cy="769970"/>
        </a:xfrm>
        <a:prstGeom prst="ellipse">
          <a:avLst/>
        </a:prstGeom>
        <a:solidFill>
          <a:schemeClr val="lt1">
            <a:hueOff val="0"/>
            <a:satOff val="0"/>
            <a:lumOff val="0"/>
            <a:alphaOff val="0"/>
          </a:schemeClr>
        </a:solidFill>
        <a:ln w="25400" cap="flat" cmpd="sng" algn="ctr">
          <a:solidFill>
            <a:schemeClr val="accent3">
              <a:shade val="50000"/>
              <a:hueOff val="107022"/>
              <a:satOff val="-1708"/>
              <a:lumOff val="16443"/>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2B57B-002A-4449-B874-561C130A996C}">
      <dsp:nvSpPr>
        <dsp:cNvPr id="0" name=""/>
        <dsp:cNvSpPr/>
      </dsp:nvSpPr>
      <dsp:spPr>
        <a:xfrm>
          <a:off x="3146995" y="1635532"/>
          <a:ext cx="2096163" cy="1823284"/>
        </a:xfrm>
        <a:prstGeom prst="ellipse">
          <a:avLst/>
        </a:prstGeom>
        <a:solidFill>
          <a:srgbClr val="B4BE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1535D"/>
              </a:solidFill>
            </a:rPr>
            <a:t>Wellbeing</a:t>
          </a:r>
        </a:p>
        <a:p>
          <a:pPr marL="0" lvl="0" indent="0" algn="ctr" defTabSz="1066800">
            <a:lnSpc>
              <a:spcPct val="90000"/>
            </a:lnSpc>
            <a:spcBef>
              <a:spcPct val="0"/>
            </a:spcBef>
            <a:spcAft>
              <a:spcPct val="35000"/>
            </a:spcAft>
            <a:buNone/>
          </a:pPr>
          <a:r>
            <a:rPr lang="en-GB" sz="2400" kern="1200" dirty="0">
              <a:solidFill>
                <a:srgbClr val="41535D"/>
              </a:solidFill>
            </a:rPr>
            <a:t>(Mental Health)</a:t>
          </a:r>
          <a:endParaRPr lang="en-US" sz="2400" kern="1200" dirty="0">
            <a:solidFill>
              <a:srgbClr val="41535D"/>
            </a:solidFill>
          </a:endParaRPr>
        </a:p>
      </dsp:txBody>
      <dsp:txXfrm>
        <a:off x="3453971" y="1902546"/>
        <a:ext cx="1482211" cy="1289256"/>
      </dsp:txXfrm>
    </dsp:sp>
    <dsp:sp modelId="{C61C4FB5-84CE-4C14-9F5B-AD70CAC5CA4A}">
      <dsp:nvSpPr>
        <dsp:cNvPr id="0" name=""/>
        <dsp:cNvSpPr/>
      </dsp:nvSpPr>
      <dsp:spPr>
        <a:xfrm rot="16109442">
          <a:off x="4125536" y="1575609"/>
          <a:ext cx="88715" cy="31640"/>
        </a:xfrm>
        <a:custGeom>
          <a:avLst/>
          <a:gdLst/>
          <a:ahLst/>
          <a:cxnLst/>
          <a:rect l="0" t="0" r="0" b="0"/>
          <a:pathLst>
            <a:path>
              <a:moveTo>
                <a:pt x="0" y="15820"/>
              </a:moveTo>
              <a:lnTo>
                <a:pt x="88715" y="1582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167676" y="1589211"/>
        <a:ext cx="4435" cy="4435"/>
      </dsp:txXfrm>
    </dsp:sp>
    <dsp:sp modelId="{68C00A82-B1F9-41FF-A4F6-E01A599037C8}">
      <dsp:nvSpPr>
        <dsp:cNvPr id="0" name=""/>
        <dsp:cNvSpPr/>
      </dsp:nvSpPr>
      <dsp:spPr>
        <a:xfrm>
          <a:off x="3337394" y="-72625"/>
          <a:ext cx="1619993" cy="1619993"/>
        </a:xfrm>
        <a:prstGeom prst="ellipse">
          <a:avLst/>
        </a:prstGeom>
        <a:solidFill>
          <a:srgbClr val="B4BE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1535D"/>
              </a:solidFill>
            </a:rPr>
            <a:t>Work</a:t>
          </a:r>
          <a:endParaRPr lang="en-US" sz="2400" kern="1200" dirty="0">
            <a:solidFill>
              <a:srgbClr val="41535D"/>
            </a:solidFill>
          </a:endParaRPr>
        </a:p>
      </dsp:txBody>
      <dsp:txXfrm>
        <a:off x="3574636" y="164617"/>
        <a:ext cx="1145509" cy="1145509"/>
      </dsp:txXfrm>
    </dsp:sp>
    <dsp:sp modelId="{3CE8B31D-1268-4F35-9466-F3187F012838}">
      <dsp:nvSpPr>
        <dsp:cNvPr id="0" name=""/>
        <dsp:cNvSpPr/>
      </dsp:nvSpPr>
      <dsp:spPr>
        <a:xfrm rot="19930402">
          <a:off x="4989669" y="1649004"/>
          <a:ext cx="1754097" cy="31640"/>
        </a:xfrm>
        <a:custGeom>
          <a:avLst/>
          <a:gdLst/>
          <a:ahLst/>
          <a:cxnLst/>
          <a:rect l="0" t="0" r="0" b="0"/>
          <a:pathLst>
            <a:path>
              <a:moveTo>
                <a:pt x="0" y="15820"/>
              </a:moveTo>
              <a:lnTo>
                <a:pt x="1754097" y="1582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822865" y="1620972"/>
        <a:ext cx="87704" cy="87704"/>
      </dsp:txXfrm>
    </dsp:sp>
    <dsp:sp modelId="{F17F3D8D-2DAB-4484-82C5-F3914D652F79}">
      <dsp:nvSpPr>
        <dsp:cNvPr id="0" name=""/>
        <dsp:cNvSpPr/>
      </dsp:nvSpPr>
      <dsp:spPr>
        <a:xfrm>
          <a:off x="6548683" y="67319"/>
          <a:ext cx="1619993" cy="1619993"/>
        </a:xfrm>
        <a:prstGeom prst="ellipse">
          <a:avLst/>
        </a:prstGeom>
        <a:solidFill>
          <a:srgbClr val="B4BE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1535D"/>
              </a:solidFill>
            </a:rPr>
            <a:t>Home</a:t>
          </a:r>
          <a:endParaRPr lang="en-US" sz="2400" kern="1200" dirty="0">
            <a:solidFill>
              <a:srgbClr val="41535D"/>
            </a:solidFill>
          </a:endParaRPr>
        </a:p>
      </dsp:txBody>
      <dsp:txXfrm>
        <a:off x="6785925" y="304561"/>
        <a:ext cx="1145509" cy="1145509"/>
      </dsp:txXfrm>
    </dsp:sp>
    <dsp:sp modelId="{C2012E6A-09A8-428B-9019-19B86303B0E0}">
      <dsp:nvSpPr>
        <dsp:cNvPr id="0" name=""/>
        <dsp:cNvSpPr/>
      </dsp:nvSpPr>
      <dsp:spPr>
        <a:xfrm rot="5488849">
          <a:off x="4107983" y="3504678"/>
          <a:ext cx="123865" cy="31640"/>
        </a:xfrm>
        <a:custGeom>
          <a:avLst/>
          <a:gdLst/>
          <a:ahLst/>
          <a:cxnLst/>
          <a:rect l="0" t="0" r="0" b="0"/>
          <a:pathLst>
            <a:path>
              <a:moveTo>
                <a:pt x="0" y="15820"/>
              </a:moveTo>
              <a:lnTo>
                <a:pt x="123865" y="1582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4166819" y="3517401"/>
        <a:ext cx="6193" cy="6193"/>
      </dsp:txXfrm>
    </dsp:sp>
    <dsp:sp modelId="{A2A669A1-0A8D-4508-B8B5-E632B363DF50}">
      <dsp:nvSpPr>
        <dsp:cNvPr id="0" name=""/>
        <dsp:cNvSpPr/>
      </dsp:nvSpPr>
      <dsp:spPr>
        <a:xfrm>
          <a:off x="3337386" y="3582139"/>
          <a:ext cx="1619993" cy="1619993"/>
        </a:xfrm>
        <a:prstGeom prst="ellipse">
          <a:avLst/>
        </a:prstGeom>
        <a:solidFill>
          <a:srgbClr val="B4BE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kern="1200" dirty="0">
              <a:solidFill>
                <a:srgbClr val="41535D"/>
              </a:solidFill>
            </a:rPr>
            <a:t>Ability to function</a:t>
          </a:r>
          <a:endParaRPr lang="en-US" sz="2400" b="0" kern="1200" dirty="0">
            <a:solidFill>
              <a:srgbClr val="41535D"/>
            </a:solidFill>
          </a:endParaRPr>
        </a:p>
      </dsp:txBody>
      <dsp:txXfrm>
        <a:off x="3574628" y="3819381"/>
        <a:ext cx="1145509" cy="1145509"/>
      </dsp:txXfrm>
    </dsp:sp>
    <dsp:sp modelId="{3FE0743D-A19F-4DFC-A166-CBE71783BA2E}">
      <dsp:nvSpPr>
        <dsp:cNvPr id="0" name=""/>
        <dsp:cNvSpPr/>
      </dsp:nvSpPr>
      <dsp:spPr>
        <a:xfrm rot="12675707">
          <a:off x="1914788" y="1612055"/>
          <a:ext cx="1532066" cy="31640"/>
        </a:xfrm>
        <a:custGeom>
          <a:avLst/>
          <a:gdLst/>
          <a:ahLst/>
          <a:cxnLst/>
          <a:rect l="0" t="0" r="0" b="0"/>
          <a:pathLst>
            <a:path>
              <a:moveTo>
                <a:pt x="0" y="15820"/>
              </a:moveTo>
              <a:lnTo>
                <a:pt x="1532066" y="15820"/>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2642519" y="1589574"/>
        <a:ext cx="76603" cy="76603"/>
      </dsp:txXfrm>
    </dsp:sp>
    <dsp:sp modelId="{FBC7ECED-367C-4B30-B9C6-586047AB4E88}">
      <dsp:nvSpPr>
        <dsp:cNvPr id="0" name=""/>
        <dsp:cNvSpPr/>
      </dsp:nvSpPr>
      <dsp:spPr>
        <a:xfrm>
          <a:off x="523626" y="0"/>
          <a:ext cx="1619993" cy="1619993"/>
        </a:xfrm>
        <a:prstGeom prst="ellipse">
          <a:avLst/>
        </a:prstGeom>
        <a:solidFill>
          <a:srgbClr val="B4BE3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rgbClr val="41535D"/>
              </a:solidFill>
            </a:rPr>
            <a:t>Trauma</a:t>
          </a:r>
          <a:endParaRPr lang="en-US" sz="2400" kern="1200" dirty="0">
            <a:solidFill>
              <a:srgbClr val="41535D"/>
            </a:solidFill>
          </a:endParaRPr>
        </a:p>
      </dsp:txBody>
      <dsp:txXfrm>
        <a:off x="760868" y="237242"/>
        <a:ext cx="1145509" cy="114550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8D507C-5D6F-4D3C-B279-BEF22E54B20B}" type="datetimeFigureOut">
              <a:rPr lang="en-GB" smtClean="0"/>
              <a:t>07/09/2025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D8A7B-35B5-40C3-B17B-53FC2457DCF2}" type="slidenum">
              <a:rPr lang="en-GB" smtClean="0"/>
              <a:t>‹#›</a:t>
            </a:fld>
            <a:endParaRPr lang="en-GB"/>
          </a:p>
        </p:txBody>
      </p:sp>
    </p:spTree>
    <p:extLst>
      <p:ext uri="{BB962C8B-B14F-4D97-AF65-F5344CB8AC3E}">
        <p14:creationId xmlns:p14="http://schemas.microsoft.com/office/powerpoint/2010/main" val="15363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the invite – delighted to be here.  Intro self +/- MoS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836CB20-4A19-4EA5-960C-B76A9769197A}" type="slidenum">
              <a:rPr lang="en-GB" smtClean="0"/>
              <a:t>1</a:t>
            </a:fld>
            <a:endParaRPr lang="en-GB"/>
          </a:p>
        </p:txBody>
      </p:sp>
    </p:spTree>
    <p:extLst>
      <p:ext uri="{BB962C8B-B14F-4D97-AF65-F5344CB8AC3E}">
        <p14:creationId xmlns:p14="http://schemas.microsoft.com/office/powerpoint/2010/main" val="34851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Sometimes we have no particular reaction but at other times we can experience a whole range of things (e.g. finding it hard to relax, dreams, short temper) which is called an Acute Stress Reaction.  I explain it as our brains trying to make sense of what happened in order to file it away and to learn from it to keep us safe in future.  Whilst not normal for most of us in our everyday life, they’re not unusual in the context of what’s happened. Most should start to settle in 6-8/52</a:t>
            </a:r>
          </a:p>
        </p:txBody>
      </p:sp>
      <p:sp>
        <p:nvSpPr>
          <p:cNvPr id="4" name="Slide Number Placeholder 3"/>
          <p:cNvSpPr>
            <a:spLocks noGrp="1"/>
          </p:cNvSpPr>
          <p:nvPr>
            <p:ph type="sldNum" sz="quarter" idx="5"/>
          </p:nvPr>
        </p:nvSpPr>
        <p:spPr/>
        <p:txBody>
          <a:bodyPr/>
          <a:lstStyle/>
          <a:p>
            <a:fld id="{417E27F6-6430-448B-988A-7490813D8744}" type="slidenum">
              <a:rPr lang="en-GB" smtClean="0"/>
              <a:t>12</a:t>
            </a:fld>
            <a:endParaRPr lang="en-GB"/>
          </a:p>
        </p:txBody>
      </p:sp>
    </p:spTree>
    <p:extLst>
      <p:ext uri="{BB962C8B-B14F-4D97-AF65-F5344CB8AC3E}">
        <p14:creationId xmlns:p14="http://schemas.microsoft.com/office/powerpoint/2010/main" val="1200237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Death especially of a colleague</a:t>
            </a:r>
          </a:p>
          <a:p>
            <a:endParaRPr lang="en-GB" dirty="0"/>
          </a:p>
          <a:p>
            <a:r>
              <a:rPr lang="en-GB" dirty="0"/>
              <a:t>Wanting to do more “If only” – powerful &amp; common response</a:t>
            </a:r>
          </a:p>
          <a:p>
            <a:endParaRPr lang="en-GB" dirty="0"/>
          </a:p>
          <a:p>
            <a:r>
              <a:rPr lang="en-GB" dirty="0"/>
              <a:t>They may be lots of support but again it is perception that counts</a:t>
            </a:r>
          </a:p>
          <a:p>
            <a:endParaRPr lang="en-GB" dirty="0"/>
          </a:p>
          <a:p>
            <a:r>
              <a:rPr lang="en-GB" dirty="0"/>
              <a:t>Appraisal of safety – an event happens in a time/place where you have previously felt safe </a:t>
            </a:r>
            <a:r>
              <a:rPr lang="en-GB" dirty="0" err="1"/>
              <a:t>eg</a:t>
            </a:r>
            <a:r>
              <a:rPr lang="en-GB" dirty="0"/>
              <a:t> Borough Market.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678EF9C-1061-FC44-8A80-3F4EA11254B3}" type="slidenum">
              <a:rPr kumimoji="0" lang="en-GB" altLang="en-US"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2977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9B47C-DDDC-3A2F-E155-CCB87F115E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93AD5-488A-26F8-024E-6B90F5886E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4A1B6-D323-2079-B769-C5A2903E725A}"/>
              </a:ext>
            </a:extLst>
          </p:cNvPr>
          <p:cNvSpPr>
            <a:spLocks noGrp="1"/>
          </p:cNvSpPr>
          <p:nvPr>
            <p:ph type="body" idx="1"/>
          </p:nvPr>
        </p:nvSpPr>
        <p:spPr/>
        <p:txBody>
          <a:bodyPr/>
          <a:lstStyle/>
          <a:p>
            <a:r>
              <a:rPr lang="en-GB" dirty="0"/>
              <a:t>If NHS workers are potentially going to be exposed to some sort of PTE, some reactions are normal AND the recommendation is “active monitoring”</a:t>
            </a:r>
          </a:p>
          <a:p>
            <a:endParaRPr lang="en-GB" dirty="0"/>
          </a:p>
          <a:p>
            <a:r>
              <a:rPr lang="en-GB" dirty="0"/>
              <a:t>Timely access to trauma-specific care is important for the relatively few who develop significant issues.  </a:t>
            </a:r>
          </a:p>
          <a:p>
            <a:endParaRPr lang="en-GB" dirty="0"/>
          </a:p>
          <a:p>
            <a:r>
              <a:rPr lang="en-GB" dirty="0"/>
              <a:t>Equally as important is using opportunities at every level of the organisation to provide a safe, supportive working environment.  Many of the things I’m going to talk about now contribute to having a good “everyday” rather than simply being useful when things become particularly challenging.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real key to how people are able to deal with challenging events is the perceived support around them….</a:t>
            </a:r>
          </a:p>
          <a:p>
            <a:endParaRPr lang="en-GB" dirty="0"/>
          </a:p>
        </p:txBody>
      </p:sp>
      <p:sp>
        <p:nvSpPr>
          <p:cNvPr id="4" name="Slide Number Placeholder 3">
            <a:extLst>
              <a:ext uri="{FF2B5EF4-FFF2-40B4-BE49-F238E27FC236}">
                <a16:creationId xmlns:a16="http://schemas.microsoft.com/office/drawing/2014/main" id="{DC9F0E5F-3584-BF42-A522-0555ACFE3B8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D2E2A0-A480-413D-8680-8AA5791213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176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 with managers, and having the right leadership approach, is the strongest predictor of workplace wellbeing.  Managers and supervisors have the most influence on people’s day-to-day working lives.</a:t>
            </a:r>
          </a:p>
          <a:p>
            <a:endParaRPr lang="en-GB" dirty="0"/>
          </a:p>
          <a:p>
            <a:r>
              <a:rPr lang="en-US" dirty="0"/>
              <a:t>Intensive Care Society's groundbreaking framework for promoting workforce wellbeing and creating positive working environments in intensive care units. Released in October 2020, this best practice framework was developed collaboratively by various intensive care societies across the UK. With 10 overarching principles, the framework </a:t>
            </a:r>
            <a:r>
              <a:rPr lang="en-US" dirty="0" err="1"/>
              <a:t>emphasises</a:t>
            </a:r>
            <a:r>
              <a:rPr lang="en-US" dirty="0"/>
              <a:t> preventative and responsive interventions to prevent psychological harm and support staff. Effective leadership, clear communication, access to education and progression opportunities, and providing access to evidence-based psychological therapies are among the key principles outlined.</a:t>
            </a:r>
          </a:p>
          <a:p>
            <a:endParaRPr lang="en-US" dirty="0"/>
          </a:p>
        </p:txBody>
      </p:sp>
      <p:sp>
        <p:nvSpPr>
          <p:cNvPr id="4" name="Slide Number Placeholder 3"/>
          <p:cNvSpPr>
            <a:spLocks noGrp="1"/>
          </p:cNvSpPr>
          <p:nvPr>
            <p:ph type="sldNum" sz="quarter" idx="5"/>
          </p:nvPr>
        </p:nvSpPr>
        <p:spPr/>
        <p:txBody>
          <a:bodyPr/>
          <a:lstStyle/>
          <a:p>
            <a:fld id="{126EFAB9-5248-4309-886E-226C2078DF17}" type="slidenum">
              <a:rPr lang="en-GB" smtClean="0"/>
              <a:t>16</a:t>
            </a:fld>
            <a:endParaRPr lang="en-GB"/>
          </a:p>
        </p:txBody>
      </p:sp>
    </p:spTree>
    <p:extLst>
      <p:ext uri="{BB962C8B-B14F-4D97-AF65-F5344CB8AC3E}">
        <p14:creationId xmlns:p14="http://schemas.microsoft.com/office/powerpoint/2010/main" val="2418242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D293C3D6-E172-6177-B007-16ADD38A8E80}"/>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318ABB-FC7D-8342-8CB6-E84667A737E5}" type="slidenum">
              <a:rPr lang="en-GB" altLang="en-US" sz="3600">
                <a:solidFill>
                  <a:srgbClr val="5F5448"/>
                </a:solidFill>
                <a:latin typeface="Baskerville" panose="02020502070401020303" pitchFamily="18" charset="0"/>
                <a:sym typeface="Baskerville" panose="02020502070401020303" pitchFamily="18" charset="0"/>
              </a:rPr>
              <a:pPr/>
              <a:t>17</a:t>
            </a:fld>
            <a:endParaRPr lang="en-GB" altLang="en-US" sz="3600">
              <a:solidFill>
                <a:srgbClr val="5F5448"/>
              </a:solidFill>
              <a:latin typeface="Baskerville" panose="02020502070401020303" pitchFamily="18" charset="0"/>
              <a:sym typeface="Baskerville" panose="02020502070401020303" pitchFamily="18" charset="0"/>
            </a:endParaRPr>
          </a:p>
        </p:txBody>
      </p:sp>
      <p:sp>
        <p:nvSpPr>
          <p:cNvPr id="87043" name="Rectangle 2">
            <a:extLst>
              <a:ext uri="{FF2B5EF4-FFF2-40B4-BE49-F238E27FC236}">
                <a16:creationId xmlns:a16="http://schemas.microsoft.com/office/drawing/2014/main" id="{7E9117A4-5FCF-B47F-E2F5-6B1EF765DFDE}"/>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BF5E8775-F44F-C84F-ADFF-72C73119BC5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dirty="0">
                <a:latin typeface="Helvetica" charset="0"/>
              </a:rPr>
              <a:t>Large &amp; consistent evidence base for this.</a:t>
            </a:r>
          </a:p>
          <a:p>
            <a:pPr eaLnBrk="1" hangingPunct="1">
              <a:defRPr/>
            </a:pPr>
            <a:endParaRPr lang="en-US" dirty="0">
              <a:latin typeface="Helvetica" charset="0"/>
            </a:endParaRPr>
          </a:p>
          <a:p>
            <a:pPr eaLnBrk="1" hangingPunct="1">
              <a:defRPr/>
            </a:pPr>
            <a:r>
              <a:rPr lang="en-US" dirty="0">
                <a:latin typeface="Helvetica" charset="0"/>
              </a:rPr>
              <a:t>Relationship with managers, and having the right leadership approach, is the strongest predictor of workplace wellbeing</a:t>
            </a:r>
          </a:p>
          <a:p>
            <a:pPr eaLnBrk="1" hangingPunct="1">
              <a:defRPr/>
            </a:pPr>
            <a:endParaRPr lang="en-US" dirty="0">
              <a:latin typeface="Helvetica" charset="0"/>
            </a:endParaRPr>
          </a:p>
          <a:p>
            <a:pPr eaLnBrk="1" hangingPunct="1">
              <a:defRPr/>
            </a:pPr>
            <a:r>
              <a:rPr lang="en-US" dirty="0">
                <a:latin typeface="Helvetica" charset="0"/>
              </a:rPr>
              <a:t>But leaders/managers aren’t necessarily equipped to do this crucial part of their role</a:t>
            </a:r>
            <a:endParaRPr lang="en-GB" dirty="0">
              <a:latin typeface="Helvetica" charset="0"/>
            </a:endParaRPr>
          </a:p>
        </p:txBody>
      </p:sp>
    </p:spTree>
    <p:extLst>
      <p:ext uri="{BB962C8B-B14F-4D97-AF65-F5344CB8AC3E}">
        <p14:creationId xmlns:p14="http://schemas.microsoft.com/office/powerpoint/2010/main" val="497020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78A70-99C3-C546-249E-3CDA7E234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0F634E-6DD7-0CA9-7A41-988DBDF34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42248-4B15-6751-8E97-2FBE6108EFE8}"/>
              </a:ext>
            </a:extLst>
          </p:cNvPr>
          <p:cNvSpPr>
            <a:spLocks noGrp="1"/>
          </p:cNvSpPr>
          <p:nvPr>
            <p:ph type="body" idx="1"/>
          </p:nvPr>
        </p:nvSpPr>
        <p:spPr/>
        <p:txBody>
          <a:bodyPr/>
          <a:lstStyle/>
          <a:p>
            <a:r>
              <a:rPr lang="en-GB" dirty="0"/>
              <a:t>Range of potential options including this NHS training.  </a:t>
            </a:r>
          </a:p>
          <a:p>
            <a:endParaRPr lang="en-GB" dirty="0"/>
          </a:p>
          <a:p>
            <a:r>
              <a:rPr lang="en-GB" dirty="0"/>
              <a:t>It’s not enough to see it as a one off box tick exercise, to be effective it needs to be regular and ongoing.  It can be very difficult to find the time though.</a:t>
            </a:r>
          </a:p>
          <a:p>
            <a:endParaRPr lang="en-GB" dirty="0"/>
          </a:p>
          <a:p>
            <a:r>
              <a:rPr lang="en-GB" dirty="0"/>
              <a:t>“Team” building activities are equally important but potentially even more difficult to actually do.</a:t>
            </a:r>
          </a:p>
        </p:txBody>
      </p:sp>
      <p:sp>
        <p:nvSpPr>
          <p:cNvPr id="4" name="Slide Number Placeholder 3">
            <a:extLst>
              <a:ext uri="{FF2B5EF4-FFF2-40B4-BE49-F238E27FC236}">
                <a16:creationId xmlns:a16="http://schemas.microsoft.com/office/drawing/2014/main" id="{3E7026B6-1A1D-067B-A602-B317A587D7AA}"/>
              </a:ext>
            </a:extLst>
          </p:cNvPr>
          <p:cNvSpPr>
            <a:spLocks noGrp="1"/>
          </p:cNvSpPr>
          <p:nvPr>
            <p:ph type="sldNum" sz="quarter" idx="5"/>
          </p:nvPr>
        </p:nvSpPr>
        <p:spPr/>
        <p:txBody>
          <a:bodyPr/>
          <a:lstStyle/>
          <a:p>
            <a:fld id="{126EFAB9-5248-4309-886E-226C2078DF17}" type="slidenum">
              <a:rPr lang="en-GB" smtClean="0"/>
              <a:t>18</a:t>
            </a:fld>
            <a:endParaRPr lang="en-GB"/>
          </a:p>
        </p:txBody>
      </p:sp>
    </p:spTree>
    <p:extLst>
      <p:ext uri="{BB962C8B-B14F-4D97-AF65-F5344CB8AC3E}">
        <p14:creationId xmlns:p14="http://schemas.microsoft.com/office/powerpoint/2010/main" val="364179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dirty="0"/>
              <a:t>We often talk about personal resilience but that’s not what research shows really matters – it’s the bonds between people that makes teams resilient. </a:t>
            </a:r>
          </a:p>
          <a:p>
            <a:endParaRPr lang="en-GB" dirty="0"/>
          </a:p>
          <a:p>
            <a:r>
              <a:rPr lang="en-GB" dirty="0"/>
              <a:t>If we’re thinking about trauma support, it’s also important to think about how we build and maintain bonds between colleagues and with managers/supervisors.  And these are all 2 way relationships.  In healthcare, there are often multiple teams coming together in different ways at different times to deliver it.  </a:t>
            </a:r>
          </a:p>
        </p:txBody>
      </p:sp>
      <p:sp>
        <p:nvSpPr>
          <p:cNvPr id="28675" name="Slide Number Placehold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9EE3D3E-9F8D-A44F-A978-A0005B440D89}" type="slidenum">
              <a:rPr kumimoji="0" lang="en-GB"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GB" altLang="x-none" sz="12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55507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33884-81DB-727C-89A3-DC76E05DE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71C7A-3125-C372-148D-D6C740E0C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7B5BB-8416-D703-3386-11329AC4E274}"/>
              </a:ext>
            </a:extLst>
          </p:cNvPr>
          <p:cNvSpPr>
            <a:spLocks noGrp="1"/>
          </p:cNvSpPr>
          <p:nvPr>
            <p:ph type="body" idx="1"/>
          </p:nvPr>
        </p:nvSpPr>
        <p:spPr/>
        <p:txBody>
          <a:bodyPr/>
          <a:lstStyle/>
          <a:p>
            <a:endParaRPr lang="en-US" altLang="en-US" dirty="0">
              <a:ea typeface="ＭＳ Ｐゴシック" panose="020B0600070205080204" pitchFamily="34" charset="-128"/>
              <a:cs typeface="Arial" panose="020B0604020202020204" pitchFamily="34" charset="0"/>
            </a:endParaRPr>
          </a:p>
        </p:txBody>
      </p:sp>
      <p:sp>
        <p:nvSpPr>
          <p:cNvPr id="4" name="Slide Number Placeholder 3">
            <a:extLst>
              <a:ext uri="{FF2B5EF4-FFF2-40B4-BE49-F238E27FC236}">
                <a16:creationId xmlns:a16="http://schemas.microsoft.com/office/drawing/2014/main" id="{41FFFA2F-6731-58AD-4602-7184C7A78A7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E27F6-6430-448B-988A-7490813D8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892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really useful simple approach which started in the military is “forward Psychiatry”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630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4C669-1176-661A-6B1B-9CFA4CC41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509BBF-A468-C8FA-698D-D82D4913A6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1FF8D-3296-FA1B-B487-9848843BDC7C}"/>
              </a:ext>
            </a:extLst>
          </p:cNvPr>
          <p:cNvSpPr>
            <a:spLocks noGrp="1"/>
          </p:cNvSpPr>
          <p:nvPr>
            <p:ph type="body" idx="1"/>
          </p:nvPr>
        </p:nvSpPr>
        <p:spPr/>
        <p:txBody>
          <a:bodyPr/>
          <a:lstStyle/>
          <a:p>
            <a:r>
              <a:rPr lang="en-US" dirty="0"/>
              <a:t>Proximity: Keep people close by- try not to send them off alone. Check in with staff. Make use of natural ways people process- conversations, checking in on each other. Try huddles at the start and end of the shift. Buddies</a:t>
            </a:r>
          </a:p>
          <a:p>
            <a:endParaRPr lang="en-US" dirty="0"/>
          </a:p>
          <a:p>
            <a:r>
              <a:rPr lang="en-US" dirty="0"/>
              <a:t> Immediacy: Act quickly, by making an immediate acknowledgement of anything difficult. </a:t>
            </a:r>
          </a:p>
          <a:p>
            <a:endParaRPr lang="en-US" dirty="0"/>
          </a:p>
          <a:p>
            <a:r>
              <a:rPr lang="en-US" dirty="0"/>
              <a:t>Expectancy: Let them know what is usual to feel in these circumstances, and what to expect with any follow up</a:t>
            </a:r>
          </a:p>
          <a:p>
            <a:endParaRPr lang="en-US" dirty="0"/>
          </a:p>
          <a:p>
            <a:r>
              <a:rPr lang="en-US" dirty="0"/>
              <a:t> Simplicity: Keep your approach simple &amp; ensure basic needs are met.</a:t>
            </a:r>
            <a:endParaRPr lang="en-GB" dirty="0"/>
          </a:p>
        </p:txBody>
      </p:sp>
      <p:sp>
        <p:nvSpPr>
          <p:cNvPr id="4" name="Slide Number Placeholder 3">
            <a:extLst>
              <a:ext uri="{FF2B5EF4-FFF2-40B4-BE49-F238E27FC236}">
                <a16:creationId xmlns:a16="http://schemas.microsoft.com/office/drawing/2014/main" id="{45ED40B1-A257-1CAC-0BCB-7F05EE7718F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427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generally consider places like ED, critical &amp; intensive care, maternity and acute mental health as “high trauma” areas.</a:t>
            </a:r>
          </a:p>
          <a:p>
            <a:endParaRPr lang="en-GB" dirty="0"/>
          </a:p>
          <a:p>
            <a:r>
              <a:rPr lang="en-GB" dirty="0"/>
              <a:t>Whilst some roles and areas </a:t>
            </a:r>
            <a:r>
              <a:rPr lang="en-GB" b="1" dirty="0"/>
              <a:t>are</a:t>
            </a:r>
            <a:r>
              <a:rPr lang="en-GB" dirty="0"/>
              <a:t> more challenging on an every day basis, anyone can be exposed to a traumatic event – clinical AND non-clinical staff, front line and behind the scenes.</a:t>
            </a:r>
          </a:p>
          <a:p>
            <a:endParaRPr lang="en-GB" dirty="0"/>
          </a:p>
        </p:txBody>
      </p:sp>
      <p:sp>
        <p:nvSpPr>
          <p:cNvPr id="4" name="Slide Number Placeholder 3"/>
          <p:cNvSpPr>
            <a:spLocks noGrp="1"/>
          </p:cNvSpPr>
          <p:nvPr>
            <p:ph type="sldNum" sz="quarter" idx="5"/>
          </p:nvPr>
        </p:nvSpPr>
        <p:spPr/>
        <p:txBody>
          <a:bodyPr/>
          <a:lstStyle/>
          <a:p>
            <a:fld id="{1E4D8A7B-35B5-40C3-B17B-53FC2457DCF2}" type="slidenum">
              <a:rPr lang="en-GB" smtClean="0"/>
              <a:t>3</a:t>
            </a:fld>
            <a:endParaRPr lang="en-GB"/>
          </a:p>
        </p:txBody>
      </p:sp>
    </p:spTree>
    <p:extLst>
      <p:ext uri="{BB962C8B-B14F-4D97-AF65-F5344CB8AC3E}">
        <p14:creationId xmlns:p14="http://schemas.microsoft.com/office/powerpoint/2010/main" val="3634332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224C9-1570-EC27-A82B-49C8053F5B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02573-BEA3-2221-EA94-3BC3DDF36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940837-1605-9AE1-B897-B3222F51C64B}"/>
              </a:ext>
            </a:extLst>
          </p:cNvPr>
          <p:cNvSpPr>
            <a:spLocks noGrp="1"/>
          </p:cNvSpPr>
          <p:nvPr>
            <p:ph type="body" idx="1"/>
          </p:nvPr>
        </p:nvSpPr>
        <p:spPr/>
        <p:txBody>
          <a:bodyPr/>
          <a:lstStyle/>
          <a:p>
            <a:r>
              <a:rPr lang="en-GB" dirty="0"/>
              <a:t>Debriefs is a very broad umbrella term which can encompass all sorts of things in all sorts of ways </a:t>
            </a:r>
          </a:p>
          <a:p>
            <a:endParaRPr lang="en-GB" dirty="0"/>
          </a:p>
          <a:p>
            <a:r>
              <a:rPr lang="en-GB" dirty="0"/>
              <a:t>Numerous models of this in healthcare – at different timepoints relative to the event(s) &amp; all with a slightly different focus.</a:t>
            </a:r>
          </a:p>
          <a:p>
            <a:r>
              <a:rPr lang="en-GB" dirty="0"/>
              <a:t>We know that Critical Incident Stress Debriefing isn’t helpful after PTE</a:t>
            </a:r>
          </a:p>
          <a:p>
            <a:endParaRPr lang="en-GB" dirty="0"/>
          </a:p>
          <a:p>
            <a:r>
              <a:rPr lang="en-GB" dirty="0"/>
              <a:t>Staff can sometime be expected to attend multiple debriefs for the same event.</a:t>
            </a:r>
          </a:p>
          <a:p>
            <a:endParaRPr lang="en-GB" dirty="0"/>
          </a:p>
          <a:p>
            <a:r>
              <a:rPr lang="en-GB" dirty="0"/>
              <a:t>Psychologically they can be potentially difficult if not managed correctly</a:t>
            </a:r>
          </a:p>
          <a:p>
            <a:endParaRPr lang="en-GB" dirty="0"/>
          </a:p>
          <a:p>
            <a:r>
              <a:rPr lang="en-GB" dirty="0"/>
              <a:t>Clinical often “lessons identified” which is important but unless immediately critical, wellbeing should take priority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PIES can help!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ea typeface="ＭＳ Ｐゴシック" panose="020B0600070205080204" pitchFamily="34" charset="-128"/>
              <a:cs typeface="Arial" panose="020B0604020202020204" pitchFamily="34" charset="0"/>
            </a:endParaRP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ea typeface="ＭＳ Ｐゴシック" panose="020B0600070205080204" pitchFamily="34" charset="-128"/>
              <a:cs typeface="Arial" panose="020B0604020202020204" pitchFamily="34" charset="0"/>
            </a:endParaRPr>
          </a:p>
        </p:txBody>
      </p:sp>
      <p:sp>
        <p:nvSpPr>
          <p:cNvPr id="4" name="Slide Number Placeholder 3">
            <a:extLst>
              <a:ext uri="{FF2B5EF4-FFF2-40B4-BE49-F238E27FC236}">
                <a16:creationId xmlns:a16="http://schemas.microsoft.com/office/drawing/2014/main" id="{C6C21ED6-54E8-6A08-D973-BF45D60D46A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E27F6-6430-448B-988A-7490813D8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494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very simple debrief purely focusses on how people </a:t>
            </a:r>
            <a:r>
              <a:rPr lang="en-GB" b="1" i="1" dirty="0"/>
              <a:t>are</a:t>
            </a:r>
            <a:r>
              <a:rPr lang="en-GB" dirty="0"/>
              <a:t> rather than anything else.  </a:t>
            </a:r>
          </a:p>
          <a:p>
            <a:endParaRPr lang="en-GB" dirty="0"/>
          </a:p>
          <a:p>
            <a:r>
              <a:rPr lang="en-GB" dirty="0"/>
              <a:t>Could be after a specific event or simply at the end of the shift</a:t>
            </a:r>
          </a:p>
          <a:p>
            <a:endParaRPr lang="en-GB" dirty="0"/>
          </a:p>
          <a:p>
            <a:r>
              <a:rPr lang="en-GB" dirty="0"/>
              <a:t>Doesn’t have to take very long, no pressure on people to talk</a:t>
            </a:r>
          </a:p>
          <a:p>
            <a:endParaRPr lang="en-GB" dirty="0"/>
          </a:p>
          <a:p>
            <a:r>
              <a:rPr lang="en-GB" dirty="0"/>
              <a:t>Anyone of concern can be identified and supported appropriately</a:t>
            </a:r>
          </a:p>
        </p:txBody>
      </p:sp>
      <p:sp>
        <p:nvSpPr>
          <p:cNvPr id="4" name="Slide Number Placeholder 3"/>
          <p:cNvSpPr>
            <a:spLocks noGrp="1"/>
          </p:cNvSpPr>
          <p:nvPr>
            <p:ph type="sldNum" sz="quarter" idx="5"/>
          </p:nvPr>
        </p:nvSpPr>
        <p:spPr/>
        <p:txBody>
          <a:bodyPr/>
          <a:lstStyle/>
          <a:p>
            <a:fld id="{1E4D8A7B-35B5-40C3-B17B-53FC2457DCF2}" type="slidenum">
              <a:rPr lang="en-GB" smtClean="0"/>
              <a:t>24</a:t>
            </a:fld>
            <a:endParaRPr lang="en-GB"/>
          </a:p>
        </p:txBody>
      </p:sp>
    </p:spTree>
    <p:extLst>
      <p:ext uri="{BB962C8B-B14F-4D97-AF65-F5344CB8AC3E}">
        <p14:creationId xmlns:p14="http://schemas.microsoft.com/office/powerpoint/2010/main" val="4284613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Intensive Care Society’s guidance on huddling ad the start and end of shifts.  Again, it doesn’t add much to the time but it helps reinforce those bonds between everyone and help people to either prepare for work or start to decompress at the end of their day.</a:t>
            </a:r>
          </a:p>
        </p:txBody>
      </p:sp>
      <p:sp>
        <p:nvSpPr>
          <p:cNvPr id="4" name="Slide Number Placeholder 3"/>
          <p:cNvSpPr>
            <a:spLocks noGrp="1"/>
          </p:cNvSpPr>
          <p:nvPr>
            <p:ph type="sldNum" sz="quarter" idx="5"/>
          </p:nvPr>
        </p:nvSpPr>
        <p:spPr/>
        <p:txBody>
          <a:bodyPr/>
          <a:lstStyle/>
          <a:p>
            <a:fld id="{1E4D8A7B-35B5-40C3-B17B-53FC2457DCF2}" type="slidenum">
              <a:rPr lang="en-GB" smtClean="0"/>
              <a:t>25</a:t>
            </a:fld>
            <a:endParaRPr lang="en-GB"/>
          </a:p>
        </p:txBody>
      </p:sp>
    </p:spTree>
    <p:extLst>
      <p:ext uri="{BB962C8B-B14F-4D97-AF65-F5344CB8AC3E}">
        <p14:creationId xmlns:p14="http://schemas.microsoft.com/office/powerpoint/2010/main" val="692594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B000-DE0B-E9C6-93CB-725682E28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D0A16-9728-4262-E2D0-CD94BF0AB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0E69A-515C-02C5-E533-47B07C06D0A9}"/>
              </a:ext>
            </a:extLst>
          </p:cNvPr>
          <p:cNvSpPr>
            <a:spLocks noGrp="1"/>
          </p:cNvSpPr>
          <p:nvPr>
            <p:ph type="body" idx="1"/>
          </p:nvPr>
        </p:nvSpPr>
        <p:spPr/>
        <p:txBody>
          <a:bodyPr/>
          <a:lstStyle/>
          <a:p>
            <a:r>
              <a:rPr lang="en-GB" dirty="0"/>
              <a:t>This is another example of a short debrief, this one is specifically to use after a particularly challenging or PTE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Any of these are really good as they’re easy for people to refer to as they go along which gives people confidence that they are able to say and do the “right thing”.</a:t>
            </a:r>
          </a:p>
          <a:p>
            <a:endParaRPr lang="en-GB" dirty="0"/>
          </a:p>
          <a:p>
            <a:r>
              <a:rPr lang="en-GB" dirty="0"/>
              <a:t>This has some psychoeducation about “common feelings” (It’s not unusual) as well as some useful actions that people can do…. </a:t>
            </a:r>
            <a:r>
              <a:rPr lang="en-GB" b="1" dirty="0"/>
              <a:t>NEXT SLIDE</a:t>
            </a:r>
          </a:p>
          <a:p>
            <a:endParaRPr lang="en-GB" dirty="0"/>
          </a:p>
        </p:txBody>
      </p:sp>
      <p:sp>
        <p:nvSpPr>
          <p:cNvPr id="4" name="Slide Number Placeholder 3">
            <a:extLst>
              <a:ext uri="{FF2B5EF4-FFF2-40B4-BE49-F238E27FC236}">
                <a16:creationId xmlns:a16="http://schemas.microsoft.com/office/drawing/2014/main" id="{09A1C2A5-14A7-A33D-1130-D8EC86174A72}"/>
              </a:ext>
            </a:extLst>
          </p:cNvPr>
          <p:cNvSpPr>
            <a:spLocks noGrp="1"/>
          </p:cNvSpPr>
          <p:nvPr>
            <p:ph type="sldNum" sz="quarter" idx="5"/>
          </p:nvPr>
        </p:nvSpPr>
        <p:spPr/>
        <p:txBody>
          <a:bodyPr/>
          <a:lstStyle/>
          <a:p>
            <a:fld id="{1E4D8A7B-35B5-40C3-B17B-53FC2457DCF2}" type="slidenum">
              <a:rPr lang="en-GB" smtClean="0"/>
              <a:t>26</a:t>
            </a:fld>
            <a:endParaRPr lang="en-GB"/>
          </a:p>
        </p:txBody>
      </p:sp>
      <p:pic>
        <p:nvPicPr>
          <p:cNvPr id="6" name="Picture 5">
            <a:extLst>
              <a:ext uri="{FF2B5EF4-FFF2-40B4-BE49-F238E27FC236}">
                <a16:creationId xmlns:a16="http://schemas.microsoft.com/office/drawing/2014/main" id="{3C865C58-CB8B-F732-AE1A-1C8505AF598B}"/>
              </a:ext>
            </a:extLst>
          </p:cNvPr>
          <p:cNvPicPr>
            <a:picLocks noChangeAspect="1"/>
          </p:cNvPicPr>
          <p:nvPr/>
        </p:nvPicPr>
        <p:blipFill>
          <a:blip r:embed="rId3"/>
          <a:stretch>
            <a:fillRect/>
          </a:stretch>
        </p:blipFill>
        <p:spPr>
          <a:xfrm>
            <a:off x="861027" y="5054630"/>
            <a:ext cx="5135946" cy="827659"/>
          </a:xfrm>
          <a:prstGeom prst="rect">
            <a:avLst/>
          </a:prstGeom>
        </p:spPr>
      </p:pic>
    </p:spTree>
    <p:extLst>
      <p:ext uri="{BB962C8B-B14F-4D97-AF65-F5344CB8AC3E}">
        <p14:creationId xmlns:p14="http://schemas.microsoft.com/office/powerpoint/2010/main" val="1042190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to look out for each other</a:t>
            </a:r>
          </a:p>
          <a:p>
            <a:endParaRPr lang="en-GB" dirty="0"/>
          </a:p>
          <a:p>
            <a:r>
              <a:rPr lang="en-GB" dirty="0"/>
              <a:t>Leaders, managers &amp; supervisors may need reminding that they’re the example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971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people are having difficulties, there are some simple steps that managers can consider with them.  They could form part of “reasonable adjustments” to help people either continue working or return to work if they’ve taken time off.</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42F691-D7BD-484F-A354-FA882746F4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86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1BA21-DA8F-A9C4-E026-4E9EAAAC3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8D75D-9FF3-F788-FCCD-CB2F5D9C00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2BE31-B08A-DF44-5D91-B2EBBC2FEC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solidFill>
                  <a:srgbClr val="41535D"/>
                </a:solidFill>
              </a:rPr>
              <a:t>Our peers understand our jobs, culture &amp; language.  Often we have shared experiences or very similar experiences meaning that we understand each other in ways that other people may not. </a:t>
            </a:r>
          </a:p>
          <a:p>
            <a:endParaRPr lang="en-US" altLang="en-US" dirty="0">
              <a:ea typeface="ＭＳ Ｐゴシック" panose="020B0600070205080204" pitchFamily="34" charset="-128"/>
              <a:cs typeface="Arial" panose="020B0604020202020204" pitchFamily="34" charset="0"/>
            </a:endParaRPr>
          </a:p>
          <a:p>
            <a:pPr marL="0" lvl="0" indent="0" defTabSz="457200">
              <a:buClr>
                <a:srgbClr val="B4BE35"/>
              </a:buClr>
              <a:buFont typeface="Wingdings 2" panose="05020102010507070707" pitchFamily="18" charset="2"/>
              <a:buNone/>
              <a:defRPr/>
            </a:pPr>
            <a:r>
              <a:rPr lang="en-GB" altLang="en-US" dirty="0">
                <a:solidFill>
                  <a:srgbClr val="41535D"/>
                </a:solidFill>
                <a:latin typeface="Segoe UI"/>
              </a:rPr>
              <a:t>We spend a considerable amount of time together – opportunities to check in</a:t>
            </a:r>
          </a:p>
          <a:p>
            <a:pPr marL="342900" lvl="0" indent="-342900" defTabSz="457200">
              <a:buClr>
                <a:srgbClr val="B4BE35"/>
              </a:buClr>
              <a:buFont typeface="Wingdings 2" panose="05020102010507070707" pitchFamily="18" charset="2"/>
              <a:buChar char="ö"/>
              <a:defRPr/>
            </a:pPr>
            <a:endParaRPr lang="en-GB" altLang="en-US" dirty="0">
              <a:solidFill>
                <a:srgbClr val="41535D"/>
              </a:solidFill>
              <a:latin typeface="Segoe UI"/>
            </a:endParaRPr>
          </a:p>
          <a:p>
            <a:pPr marL="0" lvl="0" indent="0" defTabSz="457200">
              <a:buClr>
                <a:srgbClr val="B4BE35"/>
              </a:buClr>
              <a:buFont typeface="Wingdings 2" panose="05020102010507070707" pitchFamily="18" charset="2"/>
              <a:buNone/>
              <a:defRPr/>
            </a:pPr>
            <a:r>
              <a:rPr lang="en-GB" dirty="0">
                <a:solidFill>
                  <a:srgbClr val="41535D"/>
                </a:solidFill>
                <a:latin typeface="Segoe UI"/>
              </a:rPr>
              <a:t>Well placed to identify if colleagues are having difficulties and might be able to spot if we’re not our “usual” selves</a:t>
            </a:r>
          </a:p>
          <a:p>
            <a:endParaRPr lang="en-US" altLang="en-US" dirty="0">
              <a:ea typeface="ＭＳ Ｐゴシック" panose="020B0600070205080204" pitchFamily="34" charset="-128"/>
              <a:cs typeface="Arial" panose="020B0604020202020204" pitchFamily="34" charset="0"/>
            </a:endParaRPr>
          </a:p>
        </p:txBody>
      </p:sp>
      <p:sp>
        <p:nvSpPr>
          <p:cNvPr id="4" name="Slide Number Placeholder 3">
            <a:extLst>
              <a:ext uri="{FF2B5EF4-FFF2-40B4-BE49-F238E27FC236}">
                <a16:creationId xmlns:a16="http://schemas.microsoft.com/office/drawing/2014/main" id="{BA33FF50-9E01-7E52-B34A-500216CA09C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E27F6-6430-448B-988A-7490813D8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448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E93CF-83B0-6712-20D5-E0FC3D60D3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1A135-BC72-F049-6EEC-CF002DCB3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EF93C-63AE-EC3F-962B-86E2C1D4B3E4}"/>
              </a:ext>
            </a:extLst>
          </p:cNvPr>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None/>
              <a:tabLst/>
              <a:defRPr/>
            </a:pPr>
            <a:r>
              <a:rPr lang="en-GB" altLang="en-US" dirty="0">
                <a:solidFill>
                  <a:srgbClr val="41535D"/>
                </a:solidFill>
              </a:rPr>
              <a:t>Lots of research to show that we prefer to speak to people like ourselves over anyone else.  Peers can be a crucial support.</a:t>
            </a:r>
          </a:p>
          <a:p>
            <a:pPr marL="0" lvl="0" indent="0" defTabSz="457200">
              <a:buClr>
                <a:srgbClr val="B4BE35"/>
              </a:buClr>
              <a:buFont typeface="Wingdings 2" panose="05020102010507070707" pitchFamily="18" charset="2"/>
              <a:buNone/>
              <a:defRPr/>
            </a:pPr>
            <a:endParaRPr lang="en-GB" dirty="0">
              <a:solidFill>
                <a:srgbClr val="41535D"/>
              </a:solidFill>
              <a:latin typeface="+mn-lt"/>
            </a:endParaRPr>
          </a:p>
          <a:p>
            <a:pPr marL="0" lvl="0" indent="0" defTabSz="457200">
              <a:buClr>
                <a:srgbClr val="B4BE35"/>
              </a:buClr>
              <a:buFont typeface="Wingdings 2" panose="05020102010507070707" pitchFamily="18" charset="2"/>
              <a:buNone/>
              <a:defRPr/>
            </a:pPr>
            <a:r>
              <a:rPr lang="en-GB" dirty="0">
                <a:solidFill>
                  <a:srgbClr val="41535D"/>
                </a:solidFill>
                <a:latin typeface="Segoe UI"/>
              </a:rPr>
              <a:t>With training peers can provide effective support, reassurance &amp; education</a:t>
            </a:r>
          </a:p>
          <a:p>
            <a:pPr marL="342900" lvl="0" indent="-342900" defTabSz="457200">
              <a:buClr>
                <a:srgbClr val="B4BE35"/>
              </a:buClr>
              <a:buFont typeface="Wingdings 2" panose="05020102010507070707" pitchFamily="18" charset="2"/>
              <a:buChar char="ö"/>
              <a:defRPr/>
            </a:pPr>
            <a:endParaRPr lang="en-GB" dirty="0">
              <a:solidFill>
                <a:srgbClr val="41535D"/>
              </a:solidFill>
              <a:latin typeface="Segoe UI"/>
            </a:endParaRPr>
          </a:p>
          <a:p>
            <a:pPr marL="0" marR="0" lvl="0" indent="0" algn="l" defTabSz="457200" rtl="0" eaLnBrk="1" fontAlgn="auto" latinLnBrk="0" hangingPunct="1">
              <a:lnSpc>
                <a:spcPct val="100000"/>
              </a:lnSpc>
              <a:spcBef>
                <a:spcPts val="0"/>
              </a:spcBef>
              <a:spcAft>
                <a:spcPts val="0"/>
              </a:spcAft>
              <a:buClr>
                <a:srgbClr val="B4BE35"/>
              </a:buClr>
              <a:buSzTx/>
              <a:buFont typeface="Wingdings 2" panose="05020102010507070707" pitchFamily="18" charset="2"/>
              <a:buNone/>
              <a:tabLst/>
              <a:defRPr/>
            </a:pPr>
            <a:r>
              <a:rPr lang="en-GB" dirty="0">
                <a:solidFill>
                  <a:srgbClr val="41535D"/>
                </a:solidFill>
                <a:latin typeface="Segoe UI"/>
              </a:rPr>
              <a:t>Encourage &amp; facilitate pathways to professional help </a:t>
            </a:r>
            <a:r>
              <a:rPr lang="en-GB" sz="1100" dirty="0">
                <a:solidFill>
                  <a:srgbClr val="41535D"/>
                </a:solidFill>
              </a:rPr>
              <a:t>(not just for mental health, for all sorts of concerns)</a:t>
            </a:r>
          </a:p>
          <a:p>
            <a:pPr marL="0" marR="0" lvl="0" indent="0" algn="l" defTabSz="457200" rtl="0" eaLnBrk="1" fontAlgn="auto" latinLnBrk="0" hangingPunct="1">
              <a:lnSpc>
                <a:spcPct val="100000"/>
              </a:lnSpc>
              <a:spcBef>
                <a:spcPts val="0"/>
              </a:spcBef>
              <a:spcAft>
                <a:spcPts val="0"/>
              </a:spcAft>
              <a:buClr>
                <a:srgbClr val="B4BE35"/>
              </a:buClr>
              <a:buSzTx/>
              <a:buFont typeface="Wingdings 2" panose="05020102010507070707" pitchFamily="18" charset="2"/>
              <a:buNone/>
              <a:tabLst/>
              <a:defRPr/>
            </a:pPr>
            <a:endParaRPr lang="en-GB" sz="1100" dirty="0">
              <a:solidFill>
                <a:srgbClr val="41535D"/>
              </a:solidFill>
            </a:endParaRPr>
          </a:p>
          <a:p>
            <a:pPr marL="0" marR="0" lvl="0" indent="0" algn="l" defTabSz="457200" rtl="0" eaLnBrk="1" fontAlgn="auto" latinLnBrk="0" hangingPunct="1">
              <a:lnSpc>
                <a:spcPct val="100000"/>
              </a:lnSpc>
              <a:spcBef>
                <a:spcPts val="0"/>
              </a:spcBef>
              <a:spcAft>
                <a:spcPts val="0"/>
              </a:spcAft>
              <a:buClr>
                <a:srgbClr val="B4BE35"/>
              </a:buClr>
              <a:buSzTx/>
              <a:buFont typeface="Wingdings 2" panose="05020102010507070707" pitchFamily="18" charset="2"/>
              <a:buNone/>
              <a:tabLst/>
              <a:defRPr/>
            </a:pPr>
            <a:r>
              <a:rPr lang="en-GB" sz="1100" dirty="0">
                <a:solidFill>
                  <a:srgbClr val="41535D"/>
                </a:solidFill>
              </a:rPr>
              <a:t>Some options coming up…</a:t>
            </a:r>
          </a:p>
          <a:p>
            <a:pPr marL="342900" lvl="0" indent="-342900" defTabSz="457200">
              <a:buClr>
                <a:srgbClr val="B4BE35"/>
              </a:buClr>
              <a:buFont typeface="Wingdings 2" panose="05020102010507070707" pitchFamily="18" charset="2"/>
              <a:buChar char="ö"/>
              <a:defRPr/>
            </a:pPr>
            <a:endParaRPr lang="en-GB" sz="1100" dirty="0">
              <a:solidFill>
                <a:prstClr val="black"/>
              </a:solidFill>
              <a:latin typeface="Segoe UI"/>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EFC23297-1FB9-6591-2FE1-4C2BB6F16AF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71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645F4-9644-7805-8D3A-6BD66C27F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19839-10A6-B63F-DAD2-C6478CF200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8D3FE-1D14-D9FB-7BA7-C9070EA8B178}"/>
              </a:ext>
            </a:extLst>
          </p:cNvPr>
          <p:cNvSpPr>
            <a:spLocks noGrp="1"/>
          </p:cNvSpPr>
          <p:nvPr>
            <p:ph type="body" idx="1"/>
          </p:nvPr>
        </p:nvSpPr>
        <p:spPr/>
        <p:txBody>
          <a:bodyPr/>
          <a:lstStyle/>
          <a:p>
            <a:r>
              <a:rPr lang="en-GB" dirty="0"/>
              <a:t>Conversations can be simply between 2 people or may involve more (groups). </a:t>
            </a:r>
          </a:p>
          <a:p>
            <a:endParaRPr lang="en-GB" dirty="0"/>
          </a:p>
          <a:p>
            <a:r>
              <a:rPr lang="en-GB" dirty="0"/>
              <a:t>Mentoring</a:t>
            </a:r>
          </a:p>
          <a:p>
            <a:endParaRPr lang="en-GB" dirty="0"/>
          </a:p>
          <a:p>
            <a:pPr marL="342900" marR="0" lvl="0" indent="-342900" algn="l" defTabSz="914400" rtl="0" eaLnBrk="1" fontAlgn="auto" latinLnBrk="0" hangingPunct="1">
              <a:lnSpc>
                <a:spcPct val="100000"/>
              </a:lnSpc>
              <a:spcBef>
                <a:spcPts val="0"/>
              </a:spcBef>
              <a:spcAft>
                <a:spcPts val="0"/>
              </a:spcAft>
              <a:buClrTx/>
              <a:buSzTx/>
              <a:buFontTx/>
              <a:buNone/>
              <a:tabLst/>
              <a:defRPr/>
            </a:pPr>
            <a:r>
              <a:rPr lang="en-GB" dirty="0">
                <a:solidFill>
                  <a:srgbClr val="41535D"/>
                </a:solidFill>
              </a:rPr>
              <a:t>Trained peers can provide very effective support, reassurance &amp; education. Well placed to spot colleagues having difficulties</a:t>
            </a:r>
          </a:p>
          <a:p>
            <a:pPr marL="342900" indent="-342900" fontAlgn="auto">
              <a:spcBef>
                <a:spcPts val="0"/>
              </a:spcBef>
              <a:spcAft>
                <a:spcPts val="0"/>
              </a:spcAft>
              <a:defRPr/>
            </a:pPr>
            <a:r>
              <a:rPr lang="en-GB" dirty="0"/>
              <a:t>All sorts of options including Reflective Practice, active listening conversations, TRiM, </a:t>
            </a:r>
            <a:r>
              <a:rPr lang="en-GB" dirty="0" err="1"/>
              <a:t>StRaW</a:t>
            </a:r>
            <a:r>
              <a:rPr lang="en-GB" dirty="0"/>
              <a:t> (</a:t>
            </a:r>
            <a:r>
              <a:rPr lang="en-GB" dirty="0">
                <a:solidFill>
                  <a:srgbClr val="41535D"/>
                </a:solidFill>
              </a:rPr>
              <a:t>not counselling or therapy).  </a:t>
            </a:r>
          </a:p>
          <a:p>
            <a:endParaRPr lang="en-GB" dirty="0"/>
          </a:p>
        </p:txBody>
      </p:sp>
      <p:sp>
        <p:nvSpPr>
          <p:cNvPr id="4" name="Slide Number Placeholder 3">
            <a:extLst>
              <a:ext uri="{FF2B5EF4-FFF2-40B4-BE49-F238E27FC236}">
                <a16:creationId xmlns:a16="http://schemas.microsoft.com/office/drawing/2014/main" id="{40920E16-E1A0-6322-F159-B992636A593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6818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41535D"/>
                </a:solidFill>
              </a:rPr>
              <a:t>Use with small groups who do challenging work together.</a:t>
            </a:r>
          </a:p>
          <a:p>
            <a:endParaRPr lang="en-GB" sz="1050" dirty="0">
              <a:solidFill>
                <a:srgbClr val="41535D"/>
              </a:solidFill>
            </a:endParaRPr>
          </a:p>
          <a:p>
            <a:r>
              <a:rPr lang="en-GB" dirty="0">
                <a:solidFill>
                  <a:srgbClr val="41535D"/>
                </a:solidFill>
              </a:rPr>
              <a:t>Considers emotional &amp; psychological impacts.</a:t>
            </a:r>
          </a:p>
          <a:p>
            <a:endParaRPr lang="en-GB" sz="1050" dirty="0">
              <a:solidFill>
                <a:srgbClr val="41535D"/>
              </a:solidFill>
            </a:endParaRPr>
          </a:p>
          <a:p>
            <a:r>
              <a:rPr lang="en-GB" dirty="0">
                <a:solidFill>
                  <a:srgbClr val="41535D"/>
                </a:solidFill>
              </a:rPr>
              <a:t>Share, normalise, validate, reflect &amp; access peer support.</a:t>
            </a:r>
          </a:p>
          <a:p>
            <a:endParaRPr lang="en-GB" dirty="0"/>
          </a:p>
          <a:p>
            <a:r>
              <a:rPr lang="en-GB" dirty="0"/>
              <a:t>Numerous different models to use but considers Facts, Impacts, Now (including individual and team function) and some Education</a:t>
            </a:r>
          </a:p>
          <a:p>
            <a:endParaRPr lang="en-GB" dirty="0"/>
          </a:p>
          <a:p>
            <a:r>
              <a:rPr lang="en-GB" dirty="0"/>
              <a:t>Multiple levels – may be a group simply for one “grade” of staff but also consider whole teams.  Interesting work at Kings around Covid working, MI and carefully bringing together different levels including managers.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42F691-D7BD-484F-A354-FA882746F4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66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97370-4BAF-6F8B-8475-BA9F19590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7679F-8D97-62C1-3BA7-8CDBA9A0D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557D6-3B77-6CB2-0BB5-37062B27A715}"/>
              </a:ext>
            </a:extLst>
          </p:cNvPr>
          <p:cNvSpPr>
            <a:spLocks noGrp="1"/>
          </p:cNvSpPr>
          <p:nvPr>
            <p:ph type="body" idx="1"/>
          </p:nvPr>
        </p:nvSpPr>
        <p:spPr/>
        <p:txBody>
          <a:bodyPr/>
          <a:lstStyle/>
          <a:p>
            <a:r>
              <a:rPr lang="en-US" dirty="0"/>
              <a:t>These could all be described as stressful situations but whether an event is actually psychologically traumatic depends very much on the individuals involved, how they are at the time &amp; what the event means to them.</a:t>
            </a:r>
          </a:p>
        </p:txBody>
      </p:sp>
      <p:sp>
        <p:nvSpPr>
          <p:cNvPr id="4" name="Slide Number Placeholder 3">
            <a:extLst>
              <a:ext uri="{FF2B5EF4-FFF2-40B4-BE49-F238E27FC236}">
                <a16:creationId xmlns:a16="http://schemas.microsoft.com/office/drawing/2014/main" id="{40A03CE9-210E-7A0B-FD70-C556EEA7BE8F}"/>
              </a:ext>
            </a:extLst>
          </p:cNvPr>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1B9B0C9D-B948-4D49-8477-373413327C73}" type="slidenum">
              <a:rPr kumimoji="0" lang="en-GB" sz="1300" b="0" i="0" u="none" strike="noStrike" kern="1200" cap="none" spc="0" normalizeH="0" baseline="0" noProof="0" smtClean="0">
                <a:ln>
                  <a:noFill/>
                </a:ln>
                <a:solidFill>
                  <a:srgbClr val="000000"/>
                </a:solidFill>
                <a:effectLst/>
                <a:uLnTx/>
                <a:uFillTx/>
                <a:latin typeface="Calibri"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GB" sz="1300" b="0" i="0" u="none" strike="noStrike" kern="1200" cap="none" spc="0" normalizeH="0" baseline="0" noProof="0">
              <a:ln>
                <a:noFill/>
              </a:ln>
              <a:solidFill>
                <a:srgbClr val="000000"/>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83213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ECE46-E7B3-8B7E-5D82-F591EE54A5B2}"/>
            </a:ext>
          </a:extLst>
        </p:cNvPr>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F54F9AB1-10FB-D4CB-303E-51A4EEB034D2}"/>
              </a:ext>
            </a:extLst>
          </p:cNvPr>
          <p:cNvSpPr>
            <a:spLocks noGrp="1" noRot="1" noChangeAspect="1" noChangeArrowheads="1" noTextEdit="1"/>
          </p:cNvSpPr>
          <p:nvPr>
            <p:ph type="sldImg"/>
          </p:nvPr>
        </p:nvSpPr>
        <p:spPr>
          <a:xfrm>
            <a:off x="1150938" y="690563"/>
            <a:ext cx="4556125" cy="3417887"/>
          </a:xfrm>
          <a:ln/>
        </p:spPr>
      </p:sp>
      <p:sp>
        <p:nvSpPr>
          <p:cNvPr id="22530" name="Notes Placeholder 2">
            <a:extLst>
              <a:ext uri="{FF2B5EF4-FFF2-40B4-BE49-F238E27FC236}">
                <a16:creationId xmlns:a16="http://schemas.microsoft.com/office/drawing/2014/main" id="{AF94C073-50FE-024C-A278-5421248E6DF1}"/>
              </a:ext>
            </a:extLst>
          </p:cNvPr>
          <p:cNvSpPr>
            <a:spLocks noGrp="1"/>
          </p:cNvSpPr>
          <p:nvPr>
            <p:ph type="body" idx="1"/>
          </p:nvPr>
        </p:nvSpPr>
        <p:spPr>
          <a:ln/>
        </p:spPr>
        <p:txBody>
          <a:bodyPr/>
          <a:lstStyle/>
          <a:p>
            <a:r>
              <a:rPr lang="en-GB" altLang="en-US" dirty="0">
                <a:ea typeface="ＭＳ Ｐゴシック" panose="020B0600070205080204" pitchFamily="34" charset="-128"/>
                <a:cs typeface="Arial" panose="020B0604020202020204" pitchFamily="34" charset="0"/>
              </a:rPr>
              <a:t>You may well have heard of </a:t>
            </a:r>
            <a:r>
              <a:rPr lang="en-GB" altLang="en-US" dirty="0" err="1">
                <a:ea typeface="ＭＳ Ｐゴシック" panose="020B0600070205080204" pitchFamily="34" charset="-128"/>
                <a:cs typeface="Arial" panose="020B0604020202020204" pitchFamily="34" charset="0"/>
              </a:rPr>
              <a:t>TRiM</a:t>
            </a:r>
            <a:r>
              <a:rPr lang="en-GB" altLang="en-US" dirty="0">
                <a:ea typeface="ＭＳ Ｐゴシック" panose="020B0600070205080204" pitchFamily="34" charset="-128"/>
                <a:cs typeface="Arial" panose="020B0604020202020204" pitchFamily="34" charset="0"/>
              </a:rPr>
              <a:t> – anyone have it in their workplace?</a:t>
            </a:r>
          </a:p>
          <a:p>
            <a:endParaRPr lang="en-GB" altLang="en-US" dirty="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ea typeface="ＭＳ Ｐゴシック" panose="020B0600070205080204" pitchFamily="34" charset="-128"/>
                <a:cs typeface="Arial" panose="020B0604020202020204" pitchFamily="34" charset="0"/>
              </a:rPr>
              <a:t>Started in the UK military in the late 90s </a:t>
            </a:r>
            <a:r>
              <a:rPr lang="en-US" altLang="en-US" dirty="0">
                <a:ea typeface="ＭＳ Ｐゴシック" panose="020B0600070205080204" pitchFamily="34" charset="-128"/>
                <a:cs typeface="Arial" panose="020B0604020202020204" pitchFamily="34" charset="0"/>
              </a:rPr>
              <a:t>Now widely used in the NHS (and elsewhere) – NHS </a:t>
            </a:r>
            <a:r>
              <a:rPr lang="en-US" altLang="en-US" dirty="0" err="1">
                <a:ea typeface="ＭＳ Ｐゴシック" panose="020B0600070205080204" pitchFamily="34" charset="-128"/>
                <a:cs typeface="Arial" panose="020B0604020202020204" pitchFamily="34" charset="0"/>
              </a:rPr>
              <a:t>TRiM</a:t>
            </a:r>
            <a:r>
              <a:rPr lang="en-US" altLang="en-US" dirty="0">
                <a:ea typeface="ＭＳ Ｐゴシック" panose="020B0600070205080204" pitchFamily="34" charset="-128"/>
                <a:cs typeface="Arial" panose="020B0604020202020204" pitchFamily="34" charset="0"/>
              </a:rPr>
              <a:t> Network</a:t>
            </a:r>
          </a:p>
          <a:p>
            <a:endParaRPr lang="en-GB" altLang="en-US" dirty="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ea typeface="ＭＳ Ｐゴシック" panose="020B0600070205080204" pitchFamily="34" charset="-128"/>
                <a:cs typeface="Arial" panose="020B0604020202020204" pitchFamily="34" charset="0"/>
              </a:rPr>
              <a:t>Research evidence based T</a:t>
            </a:r>
            <a:r>
              <a:rPr lang="en-US" altLang="en-US" dirty="0" err="1">
                <a:ea typeface="ＭＳ Ｐゴシック" panose="020B0600070205080204" pitchFamily="34" charset="-128"/>
                <a:cs typeface="Arial" panose="020B0604020202020204" pitchFamily="34" charset="0"/>
              </a:rPr>
              <a:t>rauma</a:t>
            </a:r>
            <a:r>
              <a:rPr lang="en-US" altLang="en-US" dirty="0">
                <a:ea typeface="ＭＳ Ｐゴシック" panose="020B0600070205080204" pitchFamily="34" charset="-128"/>
                <a:cs typeface="Arial" panose="020B0604020202020204" pitchFamily="34" charset="0"/>
              </a:rPr>
              <a:t>-focused peer support system to help people who have experienced a traumatic, or potentially traumatic, event</a:t>
            </a:r>
          </a:p>
          <a:p>
            <a:endParaRPr lang="en-US" altLang="en-US" sz="900" dirty="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00" dirty="0">
                <a:ea typeface="ＭＳ Ｐゴシック" panose="020B0600070205080204" pitchFamily="34" charset="-128"/>
                <a:cs typeface="Arial" panose="020B0604020202020204" pitchFamily="34" charset="0"/>
              </a:rPr>
              <a:t>Focuses on doing the things that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900" dirty="0">
              <a:ea typeface="ＭＳ Ｐゴシック"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00" dirty="0">
                <a:ea typeface="ＭＳ Ｐゴシック" panose="020B0600070205080204" pitchFamily="34" charset="-128"/>
                <a:cs typeface="Arial" panose="020B0604020202020204" pitchFamily="34" charset="0"/>
              </a:rPr>
              <a:t>Usually volunteer Practitioners undergo a 2 day course and will often do </a:t>
            </a:r>
            <a:r>
              <a:rPr lang="en-US" altLang="en-US" sz="900" dirty="0" err="1">
                <a:ea typeface="ＭＳ Ｐゴシック" panose="020B0600070205080204" pitchFamily="34" charset="-128"/>
                <a:cs typeface="Arial" panose="020B0604020202020204" pitchFamily="34" charset="0"/>
              </a:rPr>
              <a:t>TRiM</a:t>
            </a:r>
            <a:r>
              <a:rPr lang="en-US" altLang="en-US" sz="900" dirty="0">
                <a:ea typeface="ＭＳ Ｐゴシック" panose="020B0600070205080204" pitchFamily="34" charset="-128"/>
                <a:cs typeface="Arial" panose="020B0604020202020204" pitchFamily="34" charset="0"/>
              </a:rPr>
              <a:t> alongside their day jobs.</a:t>
            </a:r>
          </a:p>
          <a:p>
            <a:endParaRPr lang="en-US" altLang="en-US" sz="900" dirty="0">
              <a:ea typeface="ＭＳ Ｐゴシック" panose="020B0600070205080204" pitchFamily="34" charset="-128"/>
              <a:cs typeface="Arial" panose="020B0604020202020204" pitchFamily="34" charset="0"/>
            </a:endParaRPr>
          </a:p>
          <a:p>
            <a:r>
              <a:rPr lang="en-US" altLang="en-US" dirty="0">
                <a:ea typeface="ＭＳ Ｐゴシック" panose="020B0600070205080204" pitchFamily="34" charset="-128"/>
                <a:cs typeface="Arial" panose="020B0604020202020204" pitchFamily="34" charset="0"/>
              </a:rPr>
              <a:t>Uses “active monitoring” to pick up any signs of psychological distress and facilitate collaborative, acceptable support where possible involving people’s line managers</a:t>
            </a:r>
            <a:endParaRPr lang="en-US" altLang="en-US" sz="900" dirty="0">
              <a:ea typeface="ＭＳ Ｐゴシック" panose="020B0600070205080204" pitchFamily="34" charset="-128"/>
              <a:cs typeface="Arial" panose="020B0604020202020204" pitchFamily="34" charset="0"/>
            </a:endParaRPr>
          </a:p>
          <a:p>
            <a:pPr eaLnBrk="1" hangingPunct="1">
              <a:defRPr/>
            </a:pPr>
            <a:endParaRPr lang="en-GB" dirty="0"/>
          </a:p>
        </p:txBody>
      </p:sp>
      <p:sp>
        <p:nvSpPr>
          <p:cNvPr id="65539" name="Slide Number Placeholder 3">
            <a:extLst>
              <a:ext uri="{FF2B5EF4-FFF2-40B4-BE49-F238E27FC236}">
                <a16:creationId xmlns:a16="http://schemas.microsoft.com/office/drawing/2014/main" id="{7B156F26-C995-2308-F6A8-AC4CF4FA362A}"/>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35D197-E871-5F46-8A10-BF1A775414C8}" type="slidenum">
              <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en-US" sz="10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2577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65C80-12C0-479D-1847-040A58F04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58819-C77C-8DC1-131D-833204769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59F32-5CDD-EBD9-3FA6-9846A8EC14A9}"/>
              </a:ext>
            </a:extLst>
          </p:cNvPr>
          <p:cNvSpPr>
            <a:spLocks noGrp="1"/>
          </p:cNvSpPr>
          <p:nvPr>
            <p:ph type="body" idx="1"/>
          </p:nvPr>
        </p:nvSpPr>
        <p:spPr/>
        <p:txBody>
          <a:bodyPr/>
          <a:lstStyle/>
          <a:p>
            <a:r>
              <a:rPr lang="en-US" altLang="en-US" dirty="0">
                <a:ea typeface="ＭＳ Ｐゴシック" panose="020B0600070205080204" pitchFamily="34" charset="-128"/>
                <a:cs typeface="Arial" panose="020B0604020202020204" pitchFamily="34" charset="0"/>
              </a:rPr>
              <a:t>This would likely be for an occupationally focused mental health assessment +/- treatment</a:t>
            </a:r>
          </a:p>
        </p:txBody>
      </p:sp>
      <p:sp>
        <p:nvSpPr>
          <p:cNvPr id="4" name="Slide Number Placeholder 3">
            <a:extLst>
              <a:ext uri="{FF2B5EF4-FFF2-40B4-BE49-F238E27FC236}">
                <a16:creationId xmlns:a16="http://schemas.microsoft.com/office/drawing/2014/main" id="{9D8E6785-03C6-C06D-900E-25D075401E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7E27F6-6430-448B-988A-7490813D874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197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may be that there’s no clear “trauma” history – could be type 2 – but that shouldn’t stop referral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976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FC658-CF72-A7CE-BDB0-C03A57274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EA1EF5-0480-BE94-E25C-D7EDF527E3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AB1803-9EBD-09DB-D525-C28B161CF507}"/>
              </a:ext>
            </a:extLst>
          </p:cNvPr>
          <p:cNvSpPr>
            <a:spLocks noGrp="1"/>
          </p:cNvSpPr>
          <p:nvPr>
            <p:ph type="body" idx="1"/>
          </p:nvPr>
        </p:nvSpPr>
        <p:spPr/>
        <p:txBody>
          <a:bodyPr/>
          <a:lstStyle/>
          <a:p>
            <a:r>
              <a:rPr lang="en-GB" dirty="0"/>
              <a:t>REALLY important that people know how to get help for themselves and their colleagues.  </a:t>
            </a:r>
          </a:p>
          <a:p>
            <a:endParaRPr lang="en-GB" dirty="0"/>
          </a:p>
          <a:p>
            <a:r>
              <a:rPr lang="en-GB" dirty="0"/>
              <a:t>Needs to be easy to find and relatively straightforward as time can be short and often number of ongoing tasks.</a:t>
            </a:r>
          </a:p>
        </p:txBody>
      </p:sp>
      <p:sp>
        <p:nvSpPr>
          <p:cNvPr id="4" name="Slide Number Placeholder 3">
            <a:extLst>
              <a:ext uri="{FF2B5EF4-FFF2-40B4-BE49-F238E27FC236}">
                <a16:creationId xmlns:a16="http://schemas.microsoft.com/office/drawing/2014/main" id="{6D49AF5B-609C-AAB8-E806-F9D75B97635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6EFAB9-5248-4309-886E-226C2078DF1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787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95363" y="771525"/>
            <a:ext cx="5145087" cy="38576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471145" fontAlgn="base">
              <a:spcBef>
                <a:spcPct val="0"/>
              </a:spcBef>
              <a:spcAft>
                <a:spcPct val="0"/>
              </a:spcAft>
              <a:defRPr/>
            </a:pPr>
            <a:fld id="{1678EF9C-1061-FC44-8A80-3F4EA11254B3}" type="slidenum">
              <a:rPr lang="en-GB" altLang="en-US" sz="1300">
                <a:solidFill>
                  <a:srgbClr val="000000"/>
                </a:solidFill>
                <a:latin typeface="Calibri" charset="0"/>
                <a:ea typeface="ＭＳ Ｐゴシック" charset="-128"/>
              </a:rPr>
              <a:pPr defTabSz="471145" fontAlgn="base">
                <a:spcBef>
                  <a:spcPct val="0"/>
                </a:spcBef>
                <a:spcAft>
                  <a:spcPct val="0"/>
                </a:spcAft>
                <a:defRPr/>
              </a:pPr>
              <a:t>38</a:t>
            </a:fld>
            <a:endParaRPr lang="en-GB" altLang="en-US" sz="1300">
              <a:solidFill>
                <a:srgbClr val="000000"/>
              </a:solidFill>
              <a:latin typeface="Calibri" charset="0"/>
              <a:ea typeface="ＭＳ Ｐゴシック" charset="-128"/>
            </a:endParaRPr>
          </a:p>
        </p:txBody>
      </p:sp>
    </p:spTree>
    <p:extLst>
      <p:ext uri="{BB962C8B-B14F-4D97-AF65-F5344CB8AC3E}">
        <p14:creationId xmlns:p14="http://schemas.microsoft.com/office/powerpoint/2010/main" val="366957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DSM 5</a:t>
            </a:r>
          </a:p>
          <a:p>
            <a:endParaRPr lang="en-GB" dirty="0"/>
          </a:p>
          <a:p>
            <a:r>
              <a:rPr lang="en-GB" dirty="0"/>
              <a:t>Near misses can linger – often we don’t mention them because nothing actually happened.</a:t>
            </a:r>
          </a:p>
          <a:p>
            <a:endParaRPr lang="en-GB" dirty="0"/>
          </a:p>
          <a:p>
            <a:r>
              <a:rPr lang="en-GB" dirty="0"/>
              <a:t>Threats can still impact on people – it doesn’t have to happen.</a:t>
            </a:r>
          </a:p>
          <a:p>
            <a:endParaRPr lang="en-GB" dirty="0"/>
          </a:p>
          <a:p>
            <a:r>
              <a:rPr lang="en-GB" dirty="0"/>
              <a:t>Exposure includes people hearing it e.g. control room.  Indirect – ripple effect </a:t>
            </a:r>
            <a:r>
              <a:rPr lang="en-GB" dirty="0" err="1"/>
              <a:t>eg</a:t>
            </a:r>
            <a:r>
              <a:rPr lang="en-GB" dirty="0"/>
              <a:t> after someone dies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78EF9C-1061-FC44-8A80-3F4EA11254B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47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xfrm>
            <a:off x="3884613" y="8685213"/>
            <a:ext cx="2971800" cy="45720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D84B1D-184A-B04F-89AD-D987DD278627}" type="slidenum">
              <a:rPr kumimoji="0" lang="en-GB"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sp>
        <p:nvSpPr>
          <p:cNvPr id="133122" name="Shape 4"/>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913" tIns="0" rIns="18913" bIns="0"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5F7B1A48-1E34-494F-8683-0B6FEE271C94}" type="slidenum">
              <a:rPr kumimoji="0" lang="en-US" sz="1000" b="0" i="1"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6</a:t>
            </a:fld>
            <a:endParaRPr kumimoji="0" lang="en-US" sz="1000" b="0" i="1"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9699" name="Rectangle 524289"/>
          <p:cNvSpPr>
            <a:spLocks noGrp="1" noRot="1" noChangeAspect="1" noChangeArrowheads="1" noTextEdit="1"/>
          </p:cNvSpPr>
          <p:nvPr>
            <p:ph type="sldImg"/>
          </p:nvPr>
        </p:nvSpPr>
        <p:spPr>
          <a:xfrm>
            <a:off x="830263" y="827088"/>
            <a:ext cx="5135562" cy="3851275"/>
          </a:xfrm>
          <a:ln cap="flat">
            <a:headEnd type="none" w="med" len="med"/>
            <a:tailEnd type="none" w="med" len="med"/>
          </a:ln>
        </p:spPr>
      </p:sp>
      <p:sp>
        <p:nvSpPr>
          <p:cNvPr id="119813" name="Rectangle 524290"/>
          <p:cNvSpPr>
            <a:spLocks noGrp="1" noChangeArrowheads="1"/>
          </p:cNvSpPr>
          <p:nvPr>
            <p:ph type="body" idx="1"/>
          </p:nvPr>
        </p:nvSpPr>
        <p:spPr>
          <a:xfrm>
            <a:off x="906463" y="4978400"/>
            <a:ext cx="4984750" cy="471963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12" tIns="45707" rIns="91412" bIns="45707"/>
          <a:lstStyle/>
          <a:p>
            <a:pPr eaLnBrk="1" hangingPunct="1">
              <a:defRPr/>
            </a:pPr>
            <a:r>
              <a:rPr lang="en-US" sz="900" dirty="0">
                <a:latin typeface="Arial" charset="0"/>
                <a:cs typeface="+mn-cs"/>
              </a:rPr>
              <a:t> Type 2 might also include elements of compassion fatigue, vicarious trauma (“secondary” trauma” and MI</a:t>
            </a:r>
          </a:p>
        </p:txBody>
      </p:sp>
    </p:spTree>
    <p:extLst>
      <p:ext uri="{BB962C8B-B14F-4D97-AF65-F5344CB8AC3E}">
        <p14:creationId xmlns:p14="http://schemas.microsoft.com/office/powerpoint/2010/main" val="1705499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**Animated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Huge issue for those in healthcare. Many instances where there is no “easy” choice or answer.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MH problems includes PTSD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42F691-D7BD-484F-A354-FA882746F45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622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Covid has massively increased research interest into MI especially in health care</a:t>
            </a:r>
          </a:p>
        </p:txBody>
      </p:sp>
      <p:sp>
        <p:nvSpPr>
          <p:cNvPr id="4" name="Slide Number Placeholder 3"/>
          <p:cNvSpPr>
            <a:spLocks noGrp="1"/>
          </p:cNvSpPr>
          <p:nvPr>
            <p:ph type="sldNum" sz="quarter" idx="5"/>
          </p:nvPr>
        </p:nvSpPr>
        <p:spPr/>
        <p:txBody>
          <a:bodyPr/>
          <a:lstStyle/>
          <a:p>
            <a:fld id="{1E4D8A7B-35B5-40C3-B17B-53FC2457DCF2}" type="slidenum">
              <a:rPr lang="en-GB" smtClean="0"/>
              <a:t>9</a:t>
            </a:fld>
            <a:endParaRPr lang="en-GB"/>
          </a:p>
        </p:txBody>
      </p:sp>
    </p:spTree>
    <p:extLst>
      <p:ext uri="{BB962C8B-B14F-4D97-AF65-F5344CB8AC3E}">
        <p14:creationId xmlns:p14="http://schemas.microsoft.com/office/powerpoint/2010/main" val="3798878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029" eaLnBrk="0" fontAlgn="base" hangingPunct="0">
              <a:spcBef>
                <a:spcPct val="30000"/>
              </a:spcBef>
              <a:spcAft>
                <a:spcPct val="0"/>
              </a:spcAft>
            </a:pPr>
            <a:endParaRPr lang="en-US" dirty="0"/>
          </a:p>
          <a:p>
            <a:pPr defTabSz="971029" eaLnBrk="0" fontAlgn="base" hangingPunct="0">
              <a:spcBef>
                <a:spcPct val="30000"/>
              </a:spcBef>
              <a:spcAft>
                <a:spcPct val="0"/>
              </a:spcAft>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85515" rtl="0" eaLnBrk="1" fontAlgn="base" latinLnBrk="0" hangingPunct="1">
              <a:lnSpc>
                <a:spcPct val="100000"/>
              </a:lnSpc>
              <a:spcBef>
                <a:spcPct val="0"/>
              </a:spcBef>
              <a:spcAft>
                <a:spcPct val="0"/>
              </a:spcAft>
              <a:buClrTx/>
              <a:buSzTx/>
              <a:buFontTx/>
              <a:buNone/>
              <a:tabLst/>
              <a:defRPr/>
            </a:pPr>
            <a:fld id="{01D4006E-3055-D142-97F2-82602BFC69C6}" type="slidenum">
              <a:rPr kumimoji="0" lang="en-GB" altLang="x-none" sz="1200" b="0" i="0" u="none" strike="noStrike" kern="1200" cap="none" spc="0" normalizeH="0" baseline="0" noProof="0">
                <a:ln>
                  <a:noFill/>
                </a:ln>
                <a:solidFill>
                  <a:srgbClr val="000000"/>
                </a:solidFill>
                <a:effectLst/>
                <a:uLnTx/>
                <a:uFillTx/>
                <a:latin typeface="Calibri" charset="0"/>
                <a:ea typeface="ＭＳ Ｐゴシック" panose="020B0600070205080204" pitchFamily="34" charset="-128"/>
                <a:cs typeface="+mn-cs"/>
              </a:rPr>
              <a:pPr marL="0" marR="0" lvl="0" indent="0" algn="r" defTabSz="485515" rtl="0" eaLnBrk="1" fontAlgn="base" latinLnBrk="0" hangingPunct="1">
                <a:lnSpc>
                  <a:spcPct val="100000"/>
                </a:lnSpc>
                <a:spcBef>
                  <a:spcPct val="0"/>
                </a:spcBef>
                <a:spcAft>
                  <a:spcPct val="0"/>
                </a:spcAft>
                <a:buClrTx/>
                <a:buSzTx/>
                <a:buFontTx/>
                <a:buNone/>
                <a:tabLst/>
                <a:defRPr/>
              </a:pPr>
              <a:t>10</a:t>
            </a:fld>
            <a:endParaRPr kumimoji="0" lang="en-GB" altLang="x-none" sz="1200" b="0" i="0" u="none" strike="noStrike" kern="1200" cap="none" spc="0" normalizeH="0" baseline="0" noProof="0">
              <a:ln>
                <a:noFill/>
              </a:ln>
              <a:solidFill>
                <a:srgbClr val="000000"/>
              </a:solidFill>
              <a:effectLst/>
              <a:uLnTx/>
              <a:uFillTx/>
              <a:latin typeface="Calibri"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7C7B18A6-AFFC-E5F9-5955-AF14F69FFF48}"/>
              </a:ext>
            </a:extLst>
          </p:cNvPr>
          <p:cNvSpPr txBox="1"/>
          <p:nvPr/>
        </p:nvSpPr>
        <p:spPr>
          <a:xfrm>
            <a:off x="599271" y="4909826"/>
            <a:ext cx="6157122" cy="464480"/>
          </a:xfrm>
          <a:prstGeom prst="rect">
            <a:avLst/>
          </a:prstGeom>
          <a:noFill/>
        </p:spPr>
        <p:txBody>
          <a:bodyPr wrap="square" lIns="94229" tIns="47114" rIns="94229" bIns="47114"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Work related can include MI, compassion fatigue &amp; vicarious trauma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1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we respond to acute stress varies between people &amp; between events</a:t>
            </a:r>
          </a:p>
          <a:p>
            <a:endParaRPr lang="en-GB" dirty="0"/>
          </a:p>
          <a:p>
            <a:r>
              <a:rPr lang="en-GB" dirty="0"/>
              <a:t>Many associated with fight, flight &amp; freeze – normal but can be disconcerting &amp; impactful e.g. affect concentration or sleep</a:t>
            </a:r>
          </a:p>
          <a:p>
            <a:endParaRPr lang="en-GB" dirty="0"/>
          </a:p>
          <a:p>
            <a:r>
              <a:rPr lang="en-GB" dirty="0"/>
              <a:t>Normalise but also identify if/where impacting and what we might be able to do to keep everyone safe</a:t>
            </a:r>
          </a:p>
        </p:txBody>
      </p:sp>
      <p:sp>
        <p:nvSpPr>
          <p:cNvPr id="4" name="Slide Number Placeholder 3"/>
          <p:cNvSpPr>
            <a:spLocks noGrp="1"/>
          </p:cNvSpPr>
          <p:nvPr>
            <p:ph type="sldNum" sz="quarter" idx="5"/>
          </p:nvPr>
        </p:nvSpPr>
        <p:spPr/>
        <p:txBody>
          <a:bodyPr/>
          <a:lstStyle/>
          <a:p>
            <a:fld id="{417E27F6-6430-448B-988A-7490813D8744}" type="slidenum">
              <a:rPr lang="en-GB" smtClean="0"/>
              <a:t>11</a:t>
            </a:fld>
            <a:endParaRPr lang="en-GB"/>
          </a:p>
        </p:txBody>
      </p:sp>
    </p:spTree>
    <p:extLst>
      <p:ext uri="{BB962C8B-B14F-4D97-AF65-F5344CB8AC3E}">
        <p14:creationId xmlns:p14="http://schemas.microsoft.com/office/powerpoint/2010/main" val="135128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lang="en-US" sz="5600" b="1" kern="1200" dirty="0">
                <a:solidFill>
                  <a:srgbClr val="B4BE35"/>
                </a:solidFill>
                <a:effectLst>
                  <a:innerShdw blurRad="63500" dist="50800" dir="13500000">
                    <a:prstClr val="black">
                      <a:alpha val="50000"/>
                    </a:prstClr>
                  </a:innerShdw>
                </a:effectLst>
                <a:latin typeface="Segoe UI" panose="020B0502040204020203" pitchFamily="34" charset="0"/>
                <a:ea typeface="ＭＳ Ｐゴシック" pitchFamily="34" charset="-128"/>
                <a:cs typeface="Segoe UI" panose="020B0502040204020203"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140541" y="3886200"/>
            <a:ext cx="6754761" cy="1752600"/>
          </a:xfrm>
        </p:spPr>
        <p:txBody>
          <a:bodyPr/>
          <a:lstStyle>
            <a:lvl1pPr marL="0" indent="0" algn="ctr">
              <a:buNone/>
              <a:defRPr b="1">
                <a:solidFill>
                  <a:srgbClr val="6E7A8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5B098B09-B0FC-DA4C-B785-099D3720155E}"/>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E7DECFA-DBE4-B347-B5EA-D6D1D17D2661}"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0882DC0F-99C9-FE43-92B4-597D63C61DC6}"/>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F7F2277-4B15-6A4B-A28E-939813FA6730}"/>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21548C6-8FCB-BA48-900B-35EF9FAD7D93}"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7929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D1D5-08C4-1BF0-FFC4-2B4B0E53A41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3A46CE6-761C-E32B-A536-638D68BFC6A5}"/>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3">
            <a:extLst>
              <a:ext uri="{FF2B5EF4-FFF2-40B4-BE49-F238E27FC236}">
                <a16:creationId xmlns:a16="http://schemas.microsoft.com/office/drawing/2014/main" id="{CE39F7C9-4520-E202-6737-49817C50AD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1DBD0FD-C39F-D36B-D973-97463FAEFA2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graphicFrame>
        <p:nvGraphicFramePr>
          <p:cNvPr id="6" name="Diagram 5">
            <a:extLst>
              <a:ext uri="{FF2B5EF4-FFF2-40B4-BE49-F238E27FC236}">
                <a16:creationId xmlns:a16="http://schemas.microsoft.com/office/drawing/2014/main" id="{B28D5CC0-CD6C-3FC3-6717-CAEEF64F97BF}"/>
              </a:ext>
            </a:extLst>
          </p:cNvPr>
          <p:cNvGraphicFramePr/>
          <p:nvPr userDrawn="1">
            <p:extLst>
              <p:ext uri="{D42A27DB-BD31-4B8C-83A1-F6EECF244321}">
                <p14:modId xmlns:p14="http://schemas.microsoft.com/office/powerpoint/2010/main" val="3273024916"/>
              </p:ext>
            </p:extLst>
          </p:nvPr>
        </p:nvGraphicFramePr>
        <p:xfrm>
          <a:off x="457200" y="874800"/>
          <a:ext cx="8229600" cy="4926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329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85E571-0DF9-D327-B19C-B9A55B8CA39E}"/>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3">
            <a:extLst>
              <a:ext uri="{FF2B5EF4-FFF2-40B4-BE49-F238E27FC236}">
                <a16:creationId xmlns:a16="http://schemas.microsoft.com/office/drawing/2014/main" id="{0318A66B-886C-B365-022F-5FDC79DE92C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F399892-37C6-A9F1-C221-80972EF3773F}"/>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25" name="Cloud 24">
            <a:extLst>
              <a:ext uri="{FF2B5EF4-FFF2-40B4-BE49-F238E27FC236}">
                <a16:creationId xmlns:a16="http://schemas.microsoft.com/office/drawing/2014/main" id="{EAF1DD77-98EB-E6B8-F608-157049562176}"/>
              </a:ext>
            </a:extLst>
          </p:cNvPr>
          <p:cNvSpPr/>
          <p:nvPr userDrawn="1"/>
        </p:nvSpPr>
        <p:spPr>
          <a:xfrm>
            <a:off x="570271" y="607141"/>
            <a:ext cx="3470787" cy="2821859"/>
          </a:xfrm>
          <a:prstGeom prst="cloud">
            <a:avLst/>
          </a:prstGeom>
          <a:gradFill flip="none" rotWithShape="1">
            <a:gsLst>
              <a:gs pos="0">
                <a:srgbClr val="B4BE35"/>
              </a:gs>
              <a:gs pos="100000">
                <a:srgbClr val="EDF0C8"/>
              </a:gs>
            </a:gsLst>
            <a:lin ang="54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2E1A52F-1C8D-039D-E826-EA9E614C0337}"/>
              </a:ext>
            </a:extLst>
          </p:cNvPr>
          <p:cNvSpPr txBox="1"/>
          <p:nvPr userDrawn="1"/>
        </p:nvSpPr>
        <p:spPr>
          <a:xfrm>
            <a:off x="879987" y="1573161"/>
            <a:ext cx="2748116" cy="707886"/>
          </a:xfrm>
          <a:prstGeom prst="rect">
            <a:avLst/>
          </a:prstGeom>
          <a:noFill/>
        </p:spPr>
        <p:txBody>
          <a:bodyPr wrap="square" rtlCol="0">
            <a:spAutoFit/>
          </a:bodyPr>
          <a:lstStyle/>
          <a:p>
            <a:r>
              <a:rPr lang="en-GB" sz="4000" dirty="0"/>
              <a:t>Questions?</a:t>
            </a:r>
          </a:p>
        </p:txBody>
      </p:sp>
      <p:sp>
        <p:nvSpPr>
          <p:cNvPr id="27" name="Cloud 26">
            <a:extLst>
              <a:ext uri="{FF2B5EF4-FFF2-40B4-BE49-F238E27FC236}">
                <a16:creationId xmlns:a16="http://schemas.microsoft.com/office/drawing/2014/main" id="{A8935ACC-BCE4-8233-2D22-B81B685CE612}"/>
              </a:ext>
            </a:extLst>
          </p:cNvPr>
          <p:cNvSpPr/>
          <p:nvPr userDrawn="1"/>
        </p:nvSpPr>
        <p:spPr>
          <a:xfrm flipH="1">
            <a:off x="5157019" y="659887"/>
            <a:ext cx="3470787" cy="2821859"/>
          </a:xfrm>
          <a:prstGeom prst="cloud">
            <a:avLst/>
          </a:prstGeom>
          <a:gradFill flip="none" rotWithShape="1">
            <a:gsLst>
              <a:gs pos="0">
                <a:srgbClr val="B4BE35"/>
              </a:gs>
              <a:gs pos="100000">
                <a:srgbClr val="EDF0C8"/>
              </a:gs>
            </a:gsLst>
            <a:lin ang="54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99528F7-706D-7246-59BA-A0356AF43233}"/>
              </a:ext>
            </a:extLst>
          </p:cNvPr>
          <p:cNvSpPr txBox="1"/>
          <p:nvPr userDrawn="1"/>
        </p:nvSpPr>
        <p:spPr>
          <a:xfrm>
            <a:off x="5453219" y="1573161"/>
            <a:ext cx="2878385" cy="707886"/>
          </a:xfrm>
          <a:prstGeom prst="rect">
            <a:avLst/>
          </a:prstGeom>
          <a:noFill/>
        </p:spPr>
        <p:txBody>
          <a:bodyPr wrap="square" rtlCol="0">
            <a:spAutoFit/>
          </a:bodyPr>
          <a:lstStyle/>
          <a:p>
            <a:r>
              <a:rPr lang="en-GB" sz="4000" dirty="0"/>
              <a:t>Comments?</a:t>
            </a:r>
          </a:p>
        </p:txBody>
      </p:sp>
      <p:sp>
        <p:nvSpPr>
          <p:cNvPr id="29" name="Cloud 28">
            <a:extLst>
              <a:ext uri="{FF2B5EF4-FFF2-40B4-BE49-F238E27FC236}">
                <a16:creationId xmlns:a16="http://schemas.microsoft.com/office/drawing/2014/main" id="{1D0F1482-5CA5-A217-0129-5B2A71F5D5A5}"/>
              </a:ext>
            </a:extLst>
          </p:cNvPr>
          <p:cNvSpPr/>
          <p:nvPr userDrawn="1"/>
        </p:nvSpPr>
        <p:spPr>
          <a:xfrm rot="12343021">
            <a:off x="2742211" y="3023040"/>
            <a:ext cx="3994378" cy="2821859"/>
          </a:xfrm>
          <a:prstGeom prst="cloud">
            <a:avLst/>
          </a:prstGeom>
          <a:gradFill flip="none" rotWithShape="1">
            <a:gsLst>
              <a:gs pos="0">
                <a:srgbClr val="B4BE35"/>
              </a:gs>
              <a:gs pos="100000">
                <a:srgbClr val="EDF0C8"/>
              </a:gs>
            </a:gsLst>
            <a:lin ang="162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319E0FDD-AF8A-18BF-0237-7F237BC34E7E}"/>
              </a:ext>
            </a:extLst>
          </p:cNvPr>
          <p:cNvSpPr txBox="1"/>
          <p:nvPr userDrawn="1"/>
        </p:nvSpPr>
        <p:spPr>
          <a:xfrm>
            <a:off x="2969342" y="4071853"/>
            <a:ext cx="3401961" cy="707886"/>
          </a:xfrm>
          <a:prstGeom prst="rect">
            <a:avLst/>
          </a:prstGeom>
          <a:noFill/>
        </p:spPr>
        <p:txBody>
          <a:bodyPr wrap="square" rtlCol="0">
            <a:spAutoFit/>
          </a:bodyPr>
          <a:lstStyle/>
          <a:p>
            <a:r>
              <a:rPr lang="en-GB" sz="4000" dirty="0"/>
              <a:t>Observations?</a:t>
            </a:r>
          </a:p>
        </p:txBody>
      </p:sp>
    </p:spTree>
    <p:extLst>
      <p:ext uri="{BB962C8B-B14F-4D97-AF65-F5344CB8AC3E}">
        <p14:creationId xmlns:p14="http://schemas.microsoft.com/office/powerpoint/2010/main" val="1517974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ln>
            <a:noFill/>
          </a:ln>
          <a:effectLst/>
        </p:spPr>
        <p:txBody>
          <a:bodyPr/>
          <a:lstStyle>
            <a:lvl1pPr>
              <a:defRPr lang="en-US" sz="5600" b="1" kern="1200" dirty="0">
                <a:ln>
                  <a:noFill/>
                </a:ln>
                <a:solidFill>
                  <a:srgbClr val="B4BE35"/>
                </a:solidFill>
                <a:effectLst/>
                <a:latin typeface="Segoe UI" panose="020B0502040204020203" pitchFamily="34" charset="0"/>
                <a:ea typeface="ＭＳ Ｐゴシック" pitchFamily="34" charset="-128"/>
                <a:cs typeface="Segoe UI" panose="020B0502040204020203"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140541" y="3886200"/>
            <a:ext cx="6754761" cy="1752600"/>
          </a:xfrm>
        </p:spPr>
        <p:txBody>
          <a:bodyPr/>
          <a:lstStyle>
            <a:lvl1pPr marL="0" indent="0" algn="ctr">
              <a:buNone/>
              <a:defRPr b="1">
                <a:solidFill>
                  <a:srgbClr val="6E7A8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5B098B09-B0FC-DA4C-B785-099D3720155E}"/>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E7DECFA-DBE4-B347-B5EA-D6D1D17D2661}"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0882DC0F-99C9-FE43-92B4-597D63C61DC6}"/>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F7F2277-4B15-6A4B-A28E-939813FA6730}"/>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621548C6-8FCB-BA48-900B-35EF9FAD7D93}"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15579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7A130E-4B23-384B-8A5A-B0519C5A9069}"/>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C0A2AF7-A4BD-7040-92C1-156F6A8BD903}"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87B76567-B7B6-2C47-ACED-7F809A4E59B6}"/>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3F42632-93E4-7B49-98A8-C0E26BE54E04}"/>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B9DC240-F9D7-5043-BD84-4E4748D0D7FF}"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12206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6245"/>
          </a:xfrm>
        </p:spPr>
        <p:txBody>
          <a:bodyPr/>
          <a:lstStyle/>
          <a:p>
            <a:r>
              <a:rPr lang="en-GB"/>
              <a:t>Click to edit Master title style</a:t>
            </a:r>
            <a:endParaRPr lang="en-US"/>
          </a:p>
        </p:txBody>
      </p:sp>
      <p:sp>
        <p:nvSpPr>
          <p:cNvPr id="3" name="Content Placeholder 2"/>
          <p:cNvSpPr>
            <a:spLocks noGrp="1"/>
          </p:cNvSpPr>
          <p:nvPr>
            <p:ph sz="half" idx="1"/>
          </p:nvPr>
        </p:nvSpPr>
        <p:spPr>
          <a:xfrm>
            <a:off x="457200" y="874800"/>
            <a:ext cx="4038600" cy="492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8200" y="874800"/>
            <a:ext cx="4038600" cy="492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E40ACB56-63C5-5744-A156-1B1FA63301BE}"/>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0B6FB7A-CCE0-0F42-8B65-BEE3EE0A0BED}"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6" name="Footer Placeholder 4">
            <a:extLst>
              <a:ext uri="{FF2B5EF4-FFF2-40B4-BE49-F238E27FC236}">
                <a16:creationId xmlns:a16="http://schemas.microsoft.com/office/drawing/2014/main" id="{FF57E8C9-A34D-0B4F-A46D-E8EF8E2C0BC9}"/>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72754242-BFA6-D745-B54B-3AC20E53469F}"/>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7770D45-1E8A-314B-A691-BFAA116B0331}"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61945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874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583116"/>
            <a:ext cx="4040188" cy="42080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874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583999"/>
            <a:ext cx="4041775" cy="42071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57B8EB8E-B2CE-E948-9A0F-12B4239D5504}"/>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545E6014-4ACF-2E49-BDEA-7BB945E5C29A}"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8" name="Footer Placeholder 4">
            <a:extLst>
              <a:ext uri="{FF2B5EF4-FFF2-40B4-BE49-F238E27FC236}">
                <a16:creationId xmlns:a16="http://schemas.microsoft.com/office/drawing/2014/main" id="{D03BDFE1-4310-884E-AC8C-688A42D291E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a:extLst>
              <a:ext uri="{FF2B5EF4-FFF2-40B4-BE49-F238E27FC236}">
                <a16:creationId xmlns:a16="http://schemas.microsoft.com/office/drawing/2014/main" id="{0DBE3A2C-38FC-0542-93EB-D5DBD7280BE3}"/>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B202D2A-0DF8-6741-A1A3-E66FAF38E53D}"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078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479B4E46-AF6B-B64E-B371-E3979D06D4CF}"/>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FCE2C64-D593-5D4C-AE61-24B72F0A7AB0}"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4">
            <a:extLst>
              <a:ext uri="{FF2B5EF4-FFF2-40B4-BE49-F238E27FC236}">
                <a16:creationId xmlns:a16="http://schemas.microsoft.com/office/drawing/2014/main" id="{46D09F4D-41CF-DF41-8CAC-F149501952E4}"/>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a:extLst>
              <a:ext uri="{FF2B5EF4-FFF2-40B4-BE49-F238E27FC236}">
                <a16:creationId xmlns:a16="http://schemas.microsoft.com/office/drawing/2014/main" id="{039CB3DF-3604-6B4A-9189-260C2D28E556}"/>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E830E38-F6F5-274F-BD18-57FCEC65D770}"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294185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901AF0-E8AF-A54A-8CF2-5AE93047E07D}"/>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D22D433-BF87-B34B-A52E-69ED444A1934}"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3" name="Footer Placeholder 4">
            <a:extLst>
              <a:ext uri="{FF2B5EF4-FFF2-40B4-BE49-F238E27FC236}">
                <a16:creationId xmlns:a16="http://schemas.microsoft.com/office/drawing/2014/main" id="{976B3C91-5812-BF47-8EEB-AADDC9668A5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id="{35D71A1E-8AD2-D24A-9D04-34F5F62AA853}"/>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317417B-3F6D-3945-B4F1-2AF255997CEF}"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33885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0E4EFD-2C6F-0347-9CD8-AF607FE4114A}"/>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B15C587-EF2E-2748-9BAE-2A21E46F1843}"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6A9D55F4-4227-CD4A-94E2-271D5666E9A2}"/>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88A87B0-B5F9-AF4E-8DFE-98B7C23FC715}"/>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912E63D-45CC-9C4E-B2F6-5BAFE66E3DA8}"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52240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4232"/>
          </a:xfrm>
        </p:spPr>
        <p:txBody>
          <a:bodyPr/>
          <a:lstStyle/>
          <a:p>
            <a:r>
              <a:rPr lang="en-GB"/>
              <a:t>Click to edit Master title style</a:t>
            </a:r>
            <a:endParaRPr lang="en-US"/>
          </a:p>
        </p:txBody>
      </p:sp>
      <p:sp>
        <p:nvSpPr>
          <p:cNvPr id="3" name="Table Placeholder 2"/>
          <p:cNvSpPr>
            <a:spLocks noGrp="1"/>
          </p:cNvSpPr>
          <p:nvPr>
            <p:ph type="tbl" idx="1"/>
          </p:nvPr>
        </p:nvSpPr>
        <p:spPr>
          <a:xfrm>
            <a:off x="457200" y="874800"/>
            <a:ext cx="8229600" cy="4906568"/>
          </a:xfrm>
        </p:spPr>
        <p:txBody>
          <a:bodyPr/>
          <a:lstStyle/>
          <a:p>
            <a:pPr lvl="0"/>
            <a:r>
              <a:rPr lang="en-GB" noProof="0"/>
              <a:t>Click icon to add table</a:t>
            </a:r>
            <a:endParaRPr lang="en-US" noProof="0"/>
          </a:p>
        </p:txBody>
      </p:sp>
      <p:sp>
        <p:nvSpPr>
          <p:cNvPr id="4" name="Date Placeholder 3">
            <a:extLst>
              <a:ext uri="{FF2B5EF4-FFF2-40B4-BE49-F238E27FC236}">
                <a16:creationId xmlns:a16="http://schemas.microsoft.com/office/drawing/2014/main" id="{2354574C-29E6-EE4C-A6B1-9DBA1CEC1011}"/>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159F54E8-39F0-114A-BF08-7290A8162A2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C9D69EB-5923-2447-82FE-A30E801BD750}"/>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16231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7A130E-4B23-384B-8A5A-B0519C5A9069}"/>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C0A2AF7-A4BD-7040-92C1-156F6A8BD903}"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87B76567-B7B6-2C47-ACED-7F809A4E59B6}"/>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13F42632-93E4-7B49-98A8-C0E26BE54E04}"/>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CB9DC240-F9D7-5043-BD84-4E4748D0D7FF}"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88106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3C0D-4883-388D-A9FB-F96918218E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258991E-1D76-8AD2-6A0D-8517A6A1543E}"/>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3">
            <a:extLst>
              <a:ext uri="{FF2B5EF4-FFF2-40B4-BE49-F238E27FC236}">
                <a16:creationId xmlns:a16="http://schemas.microsoft.com/office/drawing/2014/main" id="{4382879E-C867-B58E-B2D2-8E60A33D0D8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DD0B3A1A-6FB5-CEA5-992F-A7731F1BA003}"/>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2718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4D1D5-08C4-1BF0-FFC4-2B4B0E53A41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3A46CE6-761C-E32B-A536-638D68BFC6A5}"/>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3">
            <a:extLst>
              <a:ext uri="{FF2B5EF4-FFF2-40B4-BE49-F238E27FC236}">
                <a16:creationId xmlns:a16="http://schemas.microsoft.com/office/drawing/2014/main" id="{CE39F7C9-4520-E202-6737-49817C50AD44}"/>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91DBD0FD-C39F-D36B-D973-97463FAEFA21}"/>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graphicFrame>
        <p:nvGraphicFramePr>
          <p:cNvPr id="6" name="Diagram 5">
            <a:extLst>
              <a:ext uri="{FF2B5EF4-FFF2-40B4-BE49-F238E27FC236}">
                <a16:creationId xmlns:a16="http://schemas.microsoft.com/office/drawing/2014/main" id="{B28D5CC0-CD6C-3FC3-6717-CAEEF64F97BF}"/>
              </a:ext>
            </a:extLst>
          </p:cNvPr>
          <p:cNvGraphicFramePr/>
          <p:nvPr userDrawn="1">
            <p:extLst>
              <p:ext uri="{D42A27DB-BD31-4B8C-83A1-F6EECF244321}">
                <p14:modId xmlns:p14="http://schemas.microsoft.com/office/powerpoint/2010/main" val="3273024916"/>
              </p:ext>
            </p:extLst>
          </p:nvPr>
        </p:nvGraphicFramePr>
        <p:xfrm>
          <a:off x="457200" y="874800"/>
          <a:ext cx="8229600" cy="4926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43294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385E571-0DF9-D327-B19C-B9A55B8CA39E}"/>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3">
            <a:extLst>
              <a:ext uri="{FF2B5EF4-FFF2-40B4-BE49-F238E27FC236}">
                <a16:creationId xmlns:a16="http://schemas.microsoft.com/office/drawing/2014/main" id="{0318A66B-886C-B365-022F-5FDC79DE92CF}"/>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8F399892-37C6-A9F1-C221-80972EF3773F}"/>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25" name="Cloud 24">
            <a:extLst>
              <a:ext uri="{FF2B5EF4-FFF2-40B4-BE49-F238E27FC236}">
                <a16:creationId xmlns:a16="http://schemas.microsoft.com/office/drawing/2014/main" id="{EAF1DD77-98EB-E6B8-F608-157049562176}"/>
              </a:ext>
            </a:extLst>
          </p:cNvPr>
          <p:cNvSpPr/>
          <p:nvPr userDrawn="1"/>
        </p:nvSpPr>
        <p:spPr>
          <a:xfrm>
            <a:off x="570271" y="607141"/>
            <a:ext cx="3470787" cy="2821859"/>
          </a:xfrm>
          <a:prstGeom prst="cloud">
            <a:avLst/>
          </a:prstGeom>
          <a:gradFill flip="none" rotWithShape="1">
            <a:gsLst>
              <a:gs pos="0">
                <a:srgbClr val="B4BE35"/>
              </a:gs>
              <a:gs pos="100000">
                <a:srgbClr val="EDF0C8"/>
              </a:gs>
            </a:gsLst>
            <a:lin ang="54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72E1A52F-1C8D-039D-E826-EA9E614C0337}"/>
              </a:ext>
            </a:extLst>
          </p:cNvPr>
          <p:cNvSpPr txBox="1"/>
          <p:nvPr userDrawn="1"/>
        </p:nvSpPr>
        <p:spPr>
          <a:xfrm>
            <a:off x="879987" y="1573161"/>
            <a:ext cx="2748116" cy="707886"/>
          </a:xfrm>
          <a:prstGeom prst="rect">
            <a:avLst/>
          </a:prstGeom>
          <a:noFill/>
        </p:spPr>
        <p:txBody>
          <a:bodyPr wrap="square" rtlCol="0">
            <a:spAutoFit/>
          </a:bodyPr>
          <a:lstStyle/>
          <a:p>
            <a:r>
              <a:rPr lang="en-GB" sz="4000" dirty="0"/>
              <a:t>Questions?</a:t>
            </a:r>
          </a:p>
        </p:txBody>
      </p:sp>
      <p:sp>
        <p:nvSpPr>
          <p:cNvPr id="27" name="Cloud 26">
            <a:extLst>
              <a:ext uri="{FF2B5EF4-FFF2-40B4-BE49-F238E27FC236}">
                <a16:creationId xmlns:a16="http://schemas.microsoft.com/office/drawing/2014/main" id="{A8935ACC-BCE4-8233-2D22-B81B685CE612}"/>
              </a:ext>
            </a:extLst>
          </p:cNvPr>
          <p:cNvSpPr/>
          <p:nvPr userDrawn="1"/>
        </p:nvSpPr>
        <p:spPr>
          <a:xfrm flipH="1">
            <a:off x="5157019" y="659887"/>
            <a:ext cx="3470787" cy="2821859"/>
          </a:xfrm>
          <a:prstGeom prst="cloud">
            <a:avLst/>
          </a:prstGeom>
          <a:gradFill flip="none" rotWithShape="1">
            <a:gsLst>
              <a:gs pos="0">
                <a:srgbClr val="B4BE35"/>
              </a:gs>
              <a:gs pos="100000">
                <a:srgbClr val="EDF0C8"/>
              </a:gs>
            </a:gsLst>
            <a:lin ang="54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99528F7-706D-7246-59BA-A0356AF43233}"/>
              </a:ext>
            </a:extLst>
          </p:cNvPr>
          <p:cNvSpPr txBox="1"/>
          <p:nvPr userDrawn="1"/>
        </p:nvSpPr>
        <p:spPr>
          <a:xfrm>
            <a:off x="5453219" y="1573161"/>
            <a:ext cx="2878385" cy="707886"/>
          </a:xfrm>
          <a:prstGeom prst="rect">
            <a:avLst/>
          </a:prstGeom>
          <a:noFill/>
        </p:spPr>
        <p:txBody>
          <a:bodyPr wrap="square" rtlCol="0">
            <a:spAutoFit/>
          </a:bodyPr>
          <a:lstStyle/>
          <a:p>
            <a:r>
              <a:rPr lang="en-GB" sz="4000" dirty="0"/>
              <a:t>Comments?</a:t>
            </a:r>
          </a:p>
        </p:txBody>
      </p:sp>
      <p:sp>
        <p:nvSpPr>
          <p:cNvPr id="29" name="Cloud 28">
            <a:extLst>
              <a:ext uri="{FF2B5EF4-FFF2-40B4-BE49-F238E27FC236}">
                <a16:creationId xmlns:a16="http://schemas.microsoft.com/office/drawing/2014/main" id="{1D0F1482-5CA5-A217-0129-5B2A71F5D5A5}"/>
              </a:ext>
            </a:extLst>
          </p:cNvPr>
          <p:cNvSpPr/>
          <p:nvPr userDrawn="1"/>
        </p:nvSpPr>
        <p:spPr>
          <a:xfrm rot="12343021">
            <a:off x="2742211" y="3023040"/>
            <a:ext cx="3994378" cy="2821859"/>
          </a:xfrm>
          <a:prstGeom prst="cloud">
            <a:avLst/>
          </a:prstGeom>
          <a:gradFill flip="none" rotWithShape="1">
            <a:gsLst>
              <a:gs pos="0">
                <a:srgbClr val="B4BE35"/>
              </a:gs>
              <a:gs pos="100000">
                <a:srgbClr val="EDF0C8"/>
              </a:gs>
            </a:gsLst>
            <a:lin ang="162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319E0FDD-AF8A-18BF-0237-7F237BC34E7E}"/>
              </a:ext>
            </a:extLst>
          </p:cNvPr>
          <p:cNvSpPr txBox="1"/>
          <p:nvPr userDrawn="1"/>
        </p:nvSpPr>
        <p:spPr>
          <a:xfrm>
            <a:off x="2969342" y="4071853"/>
            <a:ext cx="3401961" cy="707886"/>
          </a:xfrm>
          <a:prstGeom prst="rect">
            <a:avLst/>
          </a:prstGeom>
          <a:noFill/>
        </p:spPr>
        <p:txBody>
          <a:bodyPr wrap="square" rtlCol="0">
            <a:spAutoFit/>
          </a:bodyPr>
          <a:lstStyle/>
          <a:p>
            <a:r>
              <a:rPr lang="en-GB" sz="4000" dirty="0"/>
              <a:t>Observations?</a:t>
            </a:r>
          </a:p>
        </p:txBody>
      </p:sp>
    </p:spTree>
    <p:extLst>
      <p:ext uri="{BB962C8B-B14F-4D97-AF65-F5344CB8AC3E}">
        <p14:creationId xmlns:p14="http://schemas.microsoft.com/office/powerpoint/2010/main" val="16018201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30725"/>
          </a:xfrm>
        </p:spPr>
        <p:txBody>
          <a:bodyPr/>
          <a:lstStyle/>
          <a:p>
            <a:pPr lvl="0"/>
            <a:endParaRPr lang="en-US" noProof="0" dirty="0"/>
          </a:p>
        </p:txBody>
      </p:sp>
      <p:sp>
        <p:nvSpPr>
          <p:cNvPr id="4" name="Rectangle 19"/>
          <p:cNvSpPr>
            <a:spLocks noGrp="1" noChangeArrowheads="1"/>
          </p:cNvSpPr>
          <p:nvPr>
            <p:ph type="dt" sz="half" idx="10"/>
          </p:nvPr>
        </p:nvSpPr>
        <p:spPr/>
        <p:txBody>
          <a:bodyPr/>
          <a:lstStyle>
            <a:lvl1pPr>
              <a:defRPr>
                <a:latin typeface="Calibri" charset="0"/>
                <a:ea typeface="ＭＳ Ｐゴシック" charset="0"/>
                <a:cs typeface="ＭＳ Ｐゴシック" charset="0"/>
              </a:defRPr>
            </a:lvl1pPr>
          </a:lstStyle>
          <a:p>
            <a:pPr>
              <a:defRPr/>
            </a:pPr>
            <a:endParaRPr lang="en-GB"/>
          </a:p>
        </p:txBody>
      </p:sp>
      <p:sp>
        <p:nvSpPr>
          <p:cNvPr id="5" name="Rectangle 20"/>
          <p:cNvSpPr>
            <a:spLocks noGrp="1" noChangeArrowheads="1"/>
          </p:cNvSpPr>
          <p:nvPr>
            <p:ph type="ftr" sz="quarter" idx="11"/>
          </p:nvPr>
        </p:nvSpPr>
        <p:spPr>
          <a:xfrm>
            <a:off x="3124200" y="6248400"/>
            <a:ext cx="2895600" cy="457200"/>
          </a:xfrm>
        </p:spPr>
        <p:txBody>
          <a:bodyPr/>
          <a:lstStyle>
            <a:lvl1pPr>
              <a:defRPr>
                <a:latin typeface="Times New Roman" pitchFamily="18" charset="0"/>
                <a:ea typeface="+mn-ea"/>
              </a:defRPr>
            </a:lvl1pPr>
          </a:lstStyle>
          <a:p>
            <a:pPr>
              <a:defRPr/>
            </a:pPr>
            <a:endParaRPr lang="en-GB"/>
          </a:p>
        </p:txBody>
      </p:sp>
      <p:sp>
        <p:nvSpPr>
          <p:cNvPr id="6" name="Rectangle 21"/>
          <p:cNvSpPr>
            <a:spLocks noGrp="1" noChangeArrowheads="1"/>
          </p:cNvSpPr>
          <p:nvPr>
            <p:ph type="sldNum" sz="quarter" idx="12"/>
          </p:nvPr>
        </p:nvSpPr>
        <p:spPr/>
        <p:txBody>
          <a:bodyPr/>
          <a:lstStyle>
            <a:lvl1pPr>
              <a:defRPr/>
            </a:lvl1pPr>
          </a:lstStyle>
          <a:p>
            <a:fld id="{3BC4BA72-A9D5-A447-9E19-1BC672290E2A}" type="slidenum">
              <a:rPr lang="en-GB" altLang="en-US"/>
              <a:pPr/>
              <a:t>‹#›</a:t>
            </a:fld>
            <a:endParaRPr lang="en-GB" altLang="en-US"/>
          </a:p>
        </p:txBody>
      </p:sp>
    </p:spTree>
    <p:extLst>
      <p:ext uri="{BB962C8B-B14F-4D97-AF65-F5344CB8AC3E}">
        <p14:creationId xmlns:p14="http://schemas.microsoft.com/office/powerpoint/2010/main" val="3889970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62F946A1-D924-694F-A4B4-56CEDA1E2E7C}"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DC544F-ADD7-A44D-8BFC-07BDE5913B7C}" type="slidenum">
              <a:rPr lang="en-US" altLang="en-US"/>
              <a:pPr/>
              <a:t>‹#›</a:t>
            </a:fld>
            <a:endParaRPr lang="en-US" altLang="en-US"/>
          </a:p>
        </p:txBody>
      </p:sp>
    </p:spTree>
    <p:extLst>
      <p:ext uri="{BB962C8B-B14F-4D97-AF65-F5344CB8AC3E}">
        <p14:creationId xmlns:p14="http://schemas.microsoft.com/office/powerpoint/2010/main" val="3477856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CD25973-BE3D-B246-A602-D34FE9EE0275}"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E50BE3C-A382-7449-9795-1788E2A2672A}" type="slidenum">
              <a:rPr lang="en-US" altLang="en-US"/>
              <a:pPr/>
              <a:t>‹#›</a:t>
            </a:fld>
            <a:endParaRPr lang="en-US" altLang="en-US"/>
          </a:p>
        </p:txBody>
      </p:sp>
    </p:spTree>
    <p:extLst>
      <p:ext uri="{BB962C8B-B14F-4D97-AF65-F5344CB8AC3E}">
        <p14:creationId xmlns:p14="http://schemas.microsoft.com/office/powerpoint/2010/main" val="1180841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CD25973-BE3D-B246-A602-D34FE9EE0275}"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E50BE3C-A382-7449-9795-1788E2A2672A}" type="slidenum">
              <a:rPr lang="en-US" altLang="en-US"/>
              <a:pPr/>
              <a:t>‹#›</a:t>
            </a:fld>
            <a:endParaRPr lang="en-US" altLang="en-US"/>
          </a:p>
        </p:txBody>
      </p:sp>
    </p:spTree>
    <p:extLst>
      <p:ext uri="{BB962C8B-B14F-4D97-AF65-F5344CB8AC3E}">
        <p14:creationId xmlns:p14="http://schemas.microsoft.com/office/powerpoint/2010/main" val="999684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41535D"/>
                </a:solidFill>
              </a:defRPr>
            </a:lvl1pPr>
            <a:lvl2pPr>
              <a:defRPr>
                <a:solidFill>
                  <a:srgbClr val="41535D"/>
                </a:solidFill>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fld id="{62F946A1-D924-694F-A4B4-56CEDA1E2E7C}"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DC544F-ADD7-A44D-8BFC-07BDE5913B7C}" type="slidenum">
              <a:rPr lang="en-US" altLang="en-US"/>
              <a:pPr/>
              <a:t>‹#›</a:t>
            </a:fld>
            <a:endParaRPr lang="en-US" altLang="en-US"/>
          </a:p>
        </p:txBody>
      </p:sp>
    </p:spTree>
    <p:extLst>
      <p:ext uri="{BB962C8B-B14F-4D97-AF65-F5344CB8AC3E}">
        <p14:creationId xmlns:p14="http://schemas.microsoft.com/office/powerpoint/2010/main" val="3407350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47DCBAFE-0F0C-6C4A-86EF-1AF452E6640A}"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531CCC-5B81-1C4C-8DF8-5DFA07AADC6A}" type="slidenum">
              <a:rPr lang="en-US" altLang="en-US"/>
              <a:pPr/>
              <a:t>‹#›</a:t>
            </a:fld>
            <a:endParaRPr lang="en-US" altLang="en-US"/>
          </a:p>
        </p:txBody>
      </p:sp>
    </p:spTree>
    <p:extLst>
      <p:ext uri="{BB962C8B-B14F-4D97-AF65-F5344CB8AC3E}">
        <p14:creationId xmlns:p14="http://schemas.microsoft.com/office/powerpoint/2010/main" val="2414433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FA7B432C-422F-3040-8BBE-5402672380B7}" type="datetimeFigureOut">
              <a:rPr lang="en-US" altLang="en-US"/>
              <a:pPr/>
              <a:t>9/7/25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DAEE2A4-478E-144D-83B3-78E2CA59893A}" type="slidenum">
              <a:rPr lang="en-US" altLang="en-US"/>
              <a:pPr/>
              <a:t>‹#›</a:t>
            </a:fld>
            <a:endParaRPr lang="en-US" altLang="en-US"/>
          </a:p>
        </p:txBody>
      </p:sp>
    </p:spTree>
    <p:extLst>
      <p:ext uri="{BB962C8B-B14F-4D97-AF65-F5344CB8AC3E}">
        <p14:creationId xmlns:p14="http://schemas.microsoft.com/office/powerpoint/2010/main" val="303920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6245"/>
          </a:xfrm>
        </p:spPr>
        <p:txBody>
          <a:bodyPr/>
          <a:lstStyle/>
          <a:p>
            <a:r>
              <a:rPr lang="en-GB"/>
              <a:t>Click to edit Master title style</a:t>
            </a:r>
            <a:endParaRPr lang="en-US"/>
          </a:p>
        </p:txBody>
      </p:sp>
      <p:sp>
        <p:nvSpPr>
          <p:cNvPr id="3" name="Content Placeholder 2"/>
          <p:cNvSpPr>
            <a:spLocks noGrp="1"/>
          </p:cNvSpPr>
          <p:nvPr>
            <p:ph sz="half" idx="1"/>
          </p:nvPr>
        </p:nvSpPr>
        <p:spPr>
          <a:xfrm>
            <a:off x="457200" y="874800"/>
            <a:ext cx="4038600" cy="492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48200" y="874800"/>
            <a:ext cx="4038600" cy="492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E40ACB56-63C5-5744-A156-1B1FA63301BE}"/>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0B6FB7A-CCE0-0F42-8B65-BEE3EE0A0BED}"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6" name="Footer Placeholder 4">
            <a:extLst>
              <a:ext uri="{FF2B5EF4-FFF2-40B4-BE49-F238E27FC236}">
                <a16:creationId xmlns:a16="http://schemas.microsoft.com/office/drawing/2014/main" id="{FF57E8C9-A34D-0B4F-A46D-E8EF8E2C0BC9}"/>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a:extLst>
              <a:ext uri="{FF2B5EF4-FFF2-40B4-BE49-F238E27FC236}">
                <a16:creationId xmlns:a16="http://schemas.microsoft.com/office/drawing/2014/main" id="{72754242-BFA6-D745-B54B-3AC20E53469F}"/>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D7770D45-1E8A-314B-A691-BFAA116B0331}"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96917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F59F2FCE-7F5F-3A42-A77C-355714FC6454}" type="datetimeFigureOut">
              <a:rPr lang="en-US" altLang="en-US"/>
              <a:pPr/>
              <a:t>9/7/25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66BE660-1565-794A-83A8-CE308C26823B}" type="slidenum">
              <a:rPr lang="en-US" altLang="en-US"/>
              <a:pPr/>
              <a:t>‹#›</a:t>
            </a:fld>
            <a:endParaRPr lang="en-US" altLang="en-US"/>
          </a:p>
        </p:txBody>
      </p:sp>
    </p:spTree>
    <p:extLst>
      <p:ext uri="{BB962C8B-B14F-4D97-AF65-F5344CB8AC3E}">
        <p14:creationId xmlns:p14="http://schemas.microsoft.com/office/powerpoint/2010/main" val="27475741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786BCBB6-4C41-654B-B9A3-3F1F1B4DD7D2}" type="datetimeFigureOut">
              <a:rPr lang="en-US" altLang="en-US"/>
              <a:pPr/>
              <a:t>9/7/25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E6B7BE9-400D-EB41-A401-3AFC78DF296D}" type="slidenum">
              <a:rPr lang="en-US" altLang="en-US"/>
              <a:pPr/>
              <a:t>‹#›</a:t>
            </a:fld>
            <a:endParaRPr lang="en-US" altLang="en-US"/>
          </a:p>
        </p:txBody>
      </p:sp>
    </p:spTree>
    <p:extLst>
      <p:ext uri="{BB962C8B-B14F-4D97-AF65-F5344CB8AC3E}">
        <p14:creationId xmlns:p14="http://schemas.microsoft.com/office/powerpoint/2010/main" val="3750424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DE5F6D23-55D5-A74C-97D4-8BE436A7D0EA}" type="datetimeFigureOut">
              <a:rPr lang="en-US" altLang="en-US"/>
              <a:pPr/>
              <a:t>9/7/25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4E9F814-6DB8-0C49-B8F9-BE5BB92F4821}" type="slidenum">
              <a:rPr lang="en-US" altLang="en-US"/>
              <a:pPr/>
              <a:t>‹#›</a:t>
            </a:fld>
            <a:endParaRPr lang="en-US" altLang="en-US"/>
          </a:p>
        </p:txBody>
      </p:sp>
    </p:spTree>
    <p:extLst>
      <p:ext uri="{BB962C8B-B14F-4D97-AF65-F5344CB8AC3E}">
        <p14:creationId xmlns:p14="http://schemas.microsoft.com/office/powerpoint/2010/main" val="27350735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D835C752-B829-6041-9E85-18703CADFA1B}" type="datetimeFigureOut">
              <a:rPr lang="en-US" altLang="en-US"/>
              <a:pPr/>
              <a:t>9/7/25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0355DB5-6A81-0645-A8C3-54B6148F5791}" type="slidenum">
              <a:rPr lang="en-US" altLang="en-US"/>
              <a:pPr/>
              <a:t>‹#›</a:t>
            </a:fld>
            <a:endParaRPr lang="en-US" altLang="en-US"/>
          </a:p>
        </p:txBody>
      </p:sp>
    </p:spTree>
    <p:extLst>
      <p:ext uri="{BB962C8B-B14F-4D97-AF65-F5344CB8AC3E}">
        <p14:creationId xmlns:p14="http://schemas.microsoft.com/office/powerpoint/2010/main" val="23272225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364B6739-EDED-B246-8749-BA8D31D1E2FD}" type="datetimeFigureOut">
              <a:rPr lang="en-US" altLang="en-US"/>
              <a:pPr/>
              <a:t>9/7/25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FA25E10-FF4B-7444-B4C3-0C5DCCDF3AE9}" type="slidenum">
              <a:rPr lang="en-US" altLang="en-US"/>
              <a:pPr/>
              <a:t>‹#›</a:t>
            </a:fld>
            <a:endParaRPr lang="en-US" altLang="en-US"/>
          </a:p>
        </p:txBody>
      </p:sp>
    </p:spTree>
    <p:extLst>
      <p:ext uri="{BB962C8B-B14F-4D97-AF65-F5344CB8AC3E}">
        <p14:creationId xmlns:p14="http://schemas.microsoft.com/office/powerpoint/2010/main" val="61021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15A43272-C553-EE41-96F0-60ABE5B52DC9}"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7B28B9-3E9B-BD44-8CD6-6267B5ADD663}" type="slidenum">
              <a:rPr lang="en-US" altLang="en-US"/>
              <a:pPr/>
              <a:t>‹#›</a:t>
            </a:fld>
            <a:endParaRPr lang="en-US" altLang="en-US"/>
          </a:p>
        </p:txBody>
      </p:sp>
    </p:spTree>
    <p:extLst>
      <p:ext uri="{BB962C8B-B14F-4D97-AF65-F5344CB8AC3E}">
        <p14:creationId xmlns:p14="http://schemas.microsoft.com/office/powerpoint/2010/main" val="35102380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AEDDAE62-BAE2-E74A-AAD0-5A3D590523B5}"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8528E50-4465-054C-80DC-FA99A940DE43}" type="slidenum">
              <a:rPr lang="en-US" altLang="en-US"/>
              <a:pPr/>
              <a:t>‹#›</a:t>
            </a:fld>
            <a:endParaRPr lang="en-US" altLang="en-US"/>
          </a:p>
        </p:txBody>
      </p:sp>
    </p:spTree>
    <p:extLst>
      <p:ext uri="{BB962C8B-B14F-4D97-AF65-F5344CB8AC3E}">
        <p14:creationId xmlns:p14="http://schemas.microsoft.com/office/powerpoint/2010/main" val="1891849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fld id="{F1A9E8C3-1EEB-4140-982E-BDBDD8CCDB88}" type="datetimeFigureOut">
              <a:rPr lang="en-US" altLang="en-US"/>
              <a:pPr/>
              <a:t>9/7/25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8A355E6-64F0-4A43-A8A0-7719C1D6FB81}" type="slidenum">
              <a:rPr lang="en-US" altLang="en-US"/>
              <a:pPr/>
              <a:t>‹#›</a:t>
            </a:fld>
            <a:endParaRPr lang="en-US" altLang="en-US"/>
          </a:p>
        </p:txBody>
      </p:sp>
    </p:spTree>
    <p:extLst>
      <p:ext uri="{BB962C8B-B14F-4D97-AF65-F5344CB8AC3E}">
        <p14:creationId xmlns:p14="http://schemas.microsoft.com/office/powerpoint/2010/main" val="1561431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E7C872D-C668-4AF2-BCBD-16EDD74B9A2D}" type="datetimeFigureOut">
              <a:rPr lang="en-US" smtClean="0"/>
              <a:t>9/7/25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39706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C872D-C668-4AF2-BCBD-16EDD74B9A2D}" type="datetimeFigureOut">
              <a:rPr lang="en-US" smtClean="0"/>
              <a:t>9/7/25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406945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8748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583116"/>
            <a:ext cx="4040188" cy="420808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8748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1583999"/>
            <a:ext cx="4041775" cy="42071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a:extLst>
              <a:ext uri="{FF2B5EF4-FFF2-40B4-BE49-F238E27FC236}">
                <a16:creationId xmlns:a16="http://schemas.microsoft.com/office/drawing/2014/main" id="{57B8EB8E-B2CE-E948-9A0F-12B4239D5504}"/>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545E6014-4ACF-2E49-BDEA-7BB945E5C29A}"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8" name="Footer Placeholder 4">
            <a:extLst>
              <a:ext uri="{FF2B5EF4-FFF2-40B4-BE49-F238E27FC236}">
                <a16:creationId xmlns:a16="http://schemas.microsoft.com/office/drawing/2014/main" id="{D03BDFE1-4310-884E-AC8C-688A42D291E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a:extLst>
              <a:ext uri="{FF2B5EF4-FFF2-40B4-BE49-F238E27FC236}">
                <a16:creationId xmlns:a16="http://schemas.microsoft.com/office/drawing/2014/main" id="{0DBE3A2C-38FC-0542-93EB-D5DBD7280BE3}"/>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B202D2A-0DF8-6741-A1A3-E66FAF38E53D}"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15390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C872D-C668-4AF2-BCBD-16EDD74B9A2D}" type="datetimeFigureOut">
              <a:rPr lang="en-US" smtClean="0"/>
              <a:t>9/7/25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2932612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C872D-C668-4AF2-BCBD-16EDD74B9A2D}" type="datetimeFigureOut">
              <a:rPr lang="en-US" smtClean="0"/>
              <a:t>9/7/25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1633234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C872D-C668-4AF2-BCBD-16EDD74B9A2D}" type="datetimeFigureOut">
              <a:rPr lang="en-US" smtClean="0"/>
              <a:t>9/7/25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3046009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C872D-C668-4AF2-BCBD-16EDD74B9A2D}" type="datetimeFigureOut">
              <a:rPr lang="en-US" smtClean="0"/>
              <a:t>9/7/25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960731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C872D-C668-4AF2-BCBD-16EDD74B9A2D}" type="datetimeFigureOut">
              <a:rPr lang="en-US" smtClean="0"/>
              <a:t>9/7/25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17717354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7C872D-C668-4AF2-BCBD-16EDD74B9A2D}" type="datetimeFigureOut">
              <a:rPr lang="en-US" smtClean="0"/>
              <a:t>9/7/25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33592122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7C872D-C668-4AF2-BCBD-16EDD74B9A2D}" type="datetimeFigureOut">
              <a:rPr lang="en-US" smtClean="0"/>
              <a:t>9/7/25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494591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C872D-C668-4AF2-BCBD-16EDD74B9A2D}" type="datetimeFigureOut">
              <a:rPr lang="en-US" smtClean="0"/>
              <a:t>9/7/25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1702745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C872D-C668-4AF2-BCBD-16EDD74B9A2D}" type="datetimeFigureOut">
              <a:rPr lang="en-US" smtClean="0"/>
              <a:t>9/7/25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077754-EB69-4271-83F0-4EC2174974DC}" type="slidenum">
              <a:rPr lang="en-US" smtClean="0"/>
              <a:t>‹#›</a:t>
            </a:fld>
            <a:endParaRPr lang="en-US"/>
          </a:p>
        </p:txBody>
      </p:sp>
    </p:spTree>
    <p:extLst>
      <p:ext uri="{BB962C8B-B14F-4D97-AF65-F5344CB8AC3E}">
        <p14:creationId xmlns:p14="http://schemas.microsoft.com/office/powerpoint/2010/main" val="3275115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BBFFC7-5AFF-4374-B478-E246B74FFF84}" type="datetimeFigureOut">
              <a:rPr lang="en-US" smtClean="0"/>
              <a:t>9/7/25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A403D9-1EF9-4D83-8F99-27C64A2CC18F}" type="slidenum">
              <a:rPr lang="en-US" smtClean="0"/>
              <a:t>‹#›</a:t>
            </a:fld>
            <a:endParaRPr lang="en-US"/>
          </a:p>
        </p:txBody>
      </p:sp>
    </p:spTree>
    <p:extLst>
      <p:ext uri="{BB962C8B-B14F-4D97-AF65-F5344CB8AC3E}">
        <p14:creationId xmlns:p14="http://schemas.microsoft.com/office/powerpoint/2010/main" val="6310419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479B4E46-AF6B-B64E-B371-E3979D06D4CF}"/>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FCE2C64-D593-5D4C-AE61-24B72F0A7AB0}"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4">
            <a:extLst>
              <a:ext uri="{FF2B5EF4-FFF2-40B4-BE49-F238E27FC236}">
                <a16:creationId xmlns:a16="http://schemas.microsoft.com/office/drawing/2014/main" id="{46D09F4D-41CF-DF41-8CAC-F149501952E4}"/>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a:extLst>
              <a:ext uri="{FF2B5EF4-FFF2-40B4-BE49-F238E27FC236}">
                <a16:creationId xmlns:a16="http://schemas.microsoft.com/office/drawing/2014/main" id="{039CB3DF-3604-6B4A-9189-260C2D28E556}"/>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3E830E38-F6F5-274F-BD18-57FCEC65D770}"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0708398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3_empty_plank">
    <p:spTree>
      <p:nvGrpSpPr>
        <p:cNvPr id="1" name=""/>
        <p:cNvGrpSpPr/>
        <p:nvPr/>
      </p:nvGrpSpPr>
      <p:grpSpPr>
        <a:xfrm>
          <a:off x="0" y="0"/>
          <a:ext cx="0" cy="0"/>
          <a:chOff x="0" y="0"/>
          <a:chExt cx="0" cy="0"/>
        </a:xfrm>
      </p:grpSpPr>
      <p:sp>
        <p:nvSpPr>
          <p:cNvPr id="29" name="Title 1"/>
          <p:cNvSpPr>
            <a:spLocks noGrp="1"/>
          </p:cNvSpPr>
          <p:nvPr>
            <p:ph type="title" hasCustomPrompt="1"/>
          </p:nvPr>
        </p:nvSpPr>
        <p:spPr>
          <a:xfrm>
            <a:off x="2190750" y="266701"/>
            <a:ext cx="4762500" cy="558843"/>
          </a:xfrm>
          <a:prstGeom prst="rect">
            <a:avLst/>
          </a:prstGeom>
        </p:spPr>
        <p:txBody>
          <a:bodyPr wrap="none" lIns="0" tIns="0" rIns="0" bIns="0" anchor="ctr">
            <a:noAutofit/>
          </a:bodyPr>
          <a:lstStyle>
            <a:lvl1pPr algn="ctr">
              <a:defRPr sz="2800" b="1" i="0" baseline="0">
                <a:solidFill>
                  <a:schemeClr val="tx1">
                    <a:lumMod val="50000"/>
                    <a:lumOff val="50000"/>
                  </a:schemeClr>
                </a:solidFill>
                <a:latin typeface="+mn-lt"/>
              </a:defRPr>
            </a:lvl1pPr>
          </a:lstStyle>
          <a:p>
            <a:r>
              <a:rPr lang="en-US" dirty="0"/>
              <a:t>Click To Edit Master Title Style</a:t>
            </a:r>
          </a:p>
        </p:txBody>
      </p:sp>
      <p:sp>
        <p:nvSpPr>
          <p:cNvPr id="30" name="Text Placeholder 3"/>
          <p:cNvSpPr>
            <a:spLocks noGrp="1"/>
          </p:cNvSpPr>
          <p:nvPr>
            <p:ph type="body" sz="half" idx="2" hasCustomPrompt="1"/>
          </p:nvPr>
        </p:nvSpPr>
        <p:spPr>
          <a:xfrm>
            <a:off x="3271838" y="837240"/>
            <a:ext cx="2600325" cy="267661"/>
          </a:xfrm>
          <a:prstGeom prst="rect">
            <a:avLst/>
          </a:prstGeom>
        </p:spPr>
        <p:txBody>
          <a:bodyPr wrap="square" lIns="0" tIns="0" rIns="0" bIns="0" anchor="ctr">
            <a:noAutofit/>
          </a:bodyPr>
          <a:lstStyle>
            <a:lvl1pPr marL="0" indent="0" algn="ctr">
              <a:buNone/>
              <a:defRPr sz="1600" b="1" i="0" baseline="0">
                <a:solidFill>
                  <a:schemeClr val="tx1">
                    <a:lumMod val="50000"/>
                    <a:lumOff val="50000"/>
                  </a:schemeClr>
                </a:solidFill>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Subtext Goes Here</a:t>
            </a:r>
          </a:p>
        </p:txBody>
      </p:sp>
    </p:spTree>
    <p:extLst>
      <p:ext uri="{BB962C8B-B14F-4D97-AF65-F5344CB8AC3E}">
        <p14:creationId xmlns:p14="http://schemas.microsoft.com/office/powerpoint/2010/main" val="33049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E901AF0-E8AF-A54A-8CF2-5AE93047E07D}"/>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D22D433-BF87-B34B-A52E-69ED444A1934}"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3" name="Footer Placeholder 4">
            <a:extLst>
              <a:ext uri="{FF2B5EF4-FFF2-40B4-BE49-F238E27FC236}">
                <a16:creationId xmlns:a16="http://schemas.microsoft.com/office/drawing/2014/main" id="{976B3C91-5812-BF47-8EEB-AADDC9668A57}"/>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a:extLst>
              <a:ext uri="{FF2B5EF4-FFF2-40B4-BE49-F238E27FC236}">
                <a16:creationId xmlns:a16="http://schemas.microsoft.com/office/drawing/2014/main" id="{35D71A1E-8AD2-D24A-9D04-34F5F62AA853}"/>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E317417B-3F6D-3945-B4F1-2AF255997CEF}"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5952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30E4EFD-2C6F-0347-9CD8-AF607FE4114A}"/>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B15C587-EF2E-2748-9BAE-2A21E46F1843}"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6A9D55F4-4227-CD4A-94E2-271D5666E9A2}"/>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88A87B0-B5F9-AF4E-8DFE-98B7C23FC715}"/>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5912E63D-45CC-9C4E-B2F6-5BAFE66E3DA8}"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18581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4232"/>
          </a:xfrm>
        </p:spPr>
        <p:txBody>
          <a:bodyPr/>
          <a:lstStyle/>
          <a:p>
            <a:r>
              <a:rPr lang="en-GB"/>
              <a:t>Click to edit Master title style</a:t>
            </a:r>
            <a:endParaRPr lang="en-US"/>
          </a:p>
        </p:txBody>
      </p:sp>
      <p:sp>
        <p:nvSpPr>
          <p:cNvPr id="3" name="Table Placeholder 2"/>
          <p:cNvSpPr>
            <a:spLocks noGrp="1"/>
          </p:cNvSpPr>
          <p:nvPr>
            <p:ph type="tbl" idx="1"/>
          </p:nvPr>
        </p:nvSpPr>
        <p:spPr>
          <a:xfrm>
            <a:off x="457200" y="874800"/>
            <a:ext cx="8229600" cy="4906568"/>
          </a:xfrm>
        </p:spPr>
        <p:txBody>
          <a:bodyPr/>
          <a:lstStyle/>
          <a:p>
            <a:pPr lvl="0"/>
            <a:r>
              <a:rPr lang="en-GB" noProof="0"/>
              <a:t>Click icon to add table</a:t>
            </a:r>
            <a:endParaRPr lang="en-US" noProof="0"/>
          </a:p>
        </p:txBody>
      </p:sp>
      <p:sp>
        <p:nvSpPr>
          <p:cNvPr id="4" name="Date Placeholder 3">
            <a:extLst>
              <a:ext uri="{FF2B5EF4-FFF2-40B4-BE49-F238E27FC236}">
                <a16:creationId xmlns:a16="http://schemas.microsoft.com/office/drawing/2014/main" id="{2354574C-29E6-EE4C-A6B1-9DBA1CEC1011}"/>
              </a:ext>
            </a:extLst>
          </p:cNvPr>
          <p:cNvSpPr>
            <a:spLocks noGrp="1"/>
          </p:cNvSpPr>
          <p:nvPr>
            <p:ph type="dt" sz="half" idx="10"/>
          </p:nvPr>
        </p:nvSpPr>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159F54E8-39F0-114A-BF08-7290A8162A2D}"/>
              </a:ext>
            </a:extLst>
          </p:cNvPr>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C9D69EB-5923-2447-82FE-A30E801BD750}"/>
              </a:ext>
            </a:extLst>
          </p:cNvPr>
          <p:cNvSpPr>
            <a:spLocks noGrp="1"/>
          </p:cNvSpPr>
          <p:nvPr>
            <p:ph type="sldNum" sz="quarter" idx="12"/>
          </p:nvPr>
        </p:nvSpPr>
        <p:spPr/>
        <p:txBody>
          <a:bodyPr/>
          <a:lstStyle>
            <a:lvl1pPr>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54501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43C0D-4883-388D-A9FB-F96918218E1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258991E-1D76-8AD2-6A0D-8517A6A1543E}"/>
              </a:ext>
            </a:extLst>
          </p:cNvPr>
          <p:cNvSpPr>
            <a:spLocks noGrp="1"/>
          </p:cNvSpPr>
          <p:nvPr>
            <p:ph type="dt" sz="half"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4" name="Footer Placeholder 3">
            <a:extLst>
              <a:ext uri="{FF2B5EF4-FFF2-40B4-BE49-F238E27FC236}">
                <a16:creationId xmlns:a16="http://schemas.microsoft.com/office/drawing/2014/main" id="{4382879E-C867-B58E-B2D2-8E60A33D0D8E}"/>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DD0B3A1A-6FB5-CEA5-992F-A7731F1BA003}"/>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507275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image" Target="../media/image2.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hyperlink" Target="http://slides.sage-fox.com/" TargetMode="Externa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EBECDF-AC22-2142-8C79-54CFB889292D}"/>
              </a:ext>
            </a:extLst>
          </p:cNvPr>
          <p:cNvSpPr>
            <a:spLocks noGrp="1"/>
          </p:cNvSpPr>
          <p:nvPr>
            <p:ph type="title"/>
          </p:nvPr>
        </p:nvSpPr>
        <p:spPr bwMode="auto">
          <a:xfrm>
            <a:off x="457200" y="0"/>
            <a:ext cx="8229600" cy="80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dirty="0"/>
          </a:p>
        </p:txBody>
      </p:sp>
      <p:sp>
        <p:nvSpPr>
          <p:cNvPr id="1027" name="Text Placeholder 2">
            <a:extLst>
              <a:ext uri="{FF2B5EF4-FFF2-40B4-BE49-F238E27FC236}">
                <a16:creationId xmlns:a16="http://schemas.microsoft.com/office/drawing/2014/main" id="{80C7A94C-D61D-074E-8642-440C947A0F70}"/>
              </a:ext>
            </a:extLst>
          </p:cNvPr>
          <p:cNvSpPr>
            <a:spLocks noGrp="1"/>
          </p:cNvSpPr>
          <p:nvPr>
            <p:ph type="body" idx="1"/>
          </p:nvPr>
        </p:nvSpPr>
        <p:spPr bwMode="auto">
          <a:xfrm>
            <a:off x="457200" y="875072"/>
            <a:ext cx="8229600" cy="49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
        <p:nvSpPr>
          <p:cNvPr id="4" name="Date Placeholder 3">
            <a:extLst>
              <a:ext uri="{FF2B5EF4-FFF2-40B4-BE49-F238E27FC236}">
                <a16:creationId xmlns:a16="http://schemas.microsoft.com/office/drawing/2014/main" id="{4F742FBD-168F-A54F-9D44-0E0AF0C095F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BFE97C4A-7DE0-854F-8F7B-159282E934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89F938E-23B5-E342-B886-DA4D1C2E36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709820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79" r:id="rId6"/>
    <p:sldLayoutId id="2147483682" r:id="rId7"/>
    <p:sldLayoutId id="2147483684" r:id="rId8"/>
    <p:sldLayoutId id="2147483685" r:id="rId9"/>
    <p:sldLayoutId id="2147483686" r:id="rId10"/>
    <p:sldLayoutId id="2147483687" r:id="rId11"/>
  </p:sldLayoutIdLst>
  <p:txStyles>
    <p:titleStyle>
      <a:lvl1pPr algn="ctr" defTabSz="457200" rtl="0" eaLnBrk="1" fontAlgn="base" hangingPunct="1">
        <a:spcBef>
          <a:spcPct val="0"/>
        </a:spcBef>
        <a:spcAft>
          <a:spcPct val="0"/>
        </a:spcAft>
        <a:defRPr sz="4400" kern="1200" baseline="0">
          <a:solidFill>
            <a:srgbClr val="B4BE35"/>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rgbClr val="B4BE35"/>
          </a:solidFill>
          <a:latin typeface="Calibri" charset="0"/>
          <a:ea typeface="ＭＳ Ｐゴシック" charset="0"/>
        </a:defRPr>
      </a:lvl6pPr>
      <a:lvl7pPr marL="914400" algn="ctr" defTabSz="457200" rtl="0" eaLnBrk="1" fontAlgn="base" hangingPunct="1">
        <a:spcBef>
          <a:spcPct val="0"/>
        </a:spcBef>
        <a:spcAft>
          <a:spcPct val="0"/>
        </a:spcAft>
        <a:defRPr sz="4400">
          <a:solidFill>
            <a:srgbClr val="B4BE35"/>
          </a:solidFill>
          <a:latin typeface="Calibri" charset="0"/>
          <a:ea typeface="ＭＳ Ｐゴシック" charset="0"/>
        </a:defRPr>
      </a:lvl7pPr>
      <a:lvl8pPr marL="1371600" algn="ctr" defTabSz="457200" rtl="0" eaLnBrk="1" fontAlgn="base" hangingPunct="1">
        <a:spcBef>
          <a:spcPct val="0"/>
        </a:spcBef>
        <a:spcAft>
          <a:spcPct val="0"/>
        </a:spcAft>
        <a:defRPr sz="4400">
          <a:solidFill>
            <a:srgbClr val="B4BE35"/>
          </a:solidFill>
          <a:latin typeface="Calibri" charset="0"/>
          <a:ea typeface="ＭＳ Ｐゴシック" charset="0"/>
        </a:defRPr>
      </a:lvl8pPr>
      <a:lvl9pPr marL="1828800" algn="ctr" defTabSz="457200" rtl="0" eaLnBrk="1" fontAlgn="base" hangingPunct="1">
        <a:spcBef>
          <a:spcPct val="0"/>
        </a:spcBef>
        <a:spcAft>
          <a:spcPct val="0"/>
        </a:spcAft>
        <a:defRPr sz="4400">
          <a:solidFill>
            <a:srgbClr val="B4BE35"/>
          </a:solidFill>
          <a:latin typeface="Calibri" charset="0"/>
          <a:ea typeface="ＭＳ Ｐゴシック" charset="0"/>
        </a:defRPr>
      </a:lvl9pPr>
    </p:titleStyle>
    <p:bodyStyle>
      <a:lvl1pPr marL="457200" indent="-457200" algn="l" defTabSz="457200" rtl="0" eaLnBrk="1" fontAlgn="base" hangingPunct="1">
        <a:spcBef>
          <a:spcPct val="20000"/>
        </a:spcBef>
        <a:spcAft>
          <a:spcPct val="0"/>
        </a:spcAft>
        <a:buClr>
          <a:srgbClr val="B4BE35"/>
        </a:buClr>
        <a:buFont typeface="Wingdings 2" panose="05020102010507070707" pitchFamily="18" charset="2"/>
        <a:buChar char="ö"/>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B4BE35"/>
        </a:buClr>
        <a:buFont typeface="Wingdings 2" panose="05020102010507070707" pitchFamily="18" charset="2"/>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B4BE35"/>
        </a:buClr>
        <a:buFont typeface="Wingdings 2" panose="05020102010507070707" pitchFamily="18" charset="2"/>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B4BE35"/>
        </a:buClr>
        <a:buFont typeface="Wingdings 2" panose="05020102010507070707" pitchFamily="18" charset="2"/>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B4BE35"/>
        </a:buClr>
        <a:buFont typeface="Wingdings 2" panose="05020102010507070707" pitchFamily="18" charset="2"/>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EEBECDF-AC22-2142-8C79-54CFB889292D}"/>
              </a:ext>
            </a:extLst>
          </p:cNvPr>
          <p:cNvSpPr>
            <a:spLocks noGrp="1"/>
          </p:cNvSpPr>
          <p:nvPr>
            <p:ph type="title"/>
          </p:nvPr>
        </p:nvSpPr>
        <p:spPr bwMode="auto">
          <a:xfrm>
            <a:off x="457200" y="0"/>
            <a:ext cx="8229600" cy="80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dirty="0"/>
          </a:p>
        </p:txBody>
      </p:sp>
      <p:sp>
        <p:nvSpPr>
          <p:cNvPr id="1027" name="Text Placeholder 2">
            <a:extLst>
              <a:ext uri="{FF2B5EF4-FFF2-40B4-BE49-F238E27FC236}">
                <a16:creationId xmlns:a16="http://schemas.microsoft.com/office/drawing/2014/main" id="{80C7A94C-D61D-074E-8642-440C947A0F70}"/>
              </a:ext>
            </a:extLst>
          </p:cNvPr>
          <p:cNvSpPr>
            <a:spLocks noGrp="1"/>
          </p:cNvSpPr>
          <p:nvPr>
            <p:ph type="body" idx="1"/>
          </p:nvPr>
        </p:nvSpPr>
        <p:spPr bwMode="auto">
          <a:xfrm>
            <a:off x="457200" y="875072"/>
            <a:ext cx="8229600" cy="49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dirty="0"/>
          </a:p>
        </p:txBody>
      </p:sp>
      <p:sp>
        <p:nvSpPr>
          <p:cNvPr id="4" name="Date Placeholder 3">
            <a:extLst>
              <a:ext uri="{FF2B5EF4-FFF2-40B4-BE49-F238E27FC236}">
                <a16:creationId xmlns:a16="http://schemas.microsoft.com/office/drawing/2014/main" id="{4F742FBD-168F-A54F-9D44-0E0AF0C095F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F8D466-42DC-7946-B448-09F883A23267}" type="datetimeFigureOut">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9/7/25</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5" name="Footer Placeholder 4">
            <a:extLst>
              <a:ext uri="{FF2B5EF4-FFF2-40B4-BE49-F238E27FC236}">
                <a16:creationId xmlns:a16="http://schemas.microsoft.com/office/drawing/2014/main" id="{BFE97C4A-7DE0-854F-8F7B-159282E934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89F938E-23B5-E342-B886-DA4D1C2E36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FD85EEF7-E5EA-924C-BCEB-9C1E5D6E746A}" type="slidenum">
              <a:rPr kumimoji="0" lang="en-US" altLang="x-none" sz="1200" b="0" i="0" u="none" strike="noStrike" kern="1200" cap="none" spc="0" normalizeH="0" baseline="0" noProof="0" smtClean="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0" lang="en-US" altLang="x-none" sz="1200" b="0"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1346866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457200" rtl="0" eaLnBrk="1" fontAlgn="base" hangingPunct="1">
        <a:spcBef>
          <a:spcPct val="0"/>
        </a:spcBef>
        <a:spcAft>
          <a:spcPct val="0"/>
        </a:spcAft>
        <a:defRPr sz="4400" kern="1200" baseline="0">
          <a:solidFill>
            <a:srgbClr val="B4BE35"/>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rgbClr val="B4BE35"/>
          </a:solidFill>
          <a:latin typeface="Calibri" charset="0"/>
          <a:ea typeface="ＭＳ Ｐゴシック" charset="0"/>
        </a:defRPr>
      </a:lvl6pPr>
      <a:lvl7pPr marL="914400" algn="ctr" defTabSz="457200" rtl="0" eaLnBrk="1" fontAlgn="base" hangingPunct="1">
        <a:spcBef>
          <a:spcPct val="0"/>
        </a:spcBef>
        <a:spcAft>
          <a:spcPct val="0"/>
        </a:spcAft>
        <a:defRPr sz="4400">
          <a:solidFill>
            <a:srgbClr val="B4BE35"/>
          </a:solidFill>
          <a:latin typeface="Calibri" charset="0"/>
          <a:ea typeface="ＭＳ Ｐゴシック" charset="0"/>
        </a:defRPr>
      </a:lvl7pPr>
      <a:lvl8pPr marL="1371600" algn="ctr" defTabSz="457200" rtl="0" eaLnBrk="1" fontAlgn="base" hangingPunct="1">
        <a:spcBef>
          <a:spcPct val="0"/>
        </a:spcBef>
        <a:spcAft>
          <a:spcPct val="0"/>
        </a:spcAft>
        <a:defRPr sz="4400">
          <a:solidFill>
            <a:srgbClr val="B4BE35"/>
          </a:solidFill>
          <a:latin typeface="Calibri" charset="0"/>
          <a:ea typeface="ＭＳ Ｐゴシック" charset="0"/>
        </a:defRPr>
      </a:lvl8pPr>
      <a:lvl9pPr marL="1828800" algn="ctr" defTabSz="457200" rtl="0" eaLnBrk="1" fontAlgn="base" hangingPunct="1">
        <a:spcBef>
          <a:spcPct val="0"/>
        </a:spcBef>
        <a:spcAft>
          <a:spcPct val="0"/>
        </a:spcAft>
        <a:defRPr sz="4400">
          <a:solidFill>
            <a:srgbClr val="B4BE35"/>
          </a:solidFill>
          <a:latin typeface="Calibri" charset="0"/>
          <a:ea typeface="ＭＳ Ｐゴシック" charset="0"/>
        </a:defRPr>
      </a:lvl9pPr>
    </p:titleStyle>
    <p:bodyStyle>
      <a:lvl1pPr marL="457200" indent="-457200" algn="l" defTabSz="457200" rtl="0" eaLnBrk="1" fontAlgn="base" hangingPunct="1">
        <a:spcBef>
          <a:spcPct val="20000"/>
        </a:spcBef>
        <a:spcAft>
          <a:spcPct val="0"/>
        </a:spcAft>
        <a:buClr>
          <a:srgbClr val="B4BE35"/>
        </a:buClr>
        <a:buFont typeface="Wingdings 2" panose="05020102010507070707" pitchFamily="18" charset="2"/>
        <a:buChar char="ö"/>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B4BE35"/>
        </a:buClr>
        <a:buFont typeface="Wingdings 2" panose="05020102010507070707" pitchFamily="18" charset="2"/>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B4BE35"/>
        </a:buClr>
        <a:buFont typeface="Wingdings 2" panose="05020102010507070707" pitchFamily="18" charset="2"/>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B4BE35"/>
        </a:buClr>
        <a:buFont typeface="Wingdings 2" panose="05020102010507070707" pitchFamily="18" charset="2"/>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B4BE35"/>
        </a:buClr>
        <a:buFont typeface="Wingdings 2" panose="05020102010507070707" pitchFamily="18" charset="2"/>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fld id="{EF99BED0-47C3-5749-B48F-83A2A1EA135F}" type="datetimeFigureOut">
              <a:rPr lang="en-US" altLang="en-US"/>
              <a:pPr/>
              <a:t>9/7/25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fld id="{91386E27-1C38-0F4A-A2CC-B35887FCB70C}" type="slidenum">
              <a:rPr lang="en-US" altLang="en-US"/>
              <a:pPr/>
              <a:t>‹#›</a:t>
            </a:fld>
            <a:endParaRPr lang="en-US" altLang="en-US"/>
          </a:p>
        </p:txBody>
      </p:sp>
    </p:spTree>
    <p:extLst>
      <p:ext uri="{BB962C8B-B14F-4D97-AF65-F5344CB8AC3E}">
        <p14:creationId xmlns:p14="http://schemas.microsoft.com/office/powerpoint/2010/main" val="147491340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xStyles>
    <p:titleStyle>
      <a:lvl1pPr algn="ctr" defTabSz="457200" rtl="0" eaLnBrk="0" fontAlgn="base" hangingPunct="0">
        <a:spcBef>
          <a:spcPct val="0"/>
        </a:spcBef>
        <a:spcAft>
          <a:spcPct val="0"/>
        </a:spcAft>
        <a:defRPr sz="4400" kern="1200">
          <a:solidFill>
            <a:srgbClr val="B4BE35"/>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rgbClr val="B4BE35"/>
          </a:solidFill>
          <a:latin typeface="Calibri" charset="0"/>
          <a:ea typeface="ＭＳ Ｐゴシック" charset="0"/>
        </a:defRPr>
      </a:lvl6pPr>
      <a:lvl7pPr marL="914400" algn="ctr" defTabSz="457200" rtl="0" fontAlgn="base">
        <a:spcBef>
          <a:spcPct val="0"/>
        </a:spcBef>
        <a:spcAft>
          <a:spcPct val="0"/>
        </a:spcAft>
        <a:defRPr sz="4400">
          <a:solidFill>
            <a:srgbClr val="B4BE35"/>
          </a:solidFill>
          <a:latin typeface="Calibri" charset="0"/>
          <a:ea typeface="ＭＳ Ｐゴシック" charset="0"/>
        </a:defRPr>
      </a:lvl7pPr>
      <a:lvl8pPr marL="1371600" algn="ctr" defTabSz="457200" rtl="0" fontAlgn="base">
        <a:spcBef>
          <a:spcPct val="0"/>
        </a:spcBef>
        <a:spcAft>
          <a:spcPct val="0"/>
        </a:spcAft>
        <a:defRPr sz="4400">
          <a:solidFill>
            <a:srgbClr val="B4BE35"/>
          </a:solidFill>
          <a:latin typeface="Calibri" charset="0"/>
          <a:ea typeface="ＭＳ Ｐゴシック" charset="0"/>
        </a:defRPr>
      </a:lvl8pPr>
      <a:lvl9pPr marL="1828800" algn="ctr" defTabSz="457200" rtl="0" fontAlgn="base">
        <a:spcBef>
          <a:spcPct val="0"/>
        </a:spcBef>
        <a:spcAft>
          <a:spcPct val="0"/>
        </a:spcAft>
        <a:defRPr sz="4400">
          <a:solidFill>
            <a:srgbClr val="B4BE35"/>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41535D"/>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rgbClr val="41535D"/>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41535D"/>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41535D"/>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41535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endParaRPr lang="en-US" alt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endParaRPr lang="en-US" alt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fld id="{EF99BED0-47C3-5749-B48F-83A2A1EA135F}" type="datetimeFigureOut">
              <a:rPr lang="en-US" altLang="en-US"/>
              <a:pPr/>
              <a:t>9/7/25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fld id="{91386E27-1C38-0F4A-A2CC-B35887FCB70C}" type="slidenum">
              <a:rPr lang="en-US" altLang="en-US"/>
              <a:pPr/>
              <a:t>‹#›</a:t>
            </a:fld>
            <a:endParaRPr lang="en-US" altLang="en-US"/>
          </a:p>
        </p:txBody>
      </p:sp>
    </p:spTree>
    <p:extLst>
      <p:ext uri="{BB962C8B-B14F-4D97-AF65-F5344CB8AC3E}">
        <p14:creationId xmlns:p14="http://schemas.microsoft.com/office/powerpoint/2010/main" val="314025762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ctr" defTabSz="457200" rtl="0" eaLnBrk="0" fontAlgn="base" hangingPunct="0">
        <a:spcBef>
          <a:spcPct val="0"/>
        </a:spcBef>
        <a:spcAft>
          <a:spcPct val="0"/>
        </a:spcAft>
        <a:defRPr sz="4400" kern="1200">
          <a:solidFill>
            <a:srgbClr val="B4BE35"/>
          </a:solidFill>
          <a:latin typeface="Segoe UI" panose="020B0502040204020203" pitchFamily="34" charset="0"/>
          <a:ea typeface="ＭＳ Ｐゴシック" charset="0"/>
          <a:cs typeface="Segoe UI" panose="020B0502040204020203" pitchFamily="34" charset="0"/>
        </a:defRPr>
      </a:lvl1pPr>
      <a:lvl2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rgbClr val="B4BE35"/>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rgbClr val="B4BE35"/>
          </a:solidFill>
          <a:latin typeface="Calibri" charset="0"/>
          <a:ea typeface="ＭＳ Ｐゴシック" charset="0"/>
        </a:defRPr>
      </a:lvl6pPr>
      <a:lvl7pPr marL="914400" algn="ctr" defTabSz="457200" rtl="0" fontAlgn="base">
        <a:spcBef>
          <a:spcPct val="0"/>
        </a:spcBef>
        <a:spcAft>
          <a:spcPct val="0"/>
        </a:spcAft>
        <a:defRPr sz="4400">
          <a:solidFill>
            <a:srgbClr val="B4BE35"/>
          </a:solidFill>
          <a:latin typeface="Calibri" charset="0"/>
          <a:ea typeface="ＭＳ Ｐゴシック" charset="0"/>
        </a:defRPr>
      </a:lvl7pPr>
      <a:lvl8pPr marL="1371600" algn="ctr" defTabSz="457200" rtl="0" fontAlgn="base">
        <a:spcBef>
          <a:spcPct val="0"/>
        </a:spcBef>
        <a:spcAft>
          <a:spcPct val="0"/>
        </a:spcAft>
        <a:defRPr sz="4400">
          <a:solidFill>
            <a:srgbClr val="B4BE35"/>
          </a:solidFill>
          <a:latin typeface="Calibri" charset="0"/>
          <a:ea typeface="ＭＳ Ｐゴシック" charset="0"/>
        </a:defRPr>
      </a:lvl8pPr>
      <a:lvl9pPr marL="1828800" algn="ctr" defTabSz="457200" rtl="0" fontAlgn="base">
        <a:spcBef>
          <a:spcPct val="0"/>
        </a:spcBef>
        <a:spcAft>
          <a:spcPct val="0"/>
        </a:spcAft>
        <a:defRPr sz="4400">
          <a:solidFill>
            <a:srgbClr val="B4BE35"/>
          </a:solidFill>
          <a:latin typeface="Calibri" charset="0"/>
          <a:ea typeface="ＭＳ Ｐゴシック" charset="0"/>
        </a:defRPr>
      </a:lvl9pPr>
    </p:titleStyle>
    <p:bodyStyle>
      <a:lvl1pPr marL="342900" indent="-342900" algn="l" defTabSz="457200" rtl="0" eaLnBrk="0" fontAlgn="base" hangingPunct="0">
        <a:spcBef>
          <a:spcPct val="20000"/>
        </a:spcBef>
        <a:spcAft>
          <a:spcPct val="0"/>
        </a:spcAft>
        <a:buClr>
          <a:srgbClr val="B4BE35"/>
        </a:buClr>
        <a:buFont typeface="Wingdings 2" panose="05020102010507070707" pitchFamily="18" charset="2"/>
        <a:buChar char="ö"/>
        <a:defRPr sz="3200" kern="1200">
          <a:solidFill>
            <a:srgbClr val="41535D"/>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rgbClr val="B4BE35"/>
        </a:buClr>
        <a:buFont typeface="Wingdings 2" panose="05020102010507070707" pitchFamily="18" charset="2"/>
        <a:buChar char="ö"/>
        <a:defRPr sz="2800" kern="1200">
          <a:solidFill>
            <a:srgbClr val="41535D"/>
          </a:solidFill>
          <a:latin typeface="+mn-lt"/>
          <a:ea typeface="ＭＳ Ｐゴシック" charset="0"/>
          <a:cs typeface="+mn-cs"/>
        </a:defRPr>
      </a:lvl2pPr>
      <a:lvl3pPr marL="1143000" indent="-228600" algn="l" defTabSz="457200" rtl="0" eaLnBrk="0" fontAlgn="base" hangingPunct="0">
        <a:spcBef>
          <a:spcPct val="20000"/>
        </a:spcBef>
        <a:spcAft>
          <a:spcPct val="0"/>
        </a:spcAft>
        <a:buClr>
          <a:srgbClr val="B4BE35"/>
        </a:buClr>
        <a:buFont typeface="Wingdings 2" panose="05020102010507070707" pitchFamily="18" charset="2"/>
        <a:buChar char="ö"/>
        <a:defRPr sz="2400" kern="1200">
          <a:solidFill>
            <a:srgbClr val="41535D"/>
          </a:solidFill>
          <a:latin typeface="+mn-lt"/>
          <a:ea typeface="ＭＳ Ｐゴシック" charset="0"/>
          <a:cs typeface="+mn-cs"/>
        </a:defRPr>
      </a:lvl3pPr>
      <a:lvl4pPr marL="1600200" indent="-228600" algn="l" defTabSz="457200" rtl="0" eaLnBrk="0" fontAlgn="base" hangingPunct="0">
        <a:spcBef>
          <a:spcPct val="20000"/>
        </a:spcBef>
        <a:spcAft>
          <a:spcPct val="0"/>
        </a:spcAft>
        <a:buClr>
          <a:srgbClr val="B4BE35"/>
        </a:buClr>
        <a:buFont typeface="Wingdings 2" panose="05020102010507070707" pitchFamily="18" charset="2"/>
        <a:buChar char="ö"/>
        <a:defRPr sz="2000" kern="1200">
          <a:solidFill>
            <a:srgbClr val="41535D"/>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41535D"/>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E7C872D-C668-4AF2-BCBD-16EDD74B9A2D}" type="datetimeFigureOut">
              <a:rPr lang="en-US" smtClean="0"/>
              <a:t>9/7/25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077754-EB69-4271-83F0-4EC2174974DC}" type="slidenum">
              <a:rPr lang="en-US" smtClean="0"/>
              <a:t>‹#›</a:t>
            </a:fld>
            <a:endParaRPr lang="en-US"/>
          </a:p>
        </p:txBody>
      </p:sp>
      <p:pic>
        <p:nvPicPr>
          <p:cNvPr id="9" name="Picture 8">
            <a:hlinkClick r:id="rId15"/>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853094" y="6778911"/>
            <a:ext cx="274320" cy="98854"/>
          </a:xfrm>
          <a:prstGeom prst="rect">
            <a:avLst/>
          </a:prstGeom>
          <a:noFill/>
          <a:effectLst>
            <a:glow rad="63500">
              <a:schemeClr val="bg1">
                <a:alpha val="45000"/>
              </a:schemeClr>
            </a:glow>
          </a:effectLst>
        </p:spPr>
      </p:pic>
    </p:spTree>
    <p:extLst>
      <p:ext uri="{BB962C8B-B14F-4D97-AF65-F5344CB8AC3E}">
        <p14:creationId xmlns:p14="http://schemas.microsoft.com/office/powerpoint/2010/main" val="226048791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04D9B-3274-501C-834A-1E71ED089F33}"/>
              </a:ext>
            </a:extLst>
          </p:cNvPr>
          <p:cNvSpPr>
            <a:spLocks noGrp="1"/>
          </p:cNvSpPr>
          <p:nvPr>
            <p:ph type="ctrTitle"/>
          </p:nvPr>
        </p:nvSpPr>
        <p:spPr/>
        <p:txBody>
          <a:bodyPr/>
          <a:lstStyle/>
          <a:p>
            <a:r>
              <a:rPr lang="en-GB" sz="6000" dirty="0"/>
              <a:t>Workplace trauma support</a:t>
            </a:r>
            <a:endParaRPr lang="en-GB" dirty="0"/>
          </a:p>
        </p:txBody>
      </p:sp>
      <p:sp>
        <p:nvSpPr>
          <p:cNvPr id="4" name="Subtitle 3">
            <a:extLst>
              <a:ext uri="{FF2B5EF4-FFF2-40B4-BE49-F238E27FC236}">
                <a16:creationId xmlns:a16="http://schemas.microsoft.com/office/drawing/2014/main" id="{0CC75E85-D0EE-4332-5BB4-6A240E92DBC8}"/>
              </a:ext>
            </a:extLst>
          </p:cNvPr>
          <p:cNvSpPr>
            <a:spLocks noGrp="1"/>
          </p:cNvSpPr>
          <p:nvPr>
            <p:ph type="subTitle" idx="1"/>
          </p:nvPr>
        </p:nvSpPr>
        <p:spPr>
          <a:xfrm>
            <a:off x="1194619" y="4452257"/>
            <a:ext cx="6754761" cy="620486"/>
          </a:xfrm>
        </p:spPr>
        <p:txBody>
          <a:bodyPr/>
          <a:lstStyle/>
          <a:p>
            <a:r>
              <a:rPr lang="en-GB" dirty="0"/>
              <a:t>Zoé Brooke PhD, RN(Adult)</a:t>
            </a:r>
          </a:p>
        </p:txBody>
      </p:sp>
    </p:spTree>
    <p:extLst>
      <p:ext uri="{BB962C8B-B14F-4D97-AF65-F5344CB8AC3E}">
        <p14:creationId xmlns:p14="http://schemas.microsoft.com/office/powerpoint/2010/main" val="1615533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457200" y="87085"/>
            <a:ext cx="8229600" cy="500744"/>
          </a:xfrm>
        </p:spPr>
        <p:txBody>
          <a:bodyPr/>
          <a:lstStyle/>
          <a:p>
            <a:pPr eaLnBrk="1" hangingPunct="1"/>
            <a:r>
              <a:rPr lang="en-GB" altLang="x-none" dirty="0">
                <a:solidFill>
                  <a:srgbClr val="B4BE35"/>
                </a:solidFill>
                <a:ea typeface="MS PGothic" charset="-128"/>
              </a:rPr>
              <a:t>Sources of </a:t>
            </a:r>
            <a:r>
              <a:rPr lang="en-GB" altLang="en-US" dirty="0">
                <a:solidFill>
                  <a:srgbClr val="B4BE35"/>
                </a:solidFill>
                <a:ea typeface="MS PGothic" charset="-128"/>
              </a:rPr>
              <a:t>‘</a:t>
            </a:r>
            <a:r>
              <a:rPr lang="en-GB" altLang="x-none" dirty="0">
                <a:solidFill>
                  <a:srgbClr val="B4BE35"/>
                </a:solidFill>
                <a:ea typeface="MS PGothic" charset="-128"/>
              </a:rPr>
              <a:t>Stress</a:t>
            </a:r>
            <a:r>
              <a:rPr lang="en-GB" altLang="en-US" dirty="0">
                <a:solidFill>
                  <a:srgbClr val="B4BE35"/>
                </a:solidFill>
                <a:ea typeface="MS PGothic" charset="-128"/>
              </a:rPr>
              <a:t>’</a:t>
            </a:r>
            <a:r>
              <a:rPr lang="en-GB" altLang="x-none" dirty="0">
                <a:solidFill>
                  <a:srgbClr val="B4BE35"/>
                </a:solidFill>
                <a:ea typeface="MS PGothic" charset="-128"/>
              </a:rPr>
              <a:t> </a:t>
            </a:r>
            <a:endParaRPr lang="en-US" altLang="x-none" dirty="0">
              <a:solidFill>
                <a:srgbClr val="B4BE35"/>
              </a:solidFill>
              <a:ea typeface="MS PGothic" charset="-12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0195314"/>
              </p:ext>
            </p:extLst>
          </p:nvPr>
        </p:nvGraphicFramePr>
        <p:xfrm>
          <a:off x="470847" y="685801"/>
          <a:ext cx="8346581" cy="5290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picture containing diagram&#10;&#10;Description automatically generated">
            <a:extLst>
              <a:ext uri="{FF2B5EF4-FFF2-40B4-BE49-F238E27FC236}">
                <a16:creationId xmlns:a16="http://schemas.microsoft.com/office/drawing/2014/main" id="{28AD037C-BA14-75E0-BA5C-48A4D7D98B5A}"/>
              </a:ext>
            </a:extLst>
          </p:cNvPr>
          <p:cNvPicPr>
            <a:picLocks noChangeAspect="1"/>
          </p:cNvPicPr>
          <p:nvPr/>
        </p:nvPicPr>
        <p:blipFill>
          <a:blip r:embed="rId8"/>
          <a:stretch>
            <a:fillRect/>
          </a:stretch>
        </p:blipFill>
        <p:spPr>
          <a:xfrm>
            <a:off x="6842859" y="4597732"/>
            <a:ext cx="2200275" cy="1238250"/>
          </a:xfrm>
          <a:prstGeom prst="rect">
            <a:avLst/>
          </a:prstGeom>
        </p:spPr>
      </p:pic>
      <p:pic>
        <p:nvPicPr>
          <p:cNvPr id="6" name="Picture 5" descr="Shape&#10;&#10;Description automatically generated">
            <a:extLst>
              <a:ext uri="{FF2B5EF4-FFF2-40B4-BE49-F238E27FC236}">
                <a16:creationId xmlns:a16="http://schemas.microsoft.com/office/drawing/2014/main" id="{8E9C6587-9CA5-F775-7278-789AF02ADBC7}"/>
              </a:ext>
            </a:extLst>
          </p:cNvPr>
          <p:cNvPicPr>
            <a:picLocks noChangeAspect="1"/>
          </p:cNvPicPr>
          <p:nvPr/>
        </p:nvPicPr>
        <p:blipFill rotWithShape="1">
          <a:blip r:embed="rId9"/>
          <a:srcRect l="8447" r="17838"/>
          <a:stretch/>
        </p:blipFill>
        <p:spPr>
          <a:xfrm>
            <a:off x="45802" y="3620214"/>
            <a:ext cx="1734240" cy="2276475"/>
          </a:xfrm>
          <a:prstGeom prst="rect">
            <a:avLst/>
          </a:prstGeom>
        </p:spPr>
      </p:pic>
    </p:spTree>
    <p:extLst>
      <p:ext uri="{BB962C8B-B14F-4D97-AF65-F5344CB8AC3E}">
        <p14:creationId xmlns:p14="http://schemas.microsoft.com/office/powerpoint/2010/main" val="2320566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3AE7F-B9F4-C332-A235-94F23ECDA4A6}"/>
              </a:ext>
            </a:extLst>
          </p:cNvPr>
          <p:cNvSpPr>
            <a:spLocks noGrp="1"/>
          </p:cNvSpPr>
          <p:nvPr>
            <p:ph idx="1"/>
          </p:nvPr>
        </p:nvSpPr>
        <p:spPr>
          <a:xfrm>
            <a:off x="54864" y="785773"/>
            <a:ext cx="9034272" cy="1142595"/>
          </a:xfrm>
        </p:spPr>
        <p:txBody>
          <a:bodyPr/>
          <a:lstStyle/>
          <a:p>
            <a:pPr marL="0" indent="0" algn="ctr">
              <a:buNone/>
            </a:pPr>
            <a:r>
              <a:rPr lang="en-US" sz="3000" b="1" dirty="0">
                <a:solidFill>
                  <a:srgbClr val="B4BE35"/>
                </a:solidFill>
                <a:latin typeface="+mj-lt"/>
                <a:cs typeface="Arial"/>
              </a:rPr>
              <a:t>Stress</a:t>
            </a:r>
            <a:r>
              <a:rPr lang="en-US" sz="3000" dirty="0">
                <a:solidFill>
                  <a:srgbClr val="4C4C4C"/>
                </a:solidFill>
                <a:latin typeface="+mj-lt"/>
                <a:cs typeface="Arial"/>
              </a:rPr>
              <a:t> </a:t>
            </a:r>
            <a:r>
              <a:rPr lang="en-US" sz="3000" dirty="0">
                <a:solidFill>
                  <a:srgbClr val="41535D"/>
                </a:solidFill>
                <a:latin typeface="+mj-lt"/>
                <a:cs typeface="Arial"/>
              </a:rPr>
              <a:t>is a physiological and psychological reaction to the way </a:t>
            </a:r>
            <a:r>
              <a:rPr lang="en-US" sz="3000" dirty="0">
                <a:solidFill>
                  <a:srgbClr val="FF0000"/>
                </a:solidFill>
                <a:latin typeface="+mj-lt"/>
                <a:cs typeface="Arial"/>
              </a:rPr>
              <a:t>you</a:t>
            </a:r>
            <a:r>
              <a:rPr lang="en-US" sz="3000" b="1" dirty="0">
                <a:latin typeface="+mj-lt"/>
                <a:cs typeface="Arial"/>
              </a:rPr>
              <a:t> </a:t>
            </a:r>
            <a:r>
              <a:rPr lang="en-US" sz="3000" dirty="0">
                <a:solidFill>
                  <a:srgbClr val="4C4C4C"/>
                </a:solidFill>
                <a:latin typeface="+mj-lt"/>
                <a:cs typeface="Arial"/>
              </a:rPr>
              <a:t>see or understand a situation</a:t>
            </a:r>
          </a:p>
          <a:p>
            <a:endParaRPr lang="en-GB" dirty="0"/>
          </a:p>
        </p:txBody>
      </p:sp>
      <p:pic>
        <p:nvPicPr>
          <p:cNvPr id="4" name="Picture 3">
            <a:extLst>
              <a:ext uri="{FF2B5EF4-FFF2-40B4-BE49-F238E27FC236}">
                <a16:creationId xmlns:a16="http://schemas.microsoft.com/office/drawing/2014/main" id="{D857355C-FB0F-FC90-33FC-93D5C382102D}"/>
              </a:ext>
            </a:extLst>
          </p:cNvPr>
          <p:cNvPicPr>
            <a:picLocks noChangeAspect="1"/>
          </p:cNvPicPr>
          <p:nvPr/>
        </p:nvPicPr>
        <p:blipFill rotWithShape="1">
          <a:blip r:embed="rId3"/>
          <a:srcRect r="5950"/>
          <a:stretch/>
        </p:blipFill>
        <p:spPr>
          <a:xfrm>
            <a:off x="1306996" y="2318424"/>
            <a:ext cx="6530008" cy="2019132"/>
          </a:xfrm>
          <a:prstGeom prst="rect">
            <a:avLst/>
          </a:prstGeom>
        </p:spPr>
      </p:pic>
      <p:sp>
        <p:nvSpPr>
          <p:cNvPr id="2" name="Title 1">
            <a:extLst>
              <a:ext uri="{FF2B5EF4-FFF2-40B4-BE49-F238E27FC236}">
                <a16:creationId xmlns:a16="http://schemas.microsoft.com/office/drawing/2014/main" id="{648B05AF-3E95-8B7F-8892-73C4BD7E0E31}"/>
              </a:ext>
            </a:extLst>
          </p:cNvPr>
          <p:cNvSpPr>
            <a:spLocks noGrp="1"/>
          </p:cNvSpPr>
          <p:nvPr>
            <p:ph type="title"/>
          </p:nvPr>
        </p:nvSpPr>
        <p:spPr>
          <a:xfrm>
            <a:off x="457200" y="4571236"/>
            <a:ext cx="8229600" cy="1142595"/>
          </a:xfrm>
        </p:spPr>
        <p:txBody>
          <a:bodyPr/>
          <a:lstStyle/>
          <a:p>
            <a:r>
              <a:rPr lang="en-US" sz="3000" dirty="0">
                <a:solidFill>
                  <a:srgbClr val="41535D"/>
                </a:solidFill>
                <a:cs typeface="Arial"/>
              </a:rPr>
              <a:t>How we respond to acute stress varies between people AND between events.</a:t>
            </a:r>
          </a:p>
        </p:txBody>
      </p:sp>
    </p:spTree>
    <p:extLst>
      <p:ext uri="{BB962C8B-B14F-4D97-AF65-F5344CB8AC3E}">
        <p14:creationId xmlns:p14="http://schemas.microsoft.com/office/powerpoint/2010/main" val="20074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A653-43A7-9DF0-A5F2-6CA04D4207FB}"/>
              </a:ext>
            </a:extLst>
          </p:cNvPr>
          <p:cNvSpPr>
            <a:spLocks noGrp="1"/>
          </p:cNvSpPr>
          <p:nvPr>
            <p:ph type="title"/>
          </p:nvPr>
        </p:nvSpPr>
        <p:spPr>
          <a:xfrm>
            <a:off x="457200" y="2040358"/>
            <a:ext cx="8229600" cy="1556282"/>
          </a:xfrm>
        </p:spPr>
        <p:txBody>
          <a:bodyPr/>
          <a:lstStyle/>
          <a:p>
            <a:r>
              <a:rPr lang="en-GB" dirty="0"/>
              <a:t>Normal reactions to abnormal events</a:t>
            </a:r>
          </a:p>
        </p:txBody>
      </p:sp>
      <p:pic>
        <p:nvPicPr>
          <p:cNvPr id="3" name="Picture 2">
            <a:extLst>
              <a:ext uri="{FF2B5EF4-FFF2-40B4-BE49-F238E27FC236}">
                <a16:creationId xmlns:a16="http://schemas.microsoft.com/office/drawing/2014/main" id="{A5FD9CA7-FDC4-01BD-9CF7-4DF1D7A354E9}"/>
              </a:ext>
            </a:extLst>
          </p:cNvPr>
          <p:cNvPicPr>
            <a:picLocks noChangeAspect="1"/>
          </p:cNvPicPr>
          <p:nvPr/>
        </p:nvPicPr>
        <p:blipFill rotWithShape="1">
          <a:blip r:embed="rId3"/>
          <a:srcRect l="13697" t="3766" r="14925" b="15071"/>
          <a:stretch/>
        </p:blipFill>
        <p:spPr>
          <a:xfrm rot="20137891">
            <a:off x="5692116" y="3283477"/>
            <a:ext cx="2694089" cy="2038771"/>
          </a:xfrm>
          <a:prstGeom prst="rect">
            <a:avLst/>
          </a:prstGeom>
        </p:spPr>
      </p:pic>
    </p:spTree>
    <p:extLst>
      <p:ext uri="{BB962C8B-B14F-4D97-AF65-F5344CB8AC3E}">
        <p14:creationId xmlns:p14="http://schemas.microsoft.com/office/powerpoint/2010/main" val="338861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ctrTitle"/>
          </p:nvPr>
        </p:nvSpPr>
        <p:spPr>
          <a:xfrm>
            <a:off x="704850" y="4763"/>
            <a:ext cx="8439150" cy="1470025"/>
          </a:xfrm>
        </p:spPr>
        <p:txBody>
          <a:bodyPr/>
          <a:lstStyle/>
          <a:p>
            <a:pPr algn="l"/>
            <a:r>
              <a:rPr lang="en-US" altLang="en-US" sz="4800">
                <a:ea typeface="ＭＳ Ｐゴシック" charset="-128"/>
              </a:rPr>
              <a:t>Reactions can be worse if… </a:t>
            </a:r>
          </a:p>
        </p:txBody>
      </p:sp>
      <p:sp>
        <p:nvSpPr>
          <p:cNvPr id="6" name="Subtitle 5"/>
          <p:cNvSpPr>
            <a:spLocks noGrp="1"/>
          </p:cNvSpPr>
          <p:nvPr>
            <p:ph type="subTitle" idx="1"/>
          </p:nvPr>
        </p:nvSpPr>
        <p:spPr>
          <a:xfrm>
            <a:off x="790575" y="1474788"/>
            <a:ext cx="8353425" cy="4378325"/>
          </a:xfrm>
        </p:spPr>
        <p:txBody>
          <a:bodyPr>
            <a:normAutofit lnSpcReduction="10000"/>
          </a:bodyPr>
          <a:lstStyle/>
          <a:p>
            <a:pPr marL="609600" indent="-609600" algn="l">
              <a:buClr>
                <a:srgbClr val="B4BE35"/>
              </a:buClr>
              <a:buFont typeface="Wingdings 2" panose="05020102010507070707" pitchFamily="18" charset="2"/>
              <a:buChar char="ö"/>
              <a:defRPr/>
            </a:pPr>
            <a:r>
              <a:rPr lang="en-US" dirty="0">
                <a:solidFill>
                  <a:srgbClr val="4C4C4C"/>
                </a:solidFill>
                <a:latin typeface="+mj-lt"/>
                <a:cs typeface="Arial"/>
              </a:rPr>
              <a:t>There has been a death</a:t>
            </a:r>
          </a:p>
          <a:p>
            <a:pPr marL="609600" indent="-609600" algn="l">
              <a:buClr>
                <a:srgbClr val="B4BE35"/>
              </a:buClr>
              <a:buFont typeface="Wingdings 2" panose="05020102010507070707" pitchFamily="18" charset="2"/>
              <a:buChar char="ö"/>
              <a:defRPr/>
            </a:pPr>
            <a:r>
              <a:rPr lang="en-US" dirty="0">
                <a:solidFill>
                  <a:srgbClr val="4C4C4C"/>
                </a:solidFill>
                <a:latin typeface="+mj-lt"/>
                <a:cs typeface="Arial"/>
              </a:rPr>
              <a:t>There is a feeling of wanting to have done more</a:t>
            </a:r>
          </a:p>
          <a:p>
            <a:pPr marL="609600" indent="-609600" algn="l">
              <a:buClr>
                <a:srgbClr val="B4BE35"/>
              </a:buClr>
              <a:buFont typeface="Wingdings 2" panose="05020102010507070707" pitchFamily="18" charset="2"/>
              <a:buChar char="ö"/>
              <a:defRPr/>
            </a:pPr>
            <a:r>
              <a:rPr lang="en-US" dirty="0">
                <a:solidFill>
                  <a:srgbClr val="41535C"/>
                </a:solidFill>
                <a:latin typeface="+mj-lt"/>
                <a:cs typeface="Arial"/>
              </a:rPr>
              <a:t>There is little or no perceived support from colleagues</a:t>
            </a:r>
            <a:r>
              <a:rPr lang="en-US" dirty="0">
                <a:solidFill>
                  <a:srgbClr val="4C4C4C"/>
                </a:solidFill>
                <a:latin typeface="+mj-lt"/>
                <a:cs typeface="Arial"/>
              </a:rPr>
              <a:t>, family or friends</a:t>
            </a:r>
          </a:p>
          <a:p>
            <a:pPr marL="609600" indent="-609600" algn="l">
              <a:buClr>
                <a:srgbClr val="B4BE35"/>
              </a:buClr>
              <a:buFont typeface="Wingdings 2" panose="05020102010507070707" pitchFamily="18" charset="2"/>
              <a:buChar char="ö"/>
              <a:defRPr/>
            </a:pPr>
            <a:r>
              <a:rPr lang="en-US" dirty="0">
                <a:solidFill>
                  <a:srgbClr val="4C4C4C"/>
                </a:solidFill>
                <a:latin typeface="+mj-lt"/>
                <a:cs typeface="Arial"/>
              </a:rPr>
              <a:t>The incident follows closely on top of stress creating events in your life</a:t>
            </a:r>
          </a:p>
          <a:p>
            <a:pPr marL="609600" indent="-609600" algn="l">
              <a:buClr>
                <a:srgbClr val="B4BE35"/>
              </a:buClr>
              <a:buFont typeface="Wingdings 2" panose="05020102010507070707" pitchFamily="18" charset="2"/>
              <a:buChar char="ö"/>
              <a:defRPr/>
            </a:pPr>
            <a:r>
              <a:rPr lang="en-US" dirty="0">
                <a:solidFill>
                  <a:srgbClr val="4C4C4C"/>
                </a:solidFill>
                <a:latin typeface="+mj-lt"/>
                <a:cs typeface="Arial"/>
              </a:rPr>
              <a:t>There is an appraisal of safety</a:t>
            </a:r>
          </a:p>
          <a:p>
            <a:pPr marL="609600" indent="-609600" algn="l">
              <a:buClr>
                <a:srgbClr val="FF00FF"/>
              </a:buClr>
              <a:defRPr/>
            </a:pPr>
            <a:endParaRPr lang="en-US" dirty="0">
              <a:latin typeface="Arial"/>
              <a:cs typeface="Arial"/>
            </a:endParaRPr>
          </a:p>
        </p:txBody>
      </p:sp>
    </p:spTree>
    <p:extLst>
      <p:ext uri="{BB962C8B-B14F-4D97-AF65-F5344CB8AC3E}">
        <p14:creationId xmlns:p14="http://schemas.microsoft.com/office/powerpoint/2010/main" val="3211753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B6203-5ADC-A470-4201-6A10617C9A9A}"/>
              </a:ext>
            </a:extLst>
          </p:cNvPr>
          <p:cNvSpPr>
            <a:spLocks noGrp="1"/>
          </p:cNvSpPr>
          <p:nvPr>
            <p:ph type="title"/>
          </p:nvPr>
        </p:nvSpPr>
        <p:spPr/>
        <p:txBody>
          <a:bodyPr/>
          <a:lstStyle/>
          <a:p>
            <a:r>
              <a:rPr lang="en-GB" dirty="0"/>
              <a:t>How should we deal with PTSD?</a:t>
            </a:r>
          </a:p>
        </p:txBody>
      </p:sp>
      <p:sp>
        <p:nvSpPr>
          <p:cNvPr id="9" name="Content Placeholder 8">
            <a:extLst>
              <a:ext uri="{FF2B5EF4-FFF2-40B4-BE49-F238E27FC236}">
                <a16:creationId xmlns:a16="http://schemas.microsoft.com/office/drawing/2014/main" id="{F510B45A-B53F-F6D4-FED4-E6F04F90306E}"/>
              </a:ext>
            </a:extLst>
          </p:cNvPr>
          <p:cNvSpPr>
            <a:spLocks noGrp="1"/>
          </p:cNvSpPr>
          <p:nvPr>
            <p:ph sz="half" idx="1"/>
          </p:nvPr>
        </p:nvSpPr>
        <p:spPr>
          <a:xfrm>
            <a:off x="333784" y="1110577"/>
            <a:ext cx="4038600" cy="4068832"/>
          </a:xfrm>
        </p:spPr>
        <p:txBody>
          <a:bodyPr/>
          <a:lstStyle/>
          <a:p>
            <a:pPr marL="0" indent="0" algn="ctr">
              <a:buNone/>
            </a:pPr>
            <a:r>
              <a:rPr lang="en-GB" dirty="0">
                <a:solidFill>
                  <a:srgbClr val="B4BE35"/>
                </a:solidFill>
              </a:rPr>
              <a:t>Recommended</a:t>
            </a:r>
          </a:p>
          <a:p>
            <a:pPr>
              <a:buFont typeface="Wingdings" panose="05000000000000000000" pitchFamily="2" charset="2"/>
              <a:buChar char="ü"/>
            </a:pPr>
            <a:r>
              <a:rPr lang="en-GB" dirty="0">
                <a:solidFill>
                  <a:srgbClr val="41535D"/>
                </a:solidFill>
              </a:rPr>
              <a:t>Active monitoring</a:t>
            </a:r>
          </a:p>
          <a:p>
            <a:pPr>
              <a:buFont typeface="Wingdings" panose="05000000000000000000" pitchFamily="2" charset="2"/>
              <a:buChar char="ü"/>
            </a:pPr>
            <a:r>
              <a:rPr lang="en-GB" dirty="0">
                <a:solidFill>
                  <a:srgbClr val="41535D"/>
                </a:solidFill>
              </a:rPr>
              <a:t>Check-in after 1 month</a:t>
            </a:r>
          </a:p>
          <a:p>
            <a:pPr>
              <a:buFont typeface="Wingdings" panose="05000000000000000000" pitchFamily="2" charset="2"/>
              <a:buChar char="ü"/>
            </a:pPr>
            <a:endParaRPr lang="en-GB" dirty="0">
              <a:solidFill>
                <a:srgbClr val="41535D"/>
              </a:solidFill>
            </a:endParaRPr>
          </a:p>
          <a:p>
            <a:pPr marL="0" indent="0">
              <a:buNone/>
            </a:pPr>
            <a:r>
              <a:rPr lang="en-GB" dirty="0">
                <a:solidFill>
                  <a:srgbClr val="41535D"/>
                </a:solidFill>
              </a:rPr>
              <a:t>If unwell at 1 month</a:t>
            </a:r>
            <a:r>
              <a:rPr lang="en-GB" baseline="30000" dirty="0">
                <a:solidFill>
                  <a:srgbClr val="41535D"/>
                </a:solidFill>
              </a:rPr>
              <a:t>+</a:t>
            </a:r>
          </a:p>
          <a:p>
            <a:pPr>
              <a:buFont typeface="Wingdings" panose="05000000000000000000" pitchFamily="2" charset="2"/>
              <a:buChar char="ü"/>
            </a:pPr>
            <a:r>
              <a:rPr lang="en-GB" dirty="0">
                <a:solidFill>
                  <a:srgbClr val="41535D"/>
                </a:solidFill>
              </a:rPr>
              <a:t>Trauma-focused CBT</a:t>
            </a:r>
          </a:p>
          <a:p>
            <a:pPr>
              <a:buFont typeface="Wingdings" panose="05000000000000000000" pitchFamily="2" charset="2"/>
              <a:buChar char="ü"/>
            </a:pPr>
            <a:r>
              <a:rPr lang="en-GB" dirty="0">
                <a:solidFill>
                  <a:srgbClr val="41535D"/>
                </a:solidFill>
              </a:rPr>
              <a:t>EMDR </a:t>
            </a:r>
          </a:p>
          <a:p>
            <a:endParaRPr lang="en-GB" dirty="0"/>
          </a:p>
        </p:txBody>
      </p:sp>
      <p:sp>
        <p:nvSpPr>
          <p:cNvPr id="10" name="Content Placeholder 9">
            <a:extLst>
              <a:ext uri="{FF2B5EF4-FFF2-40B4-BE49-F238E27FC236}">
                <a16:creationId xmlns:a16="http://schemas.microsoft.com/office/drawing/2014/main" id="{9991F2B6-C951-3C2D-9EAD-06E0522895E3}"/>
              </a:ext>
            </a:extLst>
          </p:cNvPr>
          <p:cNvSpPr>
            <a:spLocks noGrp="1"/>
          </p:cNvSpPr>
          <p:nvPr>
            <p:ph sz="half" idx="2"/>
          </p:nvPr>
        </p:nvSpPr>
        <p:spPr>
          <a:xfrm>
            <a:off x="4855178" y="1110577"/>
            <a:ext cx="4166901" cy="3764499"/>
          </a:xfrm>
        </p:spPr>
        <p:txBody>
          <a:bodyPr/>
          <a:lstStyle/>
          <a:p>
            <a:pPr marL="0" indent="0" algn="ctr">
              <a:buNone/>
            </a:pPr>
            <a:r>
              <a:rPr lang="en-GB" dirty="0">
                <a:solidFill>
                  <a:srgbClr val="FF0000"/>
                </a:solidFill>
              </a:rPr>
              <a:t>Not recommended</a:t>
            </a:r>
          </a:p>
          <a:p>
            <a:pPr>
              <a:buClr>
                <a:srgbClr val="FF0000"/>
              </a:buClr>
              <a:buFont typeface="Wingdings 2" panose="05020102010507070707" pitchFamily="18" charset="2"/>
              <a:buChar char=""/>
            </a:pPr>
            <a:r>
              <a:rPr lang="en-GB" dirty="0">
                <a:solidFill>
                  <a:srgbClr val="41535D"/>
                </a:solidFill>
              </a:rPr>
              <a:t>Psychologically focussed debriefing e.g. CISD</a:t>
            </a:r>
          </a:p>
          <a:p>
            <a:pPr>
              <a:buClr>
                <a:srgbClr val="FF0000"/>
              </a:buClr>
              <a:buFont typeface="Wingdings 2" panose="05020102010507070707" pitchFamily="18" charset="2"/>
              <a:buChar char=""/>
            </a:pPr>
            <a:r>
              <a:rPr lang="en-GB" dirty="0">
                <a:solidFill>
                  <a:srgbClr val="41535D"/>
                </a:solidFill>
              </a:rPr>
              <a:t>No “prevention” drugs</a:t>
            </a:r>
          </a:p>
          <a:p>
            <a:pPr>
              <a:buClr>
                <a:srgbClr val="FF0000"/>
              </a:buClr>
              <a:buFont typeface="Wingdings 2" panose="05020102010507070707" pitchFamily="18" charset="2"/>
              <a:buChar char=""/>
            </a:pPr>
            <a:endParaRPr lang="en-GB" dirty="0">
              <a:solidFill>
                <a:srgbClr val="41535D"/>
              </a:solidFill>
            </a:endParaRPr>
          </a:p>
          <a:p>
            <a:pPr>
              <a:buClr>
                <a:srgbClr val="FF0000"/>
              </a:buClr>
              <a:buFont typeface="Wingdings 2" panose="05020102010507070707" pitchFamily="18" charset="2"/>
              <a:buChar char=""/>
            </a:pPr>
            <a:r>
              <a:rPr lang="en-GB" dirty="0">
                <a:solidFill>
                  <a:srgbClr val="41535D"/>
                </a:solidFill>
              </a:rPr>
              <a:t>No first line drug treatments</a:t>
            </a:r>
          </a:p>
        </p:txBody>
      </p:sp>
      <p:pic>
        <p:nvPicPr>
          <p:cNvPr id="4" name="Picture 3">
            <a:extLst>
              <a:ext uri="{FF2B5EF4-FFF2-40B4-BE49-F238E27FC236}">
                <a16:creationId xmlns:a16="http://schemas.microsoft.com/office/drawing/2014/main" id="{A2068C75-98CD-E7CD-EBC6-CA69D8C1FBAB}"/>
              </a:ext>
            </a:extLst>
          </p:cNvPr>
          <p:cNvPicPr>
            <a:picLocks noChangeAspect="1"/>
          </p:cNvPicPr>
          <p:nvPr/>
        </p:nvPicPr>
        <p:blipFill>
          <a:blip r:embed="rId2">
            <a:alphaModFix amt="85000"/>
          </a:blip>
          <a:stretch>
            <a:fillRect/>
          </a:stretch>
        </p:blipFill>
        <p:spPr>
          <a:xfrm>
            <a:off x="2107213" y="5179410"/>
            <a:ext cx="4929573" cy="720000"/>
          </a:xfrm>
          <a:prstGeom prst="rect">
            <a:avLst/>
          </a:prstGeom>
        </p:spPr>
      </p:pic>
      <p:pic>
        <p:nvPicPr>
          <p:cNvPr id="8" name="Picture 7">
            <a:extLst>
              <a:ext uri="{FF2B5EF4-FFF2-40B4-BE49-F238E27FC236}">
                <a16:creationId xmlns:a16="http://schemas.microsoft.com/office/drawing/2014/main" id="{60199853-047D-744F-1771-597A8F7BF138}"/>
              </a:ext>
            </a:extLst>
          </p:cNvPr>
          <p:cNvPicPr>
            <a:picLocks noChangeAspect="1"/>
          </p:cNvPicPr>
          <p:nvPr/>
        </p:nvPicPr>
        <p:blipFill>
          <a:blip r:embed="rId3">
            <a:alphaModFix amt="85000"/>
          </a:blip>
          <a:stretch>
            <a:fillRect/>
          </a:stretch>
        </p:blipFill>
        <p:spPr>
          <a:xfrm>
            <a:off x="6479645" y="5591840"/>
            <a:ext cx="2330570" cy="311166"/>
          </a:xfrm>
          <a:prstGeom prst="rect">
            <a:avLst/>
          </a:prstGeom>
        </p:spPr>
      </p:pic>
    </p:spTree>
    <p:extLst>
      <p:ext uri="{BB962C8B-B14F-4D97-AF65-F5344CB8AC3E}">
        <p14:creationId xmlns:p14="http://schemas.microsoft.com/office/powerpoint/2010/main" val="17848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10AFB-E9A1-DFF8-A126-8908BB3CE7C7}"/>
            </a:ext>
          </a:extLst>
        </p:cNvPr>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92321CC3-0558-DF45-3FB4-F14480E8D2DF}"/>
              </a:ext>
            </a:extLst>
          </p:cNvPr>
          <p:cNvPicPr>
            <a:picLocks noChangeAspect="1"/>
          </p:cNvPicPr>
          <p:nvPr/>
        </p:nvPicPr>
        <p:blipFill rotWithShape="1">
          <a:blip r:embed="rId3">
            <a:extLst>
              <a:ext uri="{28A0092B-C50C-407E-A947-70E740481C1C}">
                <a14:useLocalDpi xmlns:a14="http://schemas.microsoft.com/office/drawing/2010/main" val="0"/>
              </a:ext>
            </a:extLst>
          </a:blip>
          <a:srcRect r="47893" b="40699"/>
          <a:stretch/>
        </p:blipFill>
        <p:spPr>
          <a:xfrm>
            <a:off x="1" y="1"/>
            <a:ext cx="9144000" cy="5892230"/>
          </a:xfrm>
          <a:prstGeom prst="rect">
            <a:avLst/>
          </a:prstGeom>
        </p:spPr>
      </p:pic>
      <p:sp>
        <p:nvSpPr>
          <p:cNvPr id="2" name="Explosion: 8 Points 1">
            <a:extLst>
              <a:ext uri="{FF2B5EF4-FFF2-40B4-BE49-F238E27FC236}">
                <a16:creationId xmlns:a16="http://schemas.microsoft.com/office/drawing/2014/main" id="{8F8118E9-233E-6D3D-D232-E53903F92994}"/>
              </a:ext>
            </a:extLst>
          </p:cNvPr>
          <p:cNvSpPr/>
          <p:nvPr/>
        </p:nvSpPr>
        <p:spPr>
          <a:xfrm>
            <a:off x="565079" y="0"/>
            <a:ext cx="8219326" cy="2650733"/>
          </a:xfrm>
          <a:prstGeom prst="irregularSeal1">
            <a:avLst/>
          </a:prstGeom>
          <a:gradFill flip="none" rotWithShape="1">
            <a:gsLst>
              <a:gs pos="0">
                <a:srgbClr val="B4BE35">
                  <a:tint val="66000"/>
                  <a:satMod val="160000"/>
                </a:srgbClr>
              </a:gs>
              <a:gs pos="50000">
                <a:srgbClr val="B4BE35">
                  <a:tint val="44500"/>
                  <a:satMod val="160000"/>
                </a:srgbClr>
              </a:gs>
              <a:gs pos="100000">
                <a:srgbClr val="B4BE35">
                  <a:tint val="23500"/>
                  <a:satMod val="160000"/>
                </a:srgbClr>
              </a:gs>
            </a:gsLst>
            <a:lin ang="5400000" scaled="1"/>
            <a:tileRect/>
          </a:gradFill>
          <a:ln>
            <a:solidFill>
              <a:srgbClr val="B4BE3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 name="TextBox 2">
            <a:extLst>
              <a:ext uri="{FF2B5EF4-FFF2-40B4-BE49-F238E27FC236}">
                <a16:creationId xmlns:a16="http://schemas.microsoft.com/office/drawing/2014/main" id="{DB4F72DC-33E9-9912-9905-C9B38B3D7225}"/>
              </a:ext>
            </a:extLst>
          </p:cNvPr>
          <p:cNvSpPr txBox="1"/>
          <p:nvPr/>
        </p:nvSpPr>
        <p:spPr>
          <a:xfrm>
            <a:off x="2517168" y="786757"/>
            <a:ext cx="4109663"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Segoe UI"/>
              </a:rPr>
              <a:t>So what should we be doing?</a:t>
            </a:r>
            <a:endParaRPr kumimoji="0" lang="en-US" sz="3200" b="1"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07654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BD19E9-A4DD-E3CD-F668-A0A4AFF7E508}"/>
              </a:ext>
            </a:extLst>
          </p:cNvPr>
          <p:cNvPicPr>
            <a:picLocks noChangeAspect="1"/>
          </p:cNvPicPr>
          <p:nvPr/>
        </p:nvPicPr>
        <p:blipFill rotWithShape="1">
          <a:blip r:embed="rId3"/>
          <a:srcRect r="63666"/>
          <a:stretch/>
        </p:blipFill>
        <p:spPr>
          <a:xfrm>
            <a:off x="5683026" y="1193857"/>
            <a:ext cx="3220343" cy="2825895"/>
          </a:xfrm>
          <a:prstGeom prst="rect">
            <a:avLst/>
          </a:prstGeom>
        </p:spPr>
      </p:pic>
      <p:pic>
        <p:nvPicPr>
          <p:cNvPr id="9" name="Picture 8">
            <a:extLst>
              <a:ext uri="{FF2B5EF4-FFF2-40B4-BE49-F238E27FC236}">
                <a16:creationId xmlns:a16="http://schemas.microsoft.com/office/drawing/2014/main" id="{0A0F0CC8-2A30-64DD-34EA-657B487D0242}"/>
              </a:ext>
            </a:extLst>
          </p:cNvPr>
          <p:cNvPicPr>
            <a:picLocks noChangeAspect="1"/>
          </p:cNvPicPr>
          <p:nvPr/>
        </p:nvPicPr>
        <p:blipFill>
          <a:blip r:embed="rId4">
            <a:alphaModFix amt="70000"/>
          </a:blip>
          <a:stretch>
            <a:fillRect/>
          </a:stretch>
        </p:blipFill>
        <p:spPr>
          <a:xfrm>
            <a:off x="866790" y="4920239"/>
            <a:ext cx="1744063" cy="854378"/>
          </a:xfrm>
          <a:prstGeom prst="rect">
            <a:avLst/>
          </a:prstGeom>
        </p:spPr>
      </p:pic>
      <p:sp>
        <p:nvSpPr>
          <p:cNvPr id="2" name="Rectangle 2">
            <a:extLst>
              <a:ext uri="{FF2B5EF4-FFF2-40B4-BE49-F238E27FC236}">
                <a16:creationId xmlns:a16="http://schemas.microsoft.com/office/drawing/2014/main" id="{3CFD60C8-503D-7AB8-CD7E-989B7F72BA04}"/>
              </a:ext>
            </a:extLst>
          </p:cNvPr>
          <p:cNvSpPr>
            <a:spLocks noChangeArrowheads="1"/>
          </p:cNvSpPr>
          <p:nvPr/>
        </p:nvSpPr>
        <p:spPr bwMode="auto">
          <a:xfrm>
            <a:off x="240631" y="1253376"/>
            <a:ext cx="5530407" cy="222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x-none" sz="4400" dirty="0">
                <a:solidFill>
                  <a:srgbClr val="B4BE35"/>
                </a:solidFill>
              </a:rPr>
              <a:t>Effective leadership is fundamental to staff wellbeing</a:t>
            </a:r>
          </a:p>
        </p:txBody>
      </p:sp>
      <p:sp>
        <p:nvSpPr>
          <p:cNvPr id="3" name="TextBox 2">
            <a:extLst>
              <a:ext uri="{FF2B5EF4-FFF2-40B4-BE49-F238E27FC236}">
                <a16:creationId xmlns:a16="http://schemas.microsoft.com/office/drawing/2014/main" id="{14FA97FD-8FB7-32CB-A82F-ABF9B5CBB03C}"/>
              </a:ext>
            </a:extLst>
          </p:cNvPr>
          <p:cNvSpPr txBox="1"/>
          <p:nvPr/>
        </p:nvSpPr>
        <p:spPr>
          <a:xfrm>
            <a:off x="2875548" y="4920239"/>
            <a:ext cx="6268452" cy="1200329"/>
          </a:xfrm>
          <a:prstGeom prst="rect">
            <a:avLst/>
          </a:prstGeom>
          <a:noFill/>
        </p:spPr>
        <p:txBody>
          <a:bodyPr wrap="square" rtlCol="0">
            <a:spAutoFit/>
          </a:bodyPr>
          <a:lstStyle/>
          <a:p>
            <a:r>
              <a:rPr lang="en-GB" b="1" dirty="0">
                <a:solidFill>
                  <a:srgbClr val="002060"/>
                </a:solidFill>
              </a:rPr>
              <a:t>Intensive care as a positive place to work: </a:t>
            </a:r>
          </a:p>
          <a:p>
            <a:r>
              <a:rPr lang="en-GB" dirty="0">
                <a:solidFill>
                  <a:srgbClr val="00B0F0"/>
                </a:solidFill>
              </a:rPr>
              <a:t>Workforce wellbeing best practice framework</a:t>
            </a:r>
            <a:r>
              <a:rPr lang="en-GB" dirty="0"/>
              <a:t> </a:t>
            </a:r>
            <a:r>
              <a:rPr lang="en-GB" sz="1000" dirty="0"/>
              <a:t>(2020)</a:t>
            </a:r>
          </a:p>
          <a:p>
            <a:r>
              <a:rPr lang="en-GB" dirty="0"/>
              <a:t> </a:t>
            </a:r>
            <a:r>
              <a:rPr lang="en-GB" sz="1100" dirty="0"/>
              <a:t>https://ics.ac.uk/resource/wellbeing-framework.html</a:t>
            </a:r>
          </a:p>
          <a:p>
            <a:endParaRPr lang="en-GB" dirty="0"/>
          </a:p>
        </p:txBody>
      </p:sp>
    </p:spTree>
    <p:extLst>
      <p:ext uri="{BB962C8B-B14F-4D97-AF65-F5344CB8AC3E}">
        <p14:creationId xmlns:p14="http://schemas.microsoft.com/office/powerpoint/2010/main" val="121509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8FE8662-369F-4AB8-33D7-71EF70A17F75}"/>
              </a:ext>
            </a:extLst>
          </p:cNvPr>
          <p:cNvSpPr>
            <a:spLocks noChangeArrowheads="1"/>
          </p:cNvSpPr>
          <p:nvPr/>
        </p:nvSpPr>
        <p:spPr bwMode="auto">
          <a:xfrm>
            <a:off x="0" y="171807"/>
            <a:ext cx="9144000" cy="80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fontAlgn="base">
              <a:lnSpc>
                <a:spcPct val="90000"/>
              </a:lnSpc>
              <a:spcBef>
                <a:spcPct val="0"/>
              </a:spcBef>
              <a:spcAft>
                <a:spcPts val="600"/>
              </a:spcAft>
              <a:buFontTx/>
              <a:buNone/>
            </a:pPr>
            <a:r>
              <a:rPr lang="en-US" altLang="x-none" dirty="0">
                <a:solidFill>
                  <a:srgbClr val="B4BE35"/>
                </a:solidFill>
                <a:latin typeface="+mj-lt"/>
                <a:ea typeface="ＭＳ Ｐゴシック" charset="0"/>
              </a:rPr>
              <a:t>Good people management = good mental health</a:t>
            </a:r>
          </a:p>
        </p:txBody>
      </p:sp>
      <p:pic>
        <p:nvPicPr>
          <p:cNvPr id="4" name="Picture 3">
            <a:extLst>
              <a:ext uri="{FF2B5EF4-FFF2-40B4-BE49-F238E27FC236}">
                <a16:creationId xmlns:a16="http://schemas.microsoft.com/office/drawing/2014/main" id="{D1AA4CCE-D666-ED16-7D56-6FA3BDA233B6}"/>
              </a:ext>
            </a:extLst>
          </p:cNvPr>
          <p:cNvPicPr>
            <a:picLocks noChangeAspect="1"/>
          </p:cNvPicPr>
          <p:nvPr/>
        </p:nvPicPr>
        <p:blipFill>
          <a:blip r:embed="rId3">
            <a:alphaModFix amt="20000"/>
          </a:blip>
          <a:stretch>
            <a:fillRect/>
          </a:stretch>
        </p:blipFill>
        <p:spPr>
          <a:xfrm>
            <a:off x="1288027" y="966020"/>
            <a:ext cx="6567946" cy="4925960"/>
          </a:xfrm>
          <a:prstGeom prst="rect">
            <a:avLst/>
          </a:prstGeom>
          <a:noFill/>
        </p:spPr>
      </p:pic>
      <p:sp>
        <p:nvSpPr>
          <p:cNvPr id="3" name="Rectangle 3">
            <a:extLst>
              <a:ext uri="{FF2B5EF4-FFF2-40B4-BE49-F238E27FC236}">
                <a16:creationId xmlns:a16="http://schemas.microsoft.com/office/drawing/2014/main" id="{8D74F4AA-CCB8-D96C-AD9C-899D76E552D0}"/>
              </a:ext>
            </a:extLst>
          </p:cNvPr>
          <p:cNvSpPr txBox="1">
            <a:spLocks noChangeArrowheads="1"/>
          </p:cNvSpPr>
          <p:nvPr/>
        </p:nvSpPr>
        <p:spPr bwMode="auto">
          <a:xfrm>
            <a:off x="198437" y="1576137"/>
            <a:ext cx="8747125" cy="4315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91" tIns="32146" rIns="64291" bIns="32146" numCol="1" anchor="t" anchorCtr="0" compatLnSpc="1">
            <a:prstTxWarp prst="textNoShape">
              <a:avLst/>
            </a:prstTxWarp>
          </a:bodyPr>
          <a:lstStyle>
            <a:lvl1pPr marL="457200" indent="-457200" algn="l" defTabSz="457200" rtl="0" eaLnBrk="1" fontAlgn="base" hangingPunct="1">
              <a:spcBef>
                <a:spcPct val="20000"/>
              </a:spcBef>
              <a:spcAft>
                <a:spcPct val="0"/>
              </a:spcAft>
              <a:buClr>
                <a:srgbClr val="B4BE35"/>
              </a:buClr>
              <a:buFont typeface="Wingdings 2" panose="05020102010507070707" pitchFamily="18" charset="2"/>
              <a:buChar char="ö"/>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Clr>
                <a:srgbClr val="B4BE35"/>
              </a:buClr>
              <a:buFont typeface="Wingdings 2" panose="05020102010507070707" pitchFamily="18" charset="2"/>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Clr>
                <a:srgbClr val="B4BE35"/>
              </a:buClr>
              <a:buFont typeface="Wingdings 2" panose="05020102010507070707" pitchFamily="18" charset="2"/>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Clr>
                <a:srgbClr val="B4BE35"/>
              </a:buClr>
              <a:buFont typeface="Wingdings 2" panose="05020102010507070707" pitchFamily="18" charset="2"/>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Clr>
                <a:srgbClr val="B4BE35"/>
              </a:buClr>
              <a:buFont typeface="Wingdings 2" panose="05020102010507070707" pitchFamily="18" charset="2"/>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2813">
              <a:lnSpc>
                <a:spcPct val="90000"/>
              </a:lnSpc>
              <a:spcBef>
                <a:spcPts val="1200"/>
              </a:spcBef>
              <a:buNone/>
            </a:pPr>
            <a:r>
              <a:rPr lang="en-US" altLang="en-US" sz="2800" dirty="0">
                <a:solidFill>
                  <a:srgbClr val="41535D"/>
                </a:solidFill>
                <a:ea typeface="ＭＳ Ｐゴシック" panose="020B0600070205080204" pitchFamily="34" charset="-128"/>
              </a:rPr>
              <a:t>Leaders need to know their teams well, to be able spot changes and support them.</a:t>
            </a:r>
          </a:p>
          <a:p>
            <a:pPr marL="0" indent="0" defTabSz="912813">
              <a:lnSpc>
                <a:spcPct val="90000"/>
              </a:lnSpc>
              <a:spcBef>
                <a:spcPts val="1200"/>
              </a:spcBef>
              <a:buNone/>
            </a:pPr>
            <a:endParaRPr lang="en-US" altLang="en-US" sz="2800" dirty="0">
              <a:solidFill>
                <a:srgbClr val="41535D"/>
              </a:solidFill>
              <a:ea typeface="ＭＳ Ｐゴシック" panose="020B0600070205080204" pitchFamily="34" charset="-128"/>
            </a:endParaRPr>
          </a:p>
          <a:p>
            <a:pPr marL="0" indent="0" defTabSz="912813">
              <a:lnSpc>
                <a:spcPct val="90000"/>
              </a:lnSpc>
              <a:spcBef>
                <a:spcPts val="1200"/>
              </a:spcBef>
              <a:buFont typeface="Wingdings 2" panose="05020102010507070707" pitchFamily="18" charset="2"/>
              <a:buNone/>
            </a:pPr>
            <a:r>
              <a:rPr lang="en-US" altLang="en-US" sz="2800" dirty="0">
                <a:solidFill>
                  <a:srgbClr val="41535D"/>
                </a:solidFill>
                <a:ea typeface="ＭＳ Ｐゴシック" panose="020B0600070205080204" pitchFamily="34" charset="-128"/>
              </a:rPr>
              <a:t>Good leadership and support helps</a:t>
            </a:r>
          </a:p>
          <a:p>
            <a:pPr lvl="1" defTabSz="912813">
              <a:lnSpc>
                <a:spcPct val="90000"/>
              </a:lnSpc>
              <a:spcBef>
                <a:spcPts val="1200"/>
              </a:spcBef>
              <a:buFont typeface="Arial" panose="020B0604020202020204" pitchFamily="34" charset="0"/>
              <a:buChar char="•"/>
            </a:pPr>
            <a:r>
              <a:rPr lang="en-US" altLang="en-US" dirty="0">
                <a:solidFill>
                  <a:srgbClr val="41535D"/>
                </a:solidFill>
                <a:ea typeface="ＭＳ Ｐゴシック" panose="020B0600070205080204" pitchFamily="34" charset="-128"/>
              </a:rPr>
              <a:t>maintain good mental health within the team</a:t>
            </a:r>
          </a:p>
          <a:p>
            <a:pPr lvl="1" defTabSz="912813">
              <a:lnSpc>
                <a:spcPct val="90000"/>
              </a:lnSpc>
              <a:spcBef>
                <a:spcPts val="1200"/>
              </a:spcBef>
              <a:buFont typeface="Arial" panose="020B0604020202020204" pitchFamily="34" charset="0"/>
              <a:buChar char="•"/>
            </a:pPr>
            <a:r>
              <a:rPr lang="en-US" altLang="en-US" dirty="0">
                <a:solidFill>
                  <a:srgbClr val="41535D"/>
                </a:solidFill>
                <a:ea typeface="ＭＳ Ｐゴシック" panose="020B0600070205080204" pitchFamily="34" charset="-128"/>
              </a:rPr>
              <a:t>enables the team to function efficiently and effectively </a:t>
            </a:r>
          </a:p>
          <a:p>
            <a:pPr lvl="1" defTabSz="912813">
              <a:lnSpc>
                <a:spcPct val="90000"/>
              </a:lnSpc>
              <a:spcBef>
                <a:spcPts val="1200"/>
              </a:spcBef>
              <a:buFont typeface="Arial" panose="020B0604020202020204" pitchFamily="34" charset="0"/>
              <a:buChar char="•"/>
            </a:pPr>
            <a:r>
              <a:rPr lang="en-GB" altLang="en-US" dirty="0">
                <a:solidFill>
                  <a:srgbClr val="41535D"/>
                </a:solidFill>
                <a:ea typeface="ＭＳ Ｐゴシック" panose="020B0600070205080204" pitchFamily="34" charset="-128"/>
              </a:rPr>
              <a:t>reduce the impact of “everyday” and traumatic events</a:t>
            </a:r>
          </a:p>
          <a:p>
            <a:pPr marL="457200" lvl="1" indent="0" defTabSz="912813">
              <a:lnSpc>
                <a:spcPct val="90000"/>
              </a:lnSpc>
              <a:spcBef>
                <a:spcPts val="1200"/>
              </a:spcBef>
              <a:buFont typeface="Wingdings 2" panose="05020102010507070707" pitchFamily="18" charset="2"/>
              <a:buNone/>
            </a:pPr>
            <a:endParaRPr lang="en-GB" altLang="en-US" sz="2000" dirty="0">
              <a:ea typeface="ＭＳ Ｐゴシック" panose="020B0600070205080204" pitchFamily="34" charset="-128"/>
            </a:endParaRPr>
          </a:p>
        </p:txBody>
      </p:sp>
    </p:spTree>
    <p:extLst>
      <p:ext uri="{BB962C8B-B14F-4D97-AF65-F5344CB8AC3E}">
        <p14:creationId xmlns:p14="http://schemas.microsoft.com/office/powerpoint/2010/main" val="55406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31462-7F21-4FBC-04B0-120ABA0CE54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6AB6C22-E164-C8A8-E3D3-2FE5351C0373}"/>
              </a:ext>
            </a:extLst>
          </p:cNvPr>
          <p:cNvPicPr>
            <a:picLocks noChangeAspect="1"/>
          </p:cNvPicPr>
          <p:nvPr/>
        </p:nvPicPr>
        <p:blipFill rotWithShape="1">
          <a:blip r:embed="rId3"/>
          <a:srcRect r="63666"/>
          <a:stretch/>
        </p:blipFill>
        <p:spPr>
          <a:xfrm>
            <a:off x="6187440" y="1295458"/>
            <a:ext cx="2553369" cy="2240616"/>
          </a:xfrm>
          <a:prstGeom prst="rect">
            <a:avLst/>
          </a:prstGeom>
        </p:spPr>
      </p:pic>
      <p:sp>
        <p:nvSpPr>
          <p:cNvPr id="2" name="Rectangle 2">
            <a:extLst>
              <a:ext uri="{FF2B5EF4-FFF2-40B4-BE49-F238E27FC236}">
                <a16:creationId xmlns:a16="http://schemas.microsoft.com/office/drawing/2014/main" id="{F93F7487-EB88-D48B-A937-52DF85225DDE}"/>
              </a:ext>
            </a:extLst>
          </p:cNvPr>
          <p:cNvSpPr>
            <a:spLocks noChangeArrowheads="1"/>
          </p:cNvSpPr>
          <p:nvPr/>
        </p:nvSpPr>
        <p:spPr bwMode="auto">
          <a:xfrm>
            <a:off x="191357" y="955041"/>
            <a:ext cx="5530407" cy="388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b"/>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x-none" sz="4400" dirty="0">
                <a:solidFill>
                  <a:srgbClr val="B4BE35"/>
                </a:solidFill>
              </a:rPr>
              <a:t>We need to give managers the skills, time and confidence to have “check-in” conversations with their teams</a:t>
            </a:r>
          </a:p>
        </p:txBody>
      </p:sp>
      <p:pic>
        <p:nvPicPr>
          <p:cNvPr id="6" name="Picture 5">
            <a:extLst>
              <a:ext uri="{FF2B5EF4-FFF2-40B4-BE49-F238E27FC236}">
                <a16:creationId xmlns:a16="http://schemas.microsoft.com/office/drawing/2014/main" id="{6F77E721-17A5-6B19-5B69-460F421189B5}"/>
              </a:ext>
            </a:extLst>
          </p:cNvPr>
          <p:cNvPicPr>
            <a:picLocks noChangeAspect="1"/>
          </p:cNvPicPr>
          <p:nvPr/>
        </p:nvPicPr>
        <p:blipFill>
          <a:blip r:embed="rId4"/>
          <a:stretch>
            <a:fillRect/>
          </a:stretch>
        </p:blipFill>
        <p:spPr>
          <a:xfrm>
            <a:off x="4889281" y="4220123"/>
            <a:ext cx="4254719" cy="1682836"/>
          </a:xfrm>
          <a:prstGeom prst="rect">
            <a:avLst/>
          </a:prstGeom>
        </p:spPr>
      </p:pic>
      <p:pic>
        <p:nvPicPr>
          <p:cNvPr id="8" name="Picture 7">
            <a:extLst>
              <a:ext uri="{FF2B5EF4-FFF2-40B4-BE49-F238E27FC236}">
                <a16:creationId xmlns:a16="http://schemas.microsoft.com/office/drawing/2014/main" id="{32CDB1A8-0A77-6737-0A9E-02349571629A}"/>
              </a:ext>
            </a:extLst>
          </p:cNvPr>
          <p:cNvPicPr>
            <a:picLocks noChangeAspect="1"/>
          </p:cNvPicPr>
          <p:nvPr/>
        </p:nvPicPr>
        <p:blipFill>
          <a:blip r:embed="rId5"/>
          <a:stretch>
            <a:fillRect/>
          </a:stretch>
        </p:blipFill>
        <p:spPr>
          <a:xfrm>
            <a:off x="4889281" y="5975342"/>
            <a:ext cx="2921150" cy="292115"/>
          </a:xfrm>
          <a:prstGeom prst="rect">
            <a:avLst/>
          </a:prstGeom>
        </p:spPr>
      </p:pic>
    </p:spTree>
    <p:extLst>
      <p:ext uri="{BB962C8B-B14F-4D97-AF65-F5344CB8AC3E}">
        <p14:creationId xmlns:p14="http://schemas.microsoft.com/office/powerpoint/2010/main" val="350771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132080"/>
            <a:ext cx="8229600" cy="806245"/>
          </a:xfrm>
        </p:spPr>
        <p:txBody>
          <a:bodyPr/>
          <a:lstStyle/>
          <a:p>
            <a:r>
              <a:rPr lang="en-GB" altLang="x-none" dirty="0">
                <a:solidFill>
                  <a:srgbClr val="B4BE35"/>
                </a:solidFill>
                <a:latin typeface="Segoe UI" panose="020B0502040204020203" pitchFamily="34" charset="0"/>
                <a:ea typeface="MS PGothic" charset="-128"/>
                <a:cs typeface="Segoe UI" panose="020B0502040204020203" pitchFamily="34" charset="0"/>
              </a:rPr>
              <a:t>Organisational Resilience</a:t>
            </a:r>
          </a:p>
        </p:txBody>
      </p:sp>
      <p:sp>
        <p:nvSpPr>
          <p:cNvPr id="27650" name="Content Placeholder 2"/>
          <p:cNvSpPr>
            <a:spLocks noGrp="1"/>
          </p:cNvSpPr>
          <p:nvPr>
            <p:ph idx="1"/>
          </p:nvPr>
        </p:nvSpPr>
        <p:spPr>
          <a:xfrm>
            <a:off x="348343" y="1600201"/>
            <a:ext cx="8635999" cy="3860074"/>
          </a:xfrm>
        </p:spPr>
        <p:txBody>
          <a:bodyPr/>
          <a:lstStyle/>
          <a:p>
            <a:pPr marL="0" indent="0">
              <a:buNone/>
            </a:pPr>
            <a:r>
              <a:rPr lang="en-GB" altLang="x-none" dirty="0">
                <a:solidFill>
                  <a:srgbClr val="41535D"/>
                </a:solidFill>
                <a:latin typeface="Segoe UI" panose="020B0502040204020203" pitchFamily="34" charset="0"/>
                <a:ea typeface="MS PGothic" charset="-128"/>
                <a:cs typeface="Segoe UI" panose="020B0502040204020203" pitchFamily="34" charset="0"/>
              </a:rPr>
              <a:t>Does not lie </a:t>
            </a:r>
            <a:r>
              <a:rPr lang="en-GB" altLang="x-none" i="1" dirty="0">
                <a:solidFill>
                  <a:srgbClr val="41535D"/>
                </a:solidFill>
                <a:latin typeface="Segoe UI" panose="020B0502040204020203" pitchFamily="34" charset="0"/>
                <a:ea typeface="MS PGothic" charset="-128"/>
                <a:cs typeface="Segoe UI" panose="020B0502040204020203" pitchFamily="34" charset="0"/>
              </a:rPr>
              <a:t>within</a:t>
            </a:r>
            <a:r>
              <a:rPr lang="en-GB" altLang="x-none" dirty="0">
                <a:solidFill>
                  <a:srgbClr val="41535D"/>
                </a:solidFill>
                <a:latin typeface="Segoe UI" panose="020B0502040204020203" pitchFamily="34" charset="0"/>
                <a:ea typeface="MS PGothic" charset="-128"/>
                <a:cs typeface="Segoe UI" panose="020B0502040204020203" pitchFamily="34" charset="0"/>
              </a:rPr>
              <a:t> individuals; it lies </a:t>
            </a:r>
            <a:r>
              <a:rPr lang="en-GB" altLang="x-none" b="1" dirty="0">
                <a:solidFill>
                  <a:srgbClr val="41535D"/>
                </a:solidFill>
                <a:latin typeface="Segoe UI" panose="020B0502040204020203" pitchFamily="34" charset="0"/>
                <a:ea typeface="MS PGothic" charset="-128"/>
                <a:cs typeface="Segoe UI" panose="020B0502040204020203" pitchFamily="34" charset="0"/>
              </a:rPr>
              <a:t>between</a:t>
            </a:r>
            <a:r>
              <a:rPr lang="en-GB" altLang="x-none" dirty="0">
                <a:solidFill>
                  <a:srgbClr val="41535D"/>
                </a:solidFill>
                <a:latin typeface="Segoe UI" panose="020B0502040204020203" pitchFamily="34" charset="0"/>
                <a:ea typeface="MS PGothic" charset="-128"/>
                <a:cs typeface="Segoe UI" panose="020B0502040204020203" pitchFamily="34" charset="0"/>
              </a:rPr>
              <a:t> individuals</a:t>
            </a:r>
          </a:p>
          <a:p>
            <a:endParaRPr lang="en-GB" altLang="x-none" dirty="0">
              <a:solidFill>
                <a:srgbClr val="41535D"/>
              </a:solidFill>
              <a:latin typeface="Segoe UI" panose="020B0502040204020203" pitchFamily="34" charset="0"/>
              <a:ea typeface="MS PGothic" charset="-128"/>
              <a:cs typeface="Segoe UI" panose="020B0502040204020203" pitchFamily="34" charset="0"/>
            </a:endParaRPr>
          </a:p>
          <a:p>
            <a:pPr>
              <a:buClr>
                <a:srgbClr val="B4BE35"/>
              </a:buClr>
              <a:buFont typeface="Wingdings 2" panose="05020102010507070707" pitchFamily="18" charset="2"/>
              <a:buChar char="ö"/>
            </a:pPr>
            <a:r>
              <a:rPr lang="en-GB" altLang="x-none" dirty="0">
                <a:solidFill>
                  <a:srgbClr val="41535D"/>
                </a:solidFill>
                <a:latin typeface="Segoe UI" panose="020B0502040204020203" pitchFamily="34" charset="0"/>
                <a:ea typeface="MS PGothic" charset="-128"/>
                <a:cs typeface="Segoe UI" panose="020B0502040204020203" pitchFamily="34" charset="0"/>
              </a:rPr>
              <a:t>“Horizontal” (camaraderie)</a:t>
            </a:r>
          </a:p>
          <a:p>
            <a:pPr>
              <a:buClr>
                <a:srgbClr val="B4BE35"/>
              </a:buClr>
              <a:buFont typeface="Wingdings 2" panose="05020102010507070707" pitchFamily="18" charset="2"/>
              <a:buChar char="ö"/>
            </a:pPr>
            <a:endParaRPr lang="en-GB" altLang="x-none" dirty="0">
              <a:solidFill>
                <a:srgbClr val="41535D"/>
              </a:solidFill>
              <a:latin typeface="Segoe UI" panose="020B0502040204020203" pitchFamily="34" charset="0"/>
              <a:ea typeface="MS PGothic" charset="-128"/>
              <a:cs typeface="Segoe UI" panose="020B0502040204020203" pitchFamily="34" charset="0"/>
            </a:endParaRPr>
          </a:p>
          <a:p>
            <a:pPr>
              <a:buClr>
                <a:srgbClr val="B4BE35"/>
              </a:buClr>
              <a:buFont typeface="Wingdings 2" panose="05020102010507070707" pitchFamily="18" charset="2"/>
              <a:buChar char="ö"/>
            </a:pPr>
            <a:r>
              <a:rPr lang="en-GB" altLang="x-none" dirty="0">
                <a:solidFill>
                  <a:srgbClr val="41535D"/>
                </a:solidFill>
                <a:latin typeface="Segoe UI" panose="020B0502040204020203" pitchFamily="34" charset="0"/>
                <a:ea typeface="MS PGothic" charset="-128"/>
                <a:cs typeface="Segoe UI" panose="020B0502040204020203" pitchFamily="34" charset="0"/>
              </a:rPr>
              <a:t>“Vertical” (leadership)</a:t>
            </a:r>
          </a:p>
        </p:txBody>
      </p:sp>
    </p:spTree>
    <p:extLst>
      <p:ext uri="{BB962C8B-B14F-4D97-AF65-F5344CB8AC3E}">
        <p14:creationId xmlns:p14="http://schemas.microsoft.com/office/powerpoint/2010/main" val="913190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6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CC310D3-E1B6-17FF-7A08-3E2ADA3B3B5F}"/>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id="{87FC6E05-7F1F-A2A6-4F0B-90108CCD01DA}"/>
              </a:ext>
            </a:extLst>
          </p:cNvPr>
          <p:cNvGrpSpPr/>
          <p:nvPr/>
        </p:nvGrpSpPr>
        <p:grpSpPr>
          <a:xfrm>
            <a:off x="3033896" y="2490151"/>
            <a:ext cx="1457325" cy="752476"/>
            <a:chOff x="4303185" y="2146300"/>
            <a:chExt cx="1943100" cy="1003301"/>
          </a:xfrm>
          <a:solidFill>
            <a:srgbClr val="34738D"/>
          </a:solidFill>
          <a:effectLst>
            <a:outerShdw blurRad="50800" dist="38100" dir="13500000" algn="br" rotWithShape="0">
              <a:prstClr val="black">
                <a:alpha val="40000"/>
              </a:prstClr>
            </a:outerShdw>
          </a:effectLst>
        </p:grpSpPr>
        <p:grpSp>
          <p:nvGrpSpPr>
            <p:cNvPr id="62" name="Group 61">
              <a:extLst>
                <a:ext uri="{FF2B5EF4-FFF2-40B4-BE49-F238E27FC236}">
                  <a16:creationId xmlns:a16="http://schemas.microsoft.com/office/drawing/2014/main" id="{3CF4CEAF-E858-9B7A-A8C8-A5202247019A}"/>
                </a:ext>
              </a:extLst>
            </p:cNvPr>
            <p:cNvGrpSpPr/>
            <p:nvPr/>
          </p:nvGrpSpPr>
          <p:grpSpPr>
            <a:xfrm>
              <a:off x="4303185" y="2146300"/>
              <a:ext cx="1943100" cy="1003301"/>
              <a:chOff x="3303588" y="1444625"/>
              <a:chExt cx="1457325" cy="752476"/>
            </a:xfrm>
            <a:grpFill/>
          </p:grpSpPr>
          <p:sp>
            <p:nvSpPr>
              <p:cNvPr id="6184" name="Freeform 40">
                <a:extLst>
                  <a:ext uri="{FF2B5EF4-FFF2-40B4-BE49-F238E27FC236}">
                    <a16:creationId xmlns:a16="http://schemas.microsoft.com/office/drawing/2014/main" id="{EE04868D-D957-8B6B-66A9-9A576182389E}"/>
                  </a:ext>
                </a:extLst>
              </p:cNvPr>
              <p:cNvSpPr>
                <a:spLocks/>
              </p:cNvSpPr>
              <p:nvPr/>
            </p:nvSpPr>
            <p:spPr bwMode="auto">
              <a:xfrm>
                <a:off x="3529013" y="1444625"/>
                <a:ext cx="1231900" cy="52388"/>
              </a:xfrm>
              <a:custGeom>
                <a:avLst/>
                <a:gdLst/>
                <a:ahLst/>
                <a:cxnLst>
                  <a:cxn ang="0">
                    <a:pos x="12" y="33"/>
                  </a:cxn>
                  <a:cxn ang="0">
                    <a:pos x="0" y="24"/>
                  </a:cxn>
                  <a:cxn ang="0">
                    <a:pos x="763" y="0"/>
                  </a:cxn>
                  <a:cxn ang="0">
                    <a:pos x="776" y="9"/>
                  </a:cxn>
                  <a:cxn ang="0">
                    <a:pos x="12" y="33"/>
                  </a:cxn>
                </a:cxnLst>
                <a:rect l="0" t="0" r="r" b="b"/>
                <a:pathLst>
                  <a:path w="776" h="33">
                    <a:moveTo>
                      <a:pt x="12" y="33"/>
                    </a:moveTo>
                    <a:lnTo>
                      <a:pt x="0" y="24"/>
                    </a:lnTo>
                    <a:lnTo>
                      <a:pt x="763" y="0"/>
                    </a:lnTo>
                    <a:lnTo>
                      <a:pt x="776" y="9"/>
                    </a:lnTo>
                    <a:lnTo>
                      <a:pt x="12"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5" name="Freeform 41">
                <a:extLst>
                  <a:ext uri="{FF2B5EF4-FFF2-40B4-BE49-F238E27FC236}">
                    <a16:creationId xmlns:a16="http://schemas.microsoft.com/office/drawing/2014/main" id="{32F56A76-8CFC-CEA3-97EB-F4BA6BAB7C32}"/>
                  </a:ext>
                </a:extLst>
              </p:cNvPr>
              <p:cNvSpPr>
                <a:spLocks/>
              </p:cNvSpPr>
              <p:nvPr/>
            </p:nvSpPr>
            <p:spPr bwMode="auto">
              <a:xfrm>
                <a:off x="3303588" y="1847850"/>
                <a:ext cx="174625" cy="349250"/>
              </a:xfrm>
              <a:custGeom>
                <a:avLst/>
                <a:gdLst/>
                <a:ahLst/>
                <a:cxnLst>
                  <a:cxn ang="0">
                    <a:pos x="77" y="178"/>
                  </a:cxn>
                  <a:cxn ang="0">
                    <a:pos x="64" y="161"/>
                  </a:cxn>
                  <a:cxn ang="0">
                    <a:pos x="0" y="0"/>
                  </a:cxn>
                  <a:cxn ang="0">
                    <a:pos x="13" y="18"/>
                  </a:cxn>
                  <a:cxn ang="0">
                    <a:pos x="77" y="178"/>
                  </a:cxn>
                </a:cxnLst>
                <a:rect l="0" t="0" r="r" b="b"/>
                <a:pathLst>
                  <a:path w="77" h="178">
                    <a:moveTo>
                      <a:pt x="77" y="178"/>
                    </a:moveTo>
                    <a:cubicBezTo>
                      <a:pt x="66" y="169"/>
                      <a:pt x="69" y="173"/>
                      <a:pt x="64" y="161"/>
                    </a:cubicBezTo>
                    <a:cubicBezTo>
                      <a:pt x="42" y="107"/>
                      <a:pt x="21" y="54"/>
                      <a:pt x="0" y="0"/>
                    </a:cubicBezTo>
                    <a:cubicBezTo>
                      <a:pt x="11" y="9"/>
                      <a:pt x="8" y="4"/>
                      <a:pt x="13" y="18"/>
                    </a:cubicBezTo>
                    <a:cubicBezTo>
                      <a:pt x="34" y="72"/>
                      <a:pt x="55" y="125"/>
                      <a:pt x="77" y="1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6" name="Freeform 42">
                <a:extLst>
                  <a:ext uri="{FF2B5EF4-FFF2-40B4-BE49-F238E27FC236}">
                    <a16:creationId xmlns:a16="http://schemas.microsoft.com/office/drawing/2014/main" id="{AEAC0A99-2580-3523-E174-347A1D183A0C}"/>
                  </a:ext>
                </a:extLst>
              </p:cNvPr>
              <p:cNvSpPr>
                <a:spLocks/>
              </p:cNvSpPr>
              <p:nvPr/>
            </p:nvSpPr>
            <p:spPr bwMode="auto">
              <a:xfrm>
                <a:off x="3303588" y="1482725"/>
                <a:ext cx="244475" cy="377825"/>
              </a:xfrm>
              <a:custGeom>
                <a:avLst/>
                <a:gdLst/>
                <a:ahLst/>
                <a:cxnLst>
                  <a:cxn ang="0">
                    <a:pos x="12" y="238"/>
                  </a:cxn>
                  <a:cxn ang="0">
                    <a:pos x="0" y="230"/>
                  </a:cxn>
                  <a:cxn ang="0">
                    <a:pos x="142" y="0"/>
                  </a:cxn>
                  <a:cxn ang="0">
                    <a:pos x="154" y="9"/>
                  </a:cxn>
                  <a:cxn ang="0">
                    <a:pos x="12" y="238"/>
                  </a:cxn>
                </a:cxnLst>
                <a:rect l="0" t="0" r="r" b="b"/>
                <a:pathLst>
                  <a:path w="154" h="238">
                    <a:moveTo>
                      <a:pt x="12" y="238"/>
                    </a:moveTo>
                    <a:lnTo>
                      <a:pt x="0" y="230"/>
                    </a:lnTo>
                    <a:lnTo>
                      <a:pt x="142" y="0"/>
                    </a:lnTo>
                    <a:lnTo>
                      <a:pt x="154" y="9"/>
                    </a:lnTo>
                    <a:lnTo>
                      <a:pt x="12" y="238"/>
                    </a:lnTo>
                    <a:close/>
                  </a:path>
                </a:pathLst>
              </a:custGeom>
              <a:solidFill>
                <a:srgbClr val="4887A1"/>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189" name="Freeform 45">
                <a:extLst>
                  <a:ext uri="{FF2B5EF4-FFF2-40B4-BE49-F238E27FC236}">
                    <a16:creationId xmlns:a16="http://schemas.microsoft.com/office/drawing/2014/main" id="{D86B2A65-4B7E-51DA-9278-9712C1732807}"/>
                  </a:ext>
                </a:extLst>
              </p:cNvPr>
              <p:cNvSpPr>
                <a:spLocks/>
              </p:cNvSpPr>
              <p:nvPr/>
            </p:nvSpPr>
            <p:spPr bwMode="auto">
              <a:xfrm>
                <a:off x="3322638" y="1458913"/>
                <a:ext cx="1438275" cy="738188"/>
              </a:xfrm>
              <a:custGeom>
                <a:avLst/>
                <a:gdLst/>
                <a:ahLst/>
                <a:cxnLst>
                  <a:cxn ang="0">
                    <a:pos x="4" y="199"/>
                  </a:cxn>
                  <a:cxn ang="0">
                    <a:pos x="16" y="175"/>
                  </a:cxn>
                  <a:cxn ang="0">
                    <a:pos x="35" y="140"/>
                  </a:cxn>
                  <a:cxn ang="0">
                    <a:pos x="100" y="19"/>
                  </a:cxn>
                  <a:cxn ang="0">
                    <a:pos x="635" y="0"/>
                  </a:cxn>
                  <a:cxn ang="0">
                    <a:pos x="633" y="299"/>
                  </a:cxn>
                  <a:cxn ang="0">
                    <a:pos x="69" y="376"/>
                  </a:cxn>
                  <a:cxn ang="0">
                    <a:pos x="0" y="205"/>
                  </a:cxn>
                  <a:cxn ang="0">
                    <a:pos x="4" y="199"/>
                  </a:cxn>
                </a:cxnLst>
                <a:rect l="0" t="0" r="r" b="b"/>
                <a:pathLst>
                  <a:path w="635" h="376">
                    <a:moveTo>
                      <a:pt x="4" y="199"/>
                    </a:moveTo>
                    <a:cubicBezTo>
                      <a:pt x="16" y="175"/>
                      <a:pt x="16" y="175"/>
                      <a:pt x="16" y="175"/>
                    </a:cubicBezTo>
                    <a:cubicBezTo>
                      <a:pt x="35" y="140"/>
                      <a:pt x="35" y="140"/>
                      <a:pt x="35" y="140"/>
                    </a:cubicBezTo>
                    <a:cubicBezTo>
                      <a:pt x="100" y="19"/>
                      <a:pt x="100" y="19"/>
                      <a:pt x="100" y="19"/>
                    </a:cubicBezTo>
                    <a:cubicBezTo>
                      <a:pt x="635" y="0"/>
                      <a:pt x="635" y="0"/>
                      <a:pt x="635" y="0"/>
                    </a:cubicBezTo>
                    <a:cubicBezTo>
                      <a:pt x="633" y="299"/>
                      <a:pt x="633" y="299"/>
                      <a:pt x="633" y="299"/>
                    </a:cubicBezTo>
                    <a:cubicBezTo>
                      <a:pt x="69" y="376"/>
                      <a:pt x="69" y="376"/>
                      <a:pt x="69" y="376"/>
                    </a:cubicBezTo>
                    <a:cubicBezTo>
                      <a:pt x="46" y="319"/>
                      <a:pt x="23" y="262"/>
                      <a:pt x="0" y="205"/>
                    </a:cubicBezTo>
                    <a:lnTo>
                      <a:pt x="4" y="199"/>
                    </a:lnTo>
                    <a:close/>
                  </a:path>
                </a:pathLst>
              </a:custGeom>
              <a:solidFill>
                <a:srgbClr val="B4BE35"/>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sp>
          <p:nvSpPr>
            <p:cNvPr id="81" name="TextBox 80">
              <a:extLst>
                <a:ext uri="{FF2B5EF4-FFF2-40B4-BE49-F238E27FC236}">
                  <a16:creationId xmlns:a16="http://schemas.microsoft.com/office/drawing/2014/main" id="{51432A52-F769-A791-FA3C-A628249D392F}"/>
                </a:ext>
              </a:extLst>
            </p:cNvPr>
            <p:cNvSpPr txBox="1"/>
            <p:nvPr/>
          </p:nvSpPr>
          <p:spPr>
            <a:xfrm rot="21397382">
              <a:off x="4652605" y="2360043"/>
              <a:ext cx="1113980" cy="533480"/>
            </a:xfrm>
            <a:prstGeom prst="rect">
              <a:avLst/>
            </a:prstGeom>
            <a:noFill/>
            <a:ln>
              <a:solidFill>
                <a:srgbClr val="B4BE35"/>
              </a:solidFill>
            </a:ln>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Who?</a:t>
              </a:r>
            </a:p>
          </p:txBody>
        </p:sp>
      </p:grpSp>
      <p:grpSp>
        <p:nvGrpSpPr>
          <p:cNvPr id="72" name="Group 71">
            <a:extLst>
              <a:ext uri="{FF2B5EF4-FFF2-40B4-BE49-F238E27FC236}">
                <a16:creationId xmlns:a16="http://schemas.microsoft.com/office/drawing/2014/main" id="{5D69F8F0-E43E-E44E-412B-85FBC34DA37E}"/>
              </a:ext>
            </a:extLst>
          </p:cNvPr>
          <p:cNvGrpSpPr/>
          <p:nvPr/>
        </p:nvGrpSpPr>
        <p:grpSpPr>
          <a:xfrm>
            <a:off x="314474" y="2070100"/>
            <a:ext cx="2104047" cy="1374806"/>
            <a:chOff x="1063429" y="1974261"/>
            <a:chExt cx="2805396" cy="1833074"/>
          </a:xfrm>
        </p:grpSpPr>
        <p:sp>
          <p:nvSpPr>
            <p:cNvPr id="74" name="Text Box 10">
              <a:extLst>
                <a:ext uri="{FF2B5EF4-FFF2-40B4-BE49-F238E27FC236}">
                  <a16:creationId xmlns:a16="http://schemas.microsoft.com/office/drawing/2014/main" id="{3B79DE3F-ECA5-5421-EAD0-0892FC7BFDAC}"/>
                </a:ext>
              </a:extLst>
            </p:cNvPr>
            <p:cNvSpPr txBox="1">
              <a:spLocks noChangeArrowheads="1"/>
            </p:cNvSpPr>
            <p:nvPr/>
          </p:nvSpPr>
          <p:spPr bwMode="auto">
            <a:xfrm>
              <a:off x="1125626" y="2514674"/>
              <a:ext cx="2743199" cy="1292661"/>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Who is at risk of experiencing trauma at work?</a:t>
              </a:r>
            </a:p>
          </p:txBody>
        </p:sp>
        <p:sp>
          <p:nvSpPr>
            <p:cNvPr id="105" name="TextBox 104">
              <a:extLst>
                <a:ext uri="{FF2B5EF4-FFF2-40B4-BE49-F238E27FC236}">
                  <a16:creationId xmlns:a16="http://schemas.microsoft.com/office/drawing/2014/main" id="{1F0C136A-9E17-F529-CE9C-2DD964CE96D2}"/>
                </a:ext>
              </a:extLst>
            </p:cNvPr>
            <p:cNvSpPr txBox="1"/>
            <p:nvPr/>
          </p:nvSpPr>
          <p:spPr>
            <a:xfrm>
              <a:off x="1063429" y="1974261"/>
              <a:ext cx="1828800" cy="615553"/>
            </a:xfrm>
            <a:prstGeom prst="rect">
              <a:avLst/>
            </a:prstGeom>
            <a:noFill/>
          </p:spPr>
          <p:txBody>
            <a:bodyPr wrap="square" rtlCol="0">
              <a:spAutoFit/>
            </a:bodyPr>
            <a:lstStyle/>
            <a:p>
              <a:pPr defTabSz="685800"/>
              <a:r>
                <a:rPr lang="en-US" sz="2400" dirty="0">
                  <a:solidFill>
                    <a:srgbClr val="B4BE35"/>
                  </a:solidFill>
                  <a:latin typeface="Segoe UI" panose="020B0502040204020203" pitchFamily="34" charset="0"/>
                  <a:ea typeface="Roboto Light" panose="02000000000000000000" pitchFamily="2" charset="0"/>
                  <a:cs typeface="Segoe UI" panose="020B0502040204020203" pitchFamily="34" charset="0"/>
                </a:rPr>
                <a:t>Who?</a:t>
              </a:r>
              <a:endParaRPr lang="ru-RU" sz="2400" dirty="0">
                <a:solidFill>
                  <a:srgbClr val="B4BE35"/>
                </a:solidFill>
                <a:latin typeface="Segoe UI" panose="020B0502040204020203" pitchFamily="34" charset="0"/>
                <a:ea typeface="Roboto Light" panose="02000000000000000000" pitchFamily="2" charset="0"/>
                <a:cs typeface="Segoe UI" panose="020B0502040204020203" pitchFamily="34" charset="0"/>
              </a:endParaRPr>
            </a:p>
          </p:txBody>
        </p:sp>
      </p:grpSp>
      <p:sp>
        <p:nvSpPr>
          <p:cNvPr id="107" name="TextBox 106">
            <a:extLst>
              <a:ext uri="{FF2B5EF4-FFF2-40B4-BE49-F238E27FC236}">
                <a16:creationId xmlns:a16="http://schemas.microsoft.com/office/drawing/2014/main" id="{73E7B92B-64A7-47FD-46E0-C709D3B08E47}"/>
              </a:ext>
            </a:extLst>
          </p:cNvPr>
          <p:cNvSpPr txBox="1"/>
          <p:nvPr/>
        </p:nvSpPr>
        <p:spPr>
          <a:xfrm>
            <a:off x="1270000" y="224590"/>
            <a:ext cx="6786879" cy="707886"/>
          </a:xfrm>
          <a:prstGeom prst="rect">
            <a:avLst/>
          </a:prstGeom>
          <a:noFill/>
        </p:spPr>
        <p:txBody>
          <a:bodyPr wrap="square" rtlCol="0">
            <a:spAutoFit/>
          </a:bodyPr>
          <a:lstStyle/>
          <a:p>
            <a:pPr algn="ctr" defTabSz="685800"/>
            <a:r>
              <a:rPr lang="en-US" sz="4000" dirty="0">
                <a:solidFill>
                  <a:srgbClr val="B4BE35"/>
                </a:solidFill>
                <a:latin typeface="Segoe UI" panose="020B0502040204020203" pitchFamily="34" charset="0"/>
                <a:cs typeface="Segoe UI" panose="020B0502040204020203" pitchFamily="34" charset="0"/>
              </a:rPr>
              <a:t>Workplace trauma support</a:t>
            </a:r>
          </a:p>
        </p:txBody>
      </p:sp>
      <p:grpSp>
        <p:nvGrpSpPr>
          <p:cNvPr id="9" name="Group 8">
            <a:extLst>
              <a:ext uri="{FF2B5EF4-FFF2-40B4-BE49-F238E27FC236}">
                <a16:creationId xmlns:a16="http://schemas.microsoft.com/office/drawing/2014/main" id="{7880853A-8D68-D40B-8688-4CD494A5F626}"/>
              </a:ext>
            </a:extLst>
          </p:cNvPr>
          <p:cNvGrpSpPr/>
          <p:nvPr/>
        </p:nvGrpSpPr>
        <p:grpSpPr>
          <a:xfrm>
            <a:off x="4633923" y="2317640"/>
            <a:ext cx="1492250" cy="763587"/>
            <a:chOff x="6053668" y="1979085"/>
            <a:chExt cx="1989667" cy="1018116"/>
          </a:xfrm>
          <a:solidFill>
            <a:srgbClr val="189A80"/>
          </a:solidFill>
          <a:effectLst>
            <a:outerShdw blurRad="50800" dist="38100" dir="18900000" algn="bl" rotWithShape="0">
              <a:prstClr val="black">
                <a:alpha val="40000"/>
              </a:prstClr>
            </a:outerShdw>
          </a:effectLst>
        </p:grpSpPr>
        <p:grpSp>
          <p:nvGrpSpPr>
            <p:cNvPr id="78" name="Group 77">
              <a:extLst>
                <a:ext uri="{FF2B5EF4-FFF2-40B4-BE49-F238E27FC236}">
                  <a16:creationId xmlns:a16="http://schemas.microsoft.com/office/drawing/2014/main" id="{87D48D94-1D8F-7880-FF1A-3AE5AC66AC9D}"/>
                </a:ext>
              </a:extLst>
            </p:cNvPr>
            <p:cNvGrpSpPr/>
            <p:nvPr/>
          </p:nvGrpSpPr>
          <p:grpSpPr>
            <a:xfrm>
              <a:off x="6053668" y="1979085"/>
              <a:ext cx="1989667" cy="1018116"/>
              <a:chOff x="4540251" y="1319213"/>
              <a:chExt cx="1492250" cy="763587"/>
            </a:xfrm>
            <a:grpFill/>
          </p:grpSpPr>
          <p:grpSp>
            <p:nvGrpSpPr>
              <p:cNvPr id="69" name="Group 68">
                <a:extLst>
                  <a:ext uri="{FF2B5EF4-FFF2-40B4-BE49-F238E27FC236}">
                    <a16:creationId xmlns:a16="http://schemas.microsoft.com/office/drawing/2014/main" id="{1EB22B2D-9EA0-243E-E53A-2F93EDD20189}"/>
                  </a:ext>
                </a:extLst>
              </p:cNvPr>
              <p:cNvGrpSpPr/>
              <p:nvPr/>
            </p:nvGrpSpPr>
            <p:grpSpPr>
              <a:xfrm>
                <a:off x="4540251" y="1331913"/>
                <a:ext cx="1492250" cy="750887"/>
                <a:chOff x="4540251" y="1331913"/>
                <a:chExt cx="1492250" cy="750887"/>
              </a:xfrm>
              <a:grpFill/>
              <a:effectLst>
                <a:outerShdw blurRad="50800" dist="38100" dir="10800000" algn="r" rotWithShape="0">
                  <a:prstClr val="black">
                    <a:alpha val="40000"/>
                  </a:prstClr>
                </a:outerShdw>
              </a:effectLst>
            </p:grpSpPr>
            <p:sp>
              <p:nvSpPr>
                <p:cNvPr id="6198" name="Freeform 54">
                  <a:extLst>
                    <a:ext uri="{FF2B5EF4-FFF2-40B4-BE49-F238E27FC236}">
                      <a16:creationId xmlns:a16="http://schemas.microsoft.com/office/drawing/2014/main" id="{47A73C40-C7AB-A725-1D50-174F480909FC}"/>
                    </a:ext>
                  </a:extLst>
                </p:cNvPr>
                <p:cNvSpPr>
                  <a:spLocks/>
                </p:cNvSpPr>
                <p:nvPr/>
              </p:nvSpPr>
              <p:spPr bwMode="auto">
                <a:xfrm>
                  <a:off x="4540251" y="1331913"/>
                  <a:ext cx="1268413" cy="49213"/>
                </a:xfrm>
                <a:custGeom>
                  <a:avLst/>
                  <a:gdLst/>
                  <a:ahLst/>
                  <a:cxnLst>
                    <a:cxn ang="0">
                      <a:pos x="763" y="31"/>
                    </a:cxn>
                    <a:cxn ang="0">
                      <a:pos x="799" y="23"/>
                    </a:cxn>
                    <a:cxn ang="0">
                      <a:pos x="36" y="0"/>
                    </a:cxn>
                    <a:cxn ang="0">
                      <a:pos x="0" y="7"/>
                    </a:cxn>
                    <a:cxn ang="0">
                      <a:pos x="763" y="31"/>
                    </a:cxn>
                  </a:cxnLst>
                  <a:rect l="0" t="0" r="r" b="b"/>
                  <a:pathLst>
                    <a:path w="799" h="31">
                      <a:moveTo>
                        <a:pt x="763" y="31"/>
                      </a:moveTo>
                      <a:lnTo>
                        <a:pt x="799" y="23"/>
                      </a:lnTo>
                      <a:lnTo>
                        <a:pt x="36" y="0"/>
                      </a:lnTo>
                      <a:lnTo>
                        <a:pt x="0" y="7"/>
                      </a:lnTo>
                      <a:lnTo>
                        <a:pt x="763" y="31"/>
                      </a:lnTo>
                      <a:close/>
                    </a:path>
                  </a:pathLst>
                </a:custGeom>
                <a:solidFill>
                  <a:srgbClr val="2CAE94"/>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199" name="Freeform 55">
                  <a:extLst>
                    <a:ext uri="{FF2B5EF4-FFF2-40B4-BE49-F238E27FC236}">
                      <a16:creationId xmlns:a16="http://schemas.microsoft.com/office/drawing/2014/main" id="{6E8B1A45-3FC7-6363-10A2-729033F5D9DA}"/>
                    </a:ext>
                  </a:extLst>
                </p:cNvPr>
                <p:cNvSpPr>
                  <a:spLocks/>
                </p:cNvSpPr>
                <p:nvPr/>
              </p:nvSpPr>
              <p:spPr bwMode="auto">
                <a:xfrm>
                  <a:off x="5822951" y="1733550"/>
                  <a:ext cx="209550" cy="349250"/>
                </a:xfrm>
                <a:custGeom>
                  <a:avLst/>
                  <a:gdLst/>
                  <a:ahLst/>
                  <a:cxnLst>
                    <a:cxn ang="0">
                      <a:pos x="0" y="178"/>
                    </a:cxn>
                    <a:cxn ang="0">
                      <a:pos x="25" y="171"/>
                    </a:cxn>
                    <a:cxn ang="0">
                      <a:pos x="93" y="0"/>
                    </a:cxn>
                    <a:cxn ang="0">
                      <a:pos x="69" y="6"/>
                    </a:cxn>
                    <a:cxn ang="0">
                      <a:pos x="0" y="178"/>
                    </a:cxn>
                  </a:cxnLst>
                  <a:rect l="0" t="0" r="r" b="b"/>
                  <a:pathLst>
                    <a:path w="93" h="178">
                      <a:moveTo>
                        <a:pt x="0" y="178"/>
                      </a:moveTo>
                      <a:cubicBezTo>
                        <a:pt x="25" y="171"/>
                        <a:pt x="25" y="171"/>
                        <a:pt x="25" y="171"/>
                      </a:cubicBezTo>
                      <a:cubicBezTo>
                        <a:pt x="48" y="114"/>
                        <a:pt x="71" y="57"/>
                        <a:pt x="93" y="0"/>
                      </a:cubicBezTo>
                      <a:cubicBezTo>
                        <a:pt x="69" y="6"/>
                        <a:pt x="69" y="6"/>
                        <a:pt x="69" y="6"/>
                      </a:cubicBezTo>
                      <a:cubicBezTo>
                        <a:pt x="47" y="64"/>
                        <a:pt x="24" y="121"/>
                        <a:pt x="0" y="178"/>
                      </a:cubicBezTo>
                      <a:close/>
                    </a:path>
                  </a:pathLst>
                </a:custGeom>
                <a:solidFill>
                  <a:srgbClr val="2CB894"/>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200" name="Freeform 56">
                  <a:extLst>
                    <a:ext uri="{FF2B5EF4-FFF2-40B4-BE49-F238E27FC236}">
                      <a16:creationId xmlns:a16="http://schemas.microsoft.com/office/drawing/2014/main" id="{8B7D9E56-4535-47F5-92D4-BBF45E213DCF}"/>
                    </a:ext>
                  </a:extLst>
                </p:cNvPr>
                <p:cNvSpPr>
                  <a:spLocks/>
                </p:cNvSpPr>
                <p:nvPr/>
              </p:nvSpPr>
              <p:spPr bwMode="auto">
                <a:xfrm>
                  <a:off x="5751513" y="1368425"/>
                  <a:ext cx="280988" cy="376238"/>
                </a:xfrm>
                <a:custGeom>
                  <a:avLst/>
                  <a:gdLst/>
                  <a:ahLst/>
                  <a:cxnLst>
                    <a:cxn ang="0">
                      <a:pos x="143" y="237"/>
                    </a:cxn>
                    <a:cxn ang="0">
                      <a:pos x="177" y="230"/>
                    </a:cxn>
                    <a:cxn ang="0">
                      <a:pos x="36" y="0"/>
                    </a:cxn>
                    <a:cxn ang="0">
                      <a:pos x="0" y="8"/>
                    </a:cxn>
                    <a:cxn ang="0">
                      <a:pos x="143" y="237"/>
                    </a:cxn>
                  </a:cxnLst>
                  <a:rect l="0" t="0" r="r" b="b"/>
                  <a:pathLst>
                    <a:path w="177" h="237">
                      <a:moveTo>
                        <a:pt x="143" y="237"/>
                      </a:moveTo>
                      <a:lnTo>
                        <a:pt x="177" y="230"/>
                      </a:lnTo>
                      <a:lnTo>
                        <a:pt x="36" y="0"/>
                      </a:lnTo>
                      <a:lnTo>
                        <a:pt x="0" y="8"/>
                      </a:lnTo>
                      <a:lnTo>
                        <a:pt x="143" y="237"/>
                      </a:lnTo>
                      <a:close/>
                    </a:path>
                  </a:pathLst>
                </a:custGeom>
                <a:solidFill>
                  <a:srgbClr val="2CAE94"/>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201" name="Freeform 57">
                  <a:extLst>
                    <a:ext uri="{FF2B5EF4-FFF2-40B4-BE49-F238E27FC236}">
                      <a16:creationId xmlns:a16="http://schemas.microsoft.com/office/drawing/2014/main" id="{65D62E75-ECFF-2FA1-A92D-3E70FB532D27}"/>
                    </a:ext>
                  </a:extLst>
                </p:cNvPr>
                <p:cNvSpPr>
                  <a:spLocks/>
                </p:cNvSpPr>
                <p:nvPr/>
              </p:nvSpPr>
              <p:spPr bwMode="auto">
                <a:xfrm>
                  <a:off x="4540251" y="1343025"/>
                  <a:ext cx="1438275" cy="739775"/>
                </a:xfrm>
                <a:custGeom>
                  <a:avLst/>
                  <a:gdLst/>
                  <a:ahLst/>
                  <a:cxnLst>
                    <a:cxn ang="0">
                      <a:pos x="535" y="19"/>
                    </a:cxn>
                    <a:cxn ang="0">
                      <a:pos x="0" y="0"/>
                    </a:cxn>
                    <a:cxn ang="0">
                      <a:pos x="2" y="300"/>
                    </a:cxn>
                    <a:cxn ang="0">
                      <a:pos x="566" y="377"/>
                    </a:cxn>
                    <a:cxn ang="0">
                      <a:pos x="635" y="205"/>
                    </a:cxn>
                    <a:cxn ang="0">
                      <a:pos x="535" y="19"/>
                    </a:cxn>
                  </a:cxnLst>
                  <a:rect l="0" t="0" r="r" b="b"/>
                  <a:pathLst>
                    <a:path w="635" h="377">
                      <a:moveTo>
                        <a:pt x="535" y="19"/>
                      </a:moveTo>
                      <a:cubicBezTo>
                        <a:pt x="0" y="0"/>
                        <a:pt x="0" y="0"/>
                        <a:pt x="0" y="0"/>
                      </a:cubicBezTo>
                      <a:cubicBezTo>
                        <a:pt x="2" y="300"/>
                        <a:pt x="2" y="300"/>
                        <a:pt x="2" y="300"/>
                      </a:cubicBezTo>
                      <a:cubicBezTo>
                        <a:pt x="566" y="377"/>
                        <a:pt x="566" y="377"/>
                        <a:pt x="566" y="377"/>
                      </a:cubicBezTo>
                      <a:cubicBezTo>
                        <a:pt x="589" y="321"/>
                        <a:pt x="612" y="264"/>
                        <a:pt x="635" y="205"/>
                      </a:cubicBezTo>
                      <a:cubicBezTo>
                        <a:pt x="601" y="143"/>
                        <a:pt x="568" y="81"/>
                        <a:pt x="53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cxnSp>
            <p:nvCxnSpPr>
              <p:cNvPr id="73" name="Straight Connector 72">
                <a:extLst>
                  <a:ext uri="{FF2B5EF4-FFF2-40B4-BE49-F238E27FC236}">
                    <a16:creationId xmlns:a16="http://schemas.microsoft.com/office/drawing/2014/main" id="{A6C9B346-158D-B04C-5604-C9062F266E2B}"/>
                  </a:ext>
                </a:extLst>
              </p:cNvPr>
              <p:cNvCxnSpPr/>
              <p:nvPr/>
            </p:nvCxnSpPr>
            <p:spPr>
              <a:xfrm rot="5400000">
                <a:off x="4221801" y="1638459"/>
                <a:ext cx="640080" cy="1588"/>
              </a:xfrm>
              <a:prstGeom prst="line">
                <a:avLst/>
              </a:prstGeom>
              <a:grp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F8FB9B11-8BB1-5369-5F4A-4683DC08174D}"/>
                </a:ext>
              </a:extLst>
            </p:cNvPr>
            <p:cNvSpPr txBox="1"/>
            <p:nvPr/>
          </p:nvSpPr>
          <p:spPr>
            <a:xfrm rot="168539">
              <a:off x="6502725" y="2220192"/>
              <a:ext cx="1192720" cy="533480"/>
            </a:xfrm>
            <a:prstGeom prst="rect">
              <a:avLst/>
            </a:prstGeom>
            <a:noFill/>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What?</a:t>
              </a:r>
            </a:p>
          </p:txBody>
        </p:sp>
      </p:grpSp>
      <p:grpSp>
        <p:nvGrpSpPr>
          <p:cNvPr id="8" name="Group 7">
            <a:extLst>
              <a:ext uri="{FF2B5EF4-FFF2-40B4-BE49-F238E27FC236}">
                <a16:creationId xmlns:a16="http://schemas.microsoft.com/office/drawing/2014/main" id="{779A0BEE-2BF6-42DA-50D2-4D3028E67F2B}"/>
              </a:ext>
            </a:extLst>
          </p:cNvPr>
          <p:cNvGrpSpPr/>
          <p:nvPr/>
        </p:nvGrpSpPr>
        <p:grpSpPr>
          <a:xfrm>
            <a:off x="2611120" y="4114157"/>
            <a:ext cx="1900709" cy="1036638"/>
            <a:chOff x="4032252" y="4138084"/>
            <a:chExt cx="2199217" cy="1382184"/>
          </a:xfrm>
          <a:solidFill>
            <a:srgbClr val="189A80"/>
          </a:solidFill>
          <a:effectLst>
            <a:outerShdw blurRad="50800" dist="38100" dir="13500000" algn="br" rotWithShape="0">
              <a:prstClr val="black">
                <a:alpha val="40000"/>
              </a:prstClr>
            </a:outerShdw>
          </a:effectLst>
        </p:grpSpPr>
        <p:grpSp>
          <p:nvGrpSpPr>
            <p:cNvPr id="64" name="Group 63">
              <a:extLst>
                <a:ext uri="{FF2B5EF4-FFF2-40B4-BE49-F238E27FC236}">
                  <a16:creationId xmlns:a16="http://schemas.microsoft.com/office/drawing/2014/main" id="{992123BE-B8F9-6116-BA2D-7DFFF49690EF}"/>
                </a:ext>
              </a:extLst>
            </p:cNvPr>
            <p:cNvGrpSpPr/>
            <p:nvPr/>
          </p:nvGrpSpPr>
          <p:grpSpPr>
            <a:xfrm>
              <a:off x="4032252" y="4138084"/>
              <a:ext cx="2199217" cy="1382184"/>
              <a:chOff x="3100388" y="2938463"/>
              <a:chExt cx="1649413" cy="1036638"/>
            </a:xfrm>
            <a:grpFill/>
          </p:grpSpPr>
          <p:sp>
            <p:nvSpPr>
              <p:cNvPr id="6178" name="Freeform 34">
                <a:extLst>
                  <a:ext uri="{FF2B5EF4-FFF2-40B4-BE49-F238E27FC236}">
                    <a16:creationId xmlns:a16="http://schemas.microsoft.com/office/drawing/2014/main" id="{A6BF8064-56B6-2127-A952-194163CD082A}"/>
                  </a:ext>
                </a:extLst>
              </p:cNvPr>
              <p:cNvSpPr>
                <a:spLocks/>
              </p:cNvSpPr>
              <p:nvPr/>
            </p:nvSpPr>
            <p:spPr bwMode="auto">
              <a:xfrm>
                <a:off x="3351213" y="2938463"/>
                <a:ext cx="1398588" cy="336550"/>
              </a:xfrm>
              <a:custGeom>
                <a:avLst/>
                <a:gdLst/>
                <a:ahLst/>
                <a:cxnLst>
                  <a:cxn ang="0">
                    <a:pos x="13" y="212"/>
                  </a:cxn>
                  <a:cxn ang="0">
                    <a:pos x="0" y="203"/>
                  </a:cxn>
                  <a:cxn ang="0">
                    <a:pos x="868" y="0"/>
                  </a:cxn>
                  <a:cxn ang="0">
                    <a:pos x="881" y="8"/>
                  </a:cxn>
                  <a:cxn ang="0">
                    <a:pos x="13" y="212"/>
                  </a:cxn>
                </a:cxnLst>
                <a:rect l="0" t="0" r="r" b="b"/>
                <a:pathLst>
                  <a:path w="881" h="212">
                    <a:moveTo>
                      <a:pt x="13" y="212"/>
                    </a:moveTo>
                    <a:lnTo>
                      <a:pt x="0" y="203"/>
                    </a:lnTo>
                    <a:lnTo>
                      <a:pt x="868" y="0"/>
                    </a:lnTo>
                    <a:lnTo>
                      <a:pt x="881" y="8"/>
                    </a:lnTo>
                    <a:lnTo>
                      <a:pt x="13" y="21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179" name="Freeform 35">
                <a:extLst>
                  <a:ext uri="{FF2B5EF4-FFF2-40B4-BE49-F238E27FC236}">
                    <a16:creationId xmlns:a16="http://schemas.microsoft.com/office/drawing/2014/main" id="{A97C03D5-1779-A6BE-0580-E170B9B8BA7C}"/>
                  </a:ext>
                </a:extLst>
              </p:cNvPr>
              <p:cNvSpPr>
                <a:spLocks/>
              </p:cNvSpPr>
              <p:nvPr/>
            </p:nvSpPr>
            <p:spPr bwMode="auto">
              <a:xfrm>
                <a:off x="3100388" y="3668713"/>
                <a:ext cx="201613" cy="306388"/>
              </a:xfrm>
              <a:custGeom>
                <a:avLst/>
                <a:gdLst/>
                <a:ahLst/>
                <a:cxnLst>
                  <a:cxn ang="0">
                    <a:pos x="89" y="156"/>
                  </a:cxn>
                  <a:cxn ang="0">
                    <a:pos x="75" y="140"/>
                  </a:cxn>
                  <a:cxn ang="0">
                    <a:pos x="0" y="0"/>
                  </a:cxn>
                  <a:cxn ang="0">
                    <a:pos x="14" y="17"/>
                  </a:cxn>
                  <a:cxn ang="0">
                    <a:pos x="89" y="156"/>
                  </a:cxn>
                </a:cxnLst>
                <a:rect l="0" t="0" r="r" b="b"/>
                <a:pathLst>
                  <a:path w="89" h="156">
                    <a:moveTo>
                      <a:pt x="89" y="156"/>
                    </a:moveTo>
                    <a:cubicBezTo>
                      <a:pt x="78" y="147"/>
                      <a:pt x="81" y="151"/>
                      <a:pt x="75" y="140"/>
                    </a:cubicBezTo>
                    <a:cubicBezTo>
                      <a:pt x="49" y="94"/>
                      <a:pt x="24" y="47"/>
                      <a:pt x="0" y="0"/>
                    </a:cubicBezTo>
                    <a:cubicBezTo>
                      <a:pt x="11" y="9"/>
                      <a:pt x="8" y="5"/>
                      <a:pt x="14" y="17"/>
                    </a:cubicBezTo>
                    <a:cubicBezTo>
                      <a:pt x="38" y="64"/>
                      <a:pt x="63" y="110"/>
                      <a:pt x="89" y="1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0" name="Freeform 36">
                <a:extLst>
                  <a:ext uri="{FF2B5EF4-FFF2-40B4-BE49-F238E27FC236}">
                    <a16:creationId xmlns:a16="http://schemas.microsoft.com/office/drawing/2014/main" id="{EB206AF9-C12A-D93B-E65B-DE4E90472552}"/>
                  </a:ext>
                </a:extLst>
              </p:cNvPr>
              <p:cNvSpPr>
                <a:spLocks/>
              </p:cNvSpPr>
              <p:nvPr/>
            </p:nvSpPr>
            <p:spPr bwMode="auto">
              <a:xfrm>
                <a:off x="3100388" y="3260725"/>
                <a:ext cx="271463" cy="422275"/>
              </a:xfrm>
              <a:custGeom>
                <a:avLst/>
                <a:gdLst/>
                <a:ahLst/>
                <a:cxnLst>
                  <a:cxn ang="0">
                    <a:pos x="13" y="266"/>
                  </a:cxn>
                  <a:cxn ang="0">
                    <a:pos x="0" y="257"/>
                  </a:cxn>
                  <a:cxn ang="0">
                    <a:pos x="158" y="0"/>
                  </a:cxn>
                  <a:cxn ang="0">
                    <a:pos x="171" y="9"/>
                  </a:cxn>
                  <a:cxn ang="0">
                    <a:pos x="13" y="266"/>
                  </a:cxn>
                </a:cxnLst>
                <a:rect l="0" t="0" r="r" b="b"/>
                <a:pathLst>
                  <a:path w="171" h="266">
                    <a:moveTo>
                      <a:pt x="13" y="266"/>
                    </a:moveTo>
                    <a:lnTo>
                      <a:pt x="0" y="257"/>
                    </a:lnTo>
                    <a:lnTo>
                      <a:pt x="158" y="0"/>
                    </a:lnTo>
                    <a:lnTo>
                      <a:pt x="171" y="9"/>
                    </a:lnTo>
                    <a:lnTo>
                      <a:pt x="13" y="2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7" name="Freeform 43">
                <a:extLst>
                  <a:ext uri="{FF2B5EF4-FFF2-40B4-BE49-F238E27FC236}">
                    <a16:creationId xmlns:a16="http://schemas.microsoft.com/office/drawing/2014/main" id="{C0CCFAAC-8FC4-6CCB-86CD-922C6BA2585E}"/>
                  </a:ext>
                </a:extLst>
              </p:cNvPr>
              <p:cNvSpPr>
                <a:spLocks/>
              </p:cNvSpPr>
              <p:nvPr/>
            </p:nvSpPr>
            <p:spPr bwMode="auto">
              <a:xfrm>
                <a:off x="3121026" y="2951163"/>
                <a:ext cx="1628775" cy="1023938"/>
              </a:xfrm>
              <a:custGeom>
                <a:avLst/>
                <a:gdLst/>
                <a:ahLst/>
                <a:cxnLst>
                  <a:cxn ang="0">
                    <a:pos x="3" y="367"/>
                  </a:cxn>
                  <a:cxn ang="0">
                    <a:pos x="21" y="334"/>
                  </a:cxn>
                  <a:cxn ang="0">
                    <a:pos x="38" y="301"/>
                  </a:cxn>
                  <a:cxn ang="0">
                    <a:pos x="52" y="275"/>
                  </a:cxn>
                  <a:cxn ang="0">
                    <a:pos x="87" y="210"/>
                  </a:cxn>
                  <a:cxn ang="0">
                    <a:pos x="111" y="165"/>
                  </a:cxn>
                  <a:cxn ang="0">
                    <a:pos x="719" y="0"/>
                  </a:cxn>
                  <a:cxn ang="0">
                    <a:pos x="717" y="299"/>
                  </a:cxn>
                  <a:cxn ang="0">
                    <a:pos x="80" y="522"/>
                  </a:cxn>
                  <a:cxn ang="0">
                    <a:pos x="0" y="373"/>
                  </a:cxn>
                  <a:cxn ang="0">
                    <a:pos x="3" y="367"/>
                  </a:cxn>
                </a:cxnLst>
                <a:rect l="0" t="0" r="r" b="b"/>
                <a:pathLst>
                  <a:path w="719" h="522">
                    <a:moveTo>
                      <a:pt x="3" y="367"/>
                    </a:moveTo>
                    <a:cubicBezTo>
                      <a:pt x="21" y="334"/>
                      <a:pt x="21" y="334"/>
                      <a:pt x="21" y="334"/>
                    </a:cubicBezTo>
                    <a:cubicBezTo>
                      <a:pt x="38" y="301"/>
                      <a:pt x="38" y="301"/>
                      <a:pt x="38" y="301"/>
                    </a:cubicBezTo>
                    <a:cubicBezTo>
                      <a:pt x="52" y="275"/>
                      <a:pt x="52" y="275"/>
                      <a:pt x="52" y="275"/>
                    </a:cubicBezTo>
                    <a:cubicBezTo>
                      <a:pt x="87" y="210"/>
                      <a:pt x="87" y="210"/>
                      <a:pt x="87" y="210"/>
                    </a:cubicBezTo>
                    <a:cubicBezTo>
                      <a:pt x="111" y="165"/>
                      <a:pt x="111" y="165"/>
                      <a:pt x="111" y="165"/>
                    </a:cubicBezTo>
                    <a:cubicBezTo>
                      <a:pt x="719" y="0"/>
                      <a:pt x="719" y="0"/>
                      <a:pt x="719" y="0"/>
                    </a:cubicBezTo>
                    <a:cubicBezTo>
                      <a:pt x="717" y="299"/>
                      <a:pt x="717" y="299"/>
                      <a:pt x="717" y="299"/>
                    </a:cubicBezTo>
                    <a:cubicBezTo>
                      <a:pt x="80" y="522"/>
                      <a:pt x="80" y="522"/>
                      <a:pt x="80" y="522"/>
                    </a:cubicBezTo>
                    <a:cubicBezTo>
                      <a:pt x="52" y="472"/>
                      <a:pt x="26" y="424"/>
                      <a:pt x="0" y="373"/>
                    </a:cubicBezTo>
                    <a:lnTo>
                      <a:pt x="3" y="3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sp>
          <p:nvSpPr>
            <p:cNvPr id="113" name="TextBox 112">
              <a:extLst>
                <a:ext uri="{FF2B5EF4-FFF2-40B4-BE49-F238E27FC236}">
                  <a16:creationId xmlns:a16="http://schemas.microsoft.com/office/drawing/2014/main" id="{2672A30A-E2D0-E312-D7BB-DCFD28F3FF02}"/>
                </a:ext>
              </a:extLst>
            </p:cNvPr>
            <p:cNvSpPr txBox="1"/>
            <p:nvPr/>
          </p:nvSpPr>
          <p:spPr>
            <a:xfrm rot="20771588">
              <a:off x="4285831" y="4366048"/>
              <a:ext cx="1937196" cy="943848"/>
            </a:xfrm>
            <a:prstGeom prst="rect">
              <a:avLst/>
            </a:prstGeom>
            <a:noFill/>
            <a:ln>
              <a:noFill/>
            </a:ln>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Workplace </a:t>
              </a:r>
            </a:p>
            <a:p>
              <a:pPr algn="ctr" defTabSz="685800"/>
              <a:r>
                <a:rPr lang="en-US" sz="2000" dirty="0">
                  <a:solidFill>
                    <a:prstClr val="white"/>
                  </a:solidFill>
                  <a:latin typeface="Segoe UI" panose="020B0502040204020203" pitchFamily="34" charset="0"/>
                  <a:cs typeface="Segoe UI" panose="020B0502040204020203" pitchFamily="34" charset="0"/>
                </a:rPr>
                <a:t>support</a:t>
              </a:r>
            </a:p>
          </p:txBody>
        </p:sp>
      </p:grpSp>
      <p:grpSp>
        <p:nvGrpSpPr>
          <p:cNvPr id="117" name="Group 116">
            <a:extLst>
              <a:ext uri="{FF2B5EF4-FFF2-40B4-BE49-F238E27FC236}">
                <a16:creationId xmlns:a16="http://schemas.microsoft.com/office/drawing/2014/main" id="{803F6357-D1C7-EC33-1502-5EE990352112}"/>
              </a:ext>
            </a:extLst>
          </p:cNvPr>
          <p:cNvGrpSpPr/>
          <p:nvPr/>
        </p:nvGrpSpPr>
        <p:grpSpPr>
          <a:xfrm>
            <a:off x="168560" y="4515720"/>
            <a:ext cx="2814880" cy="1699548"/>
            <a:chOff x="967732" y="1865880"/>
            <a:chExt cx="2872174" cy="2266062"/>
          </a:xfrm>
        </p:grpSpPr>
        <p:sp>
          <p:nvSpPr>
            <p:cNvPr id="118" name="Text Box 10">
              <a:extLst>
                <a:ext uri="{FF2B5EF4-FFF2-40B4-BE49-F238E27FC236}">
                  <a16:creationId xmlns:a16="http://schemas.microsoft.com/office/drawing/2014/main" id="{A551F34C-2DFD-022A-2259-B06D9571C68C}"/>
                </a:ext>
              </a:extLst>
            </p:cNvPr>
            <p:cNvSpPr txBox="1">
              <a:spLocks noChangeArrowheads="1"/>
            </p:cNvSpPr>
            <p:nvPr/>
          </p:nvSpPr>
          <p:spPr bwMode="auto">
            <a:xfrm>
              <a:off x="991946" y="2428913"/>
              <a:ext cx="2743199" cy="1703029"/>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What? When and how is it delivered? Who by?</a:t>
              </a:r>
            </a:p>
          </p:txBody>
        </p:sp>
        <p:sp>
          <p:nvSpPr>
            <p:cNvPr id="119" name="TextBox 118">
              <a:extLst>
                <a:ext uri="{FF2B5EF4-FFF2-40B4-BE49-F238E27FC236}">
                  <a16:creationId xmlns:a16="http://schemas.microsoft.com/office/drawing/2014/main" id="{D134ACAE-1370-39C4-BA81-5C40EAE5048A}"/>
                </a:ext>
              </a:extLst>
            </p:cNvPr>
            <p:cNvSpPr txBox="1"/>
            <p:nvPr/>
          </p:nvSpPr>
          <p:spPr>
            <a:xfrm>
              <a:off x="967732" y="1865880"/>
              <a:ext cx="2872174" cy="615553"/>
            </a:xfrm>
            <a:prstGeom prst="rect">
              <a:avLst/>
            </a:prstGeom>
            <a:noFill/>
          </p:spPr>
          <p:txBody>
            <a:bodyPr wrap="square" rtlCol="0">
              <a:spAutoFit/>
            </a:bodyPr>
            <a:lstStyle/>
            <a:p>
              <a:pPr defTabSz="685800"/>
              <a:r>
                <a:rPr lang="en-US" sz="2400" dirty="0">
                  <a:solidFill>
                    <a:srgbClr val="189A80"/>
                  </a:solidFill>
                  <a:latin typeface="Segoe UI" panose="020B0502040204020203" pitchFamily="34" charset="0"/>
                  <a:ea typeface="Roboto Light" panose="02000000000000000000" pitchFamily="2" charset="0"/>
                  <a:cs typeface="Segoe UI" panose="020B0502040204020203" pitchFamily="34" charset="0"/>
                </a:rPr>
                <a:t>Effective support</a:t>
              </a:r>
              <a:endParaRPr lang="ru-RU" sz="2400" dirty="0">
                <a:solidFill>
                  <a:srgbClr val="189A80"/>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20" name="Group 119">
            <a:extLst>
              <a:ext uri="{FF2B5EF4-FFF2-40B4-BE49-F238E27FC236}">
                <a16:creationId xmlns:a16="http://schemas.microsoft.com/office/drawing/2014/main" id="{14E16EE7-FB55-314E-CCD7-3CE63D0ADE97}"/>
              </a:ext>
            </a:extLst>
          </p:cNvPr>
          <p:cNvGrpSpPr/>
          <p:nvPr/>
        </p:nvGrpSpPr>
        <p:grpSpPr>
          <a:xfrm>
            <a:off x="6374251" y="2013745"/>
            <a:ext cx="2706608" cy="2122166"/>
            <a:chOff x="1065156" y="1946092"/>
            <a:chExt cx="2810651" cy="3284068"/>
          </a:xfrm>
        </p:grpSpPr>
        <p:sp>
          <p:nvSpPr>
            <p:cNvPr id="121" name="Text Box 10">
              <a:extLst>
                <a:ext uri="{FF2B5EF4-FFF2-40B4-BE49-F238E27FC236}">
                  <a16:creationId xmlns:a16="http://schemas.microsoft.com/office/drawing/2014/main" id="{9EA72F10-E3B8-8EC4-E4EC-6907E477980E}"/>
                </a:ext>
              </a:extLst>
            </p:cNvPr>
            <p:cNvSpPr txBox="1">
              <a:spLocks noChangeArrowheads="1"/>
            </p:cNvSpPr>
            <p:nvPr/>
          </p:nvSpPr>
          <p:spPr bwMode="auto">
            <a:xfrm>
              <a:off x="1132608" y="2562955"/>
              <a:ext cx="2743199" cy="2667205"/>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Traumatic events</a:t>
              </a:r>
            </a:p>
            <a:p>
              <a:pPr defTabSz="685800"/>
              <a:r>
                <a:rPr lang="en-US" sz="2000" dirty="0">
                  <a:solidFill>
                    <a:srgbClr val="4C4F54"/>
                  </a:solidFill>
                  <a:latin typeface="Segoe UI" panose="020B0502040204020203" pitchFamily="34" charset="0"/>
                  <a:cs typeface="Segoe UI" panose="020B0502040204020203" pitchFamily="34" charset="0"/>
                </a:rPr>
                <a:t>Moral Injury</a:t>
              </a:r>
            </a:p>
            <a:p>
              <a:pPr defTabSz="685800"/>
              <a:r>
                <a:rPr lang="en-US" sz="2000" dirty="0">
                  <a:solidFill>
                    <a:srgbClr val="4C4F54"/>
                  </a:solidFill>
                  <a:latin typeface="Segoe UI" panose="020B0502040204020203" pitchFamily="34" charset="0"/>
                  <a:cs typeface="Segoe UI" panose="020B0502040204020203" pitchFamily="34" charset="0"/>
                </a:rPr>
                <a:t>How do people react?</a:t>
              </a:r>
            </a:p>
            <a:p>
              <a:pPr defTabSz="685800"/>
              <a:r>
                <a:rPr lang="en-US" sz="2000" dirty="0">
                  <a:solidFill>
                    <a:srgbClr val="4C4F54"/>
                  </a:solidFill>
                  <a:latin typeface="Segoe UI" panose="020B0502040204020203" pitchFamily="34" charset="0"/>
                  <a:cs typeface="Segoe UI" panose="020B0502040204020203" pitchFamily="34" charset="0"/>
                </a:rPr>
                <a:t>What does NICE suggest?</a:t>
              </a:r>
            </a:p>
            <a:p>
              <a:pPr defTabSz="685800"/>
              <a:endParaRPr lang="en-US" sz="900" dirty="0">
                <a:solidFill>
                  <a:srgbClr val="4C4F54"/>
                </a:solidFill>
                <a:latin typeface="Candara" panose="020E0502030303020204" pitchFamily="34" charset="0"/>
              </a:endParaRPr>
            </a:p>
          </p:txBody>
        </p:sp>
        <p:sp>
          <p:nvSpPr>
            <p:cNvPr id="122" name="TextBox 121">
              <a:extLst>
                <a:ext uri="{FF2B5EF4-FFF2-40B4-BE49-F238E27FC236}">
                  <a16:creationId xmlns:a16="http://schemas.microsoft.com/office/drawing/2014/main" id="{73C38FC3-50C7-ED89-66BD-9AD2CC03EBBD}"/>
                </a:ext>
              </a:extLst>
            </p:cNvPr>
            <p:cNvSpPr txBox="1"/>
            <p:nvPr/>
          </p:nvSpPr>
          <p:spPr>
            <a:xfrm>
              <a:off x="1065156" y="1946092"/>
              <a:ext cx="2753114" cy="714430"/>
            </a:xfrm>
            <a:prstGeom prst="rect">
              <a:avLst/>
            </a:prstGeom>
            <a:noFill/>
          </p:spPr>
          <p:txBody>
            <a:bodyPr wrap="square" rtlCol="0">
              <a:spAutoFit/>
            </a:bodyPr>
            <a:lstStyle/>
            <a:p>
              <a:pPr defTabSz="685800"/>
              <a:r>
                <a:rPr lang="en-US" sz="2400" dirty="0">
                  <a:solidFill>
                    <a:srgbClr val="189A80"/>
                  </a:solidFill>
                  <a:latin typeface="Segoe UI" panose="020B0502040204020203" pitchFamily="34" charset="0"/>
                  <a:ea typeface="Roboto Light" panose="02000000000000000000" pitchFamily="2" charset="0"/>
                  <a:cs typeface="Segoe UI" panose="020B0502040204020203" pitchFamily="34" charset="0"/>
                </a:rPr>
                <a:t>What is trauma?</a:t>
              </a:r>
              <a:endParaRPr lang="ru-RU" sz="2400" dirty="0">
                <a:solidFill>
                  <a:srgbClr val="189A80"/>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29" name="Group 128">
            <a:extLst>
              <a:ext uri="{FF2B5EF4-FFF2-40B4-BE49-F238E27FC236}">
                <a16:creationId xmlns:a16="http://schemas.microsoft.com/office/drawing/2014/main" id="{D1CED0C4-83F1-6C12-389D-471348E71B65}"/>
              </a:ext>
            </a:extLst>
          </p:cNvPr>
          <p:cNvGrpSpPr/>
          <p:nvPr/>
        </p:nvGrpSpPr>
        <p:grpSpPr>
          <a:xfrm>
            <a:off x="6374251" y="4431124"/>
            <a:ext cx="2641653" cy="1132247"/>
            <a:chOff x="849209" y="1147028"/>
            <a:chExt cx="3075851" cy="1509659"/>
          </a:xfrm>
        </p:grpSpPr>
        <p:sp>
          <p:nvSpPr>
            <p:cNvPr id="130" name="Text Box 10">
              <a:extLst>
                <a:ext uri="{FF2B5EF4-FFF2-40B4-BE49-F238E27FC236}">
                  <a16:creationId xmlns:a16="http://schemas.microsoft.com/office/drawing/2014/main" id="{31349198-8295-6A44-FF37-781D05AC0C18}"/>
                </a:ext>
              </a:extLst>
            </p:cNvPr>
            <p:cNvSpPr txBox="1">
              <a:spLocks noChangeArrowheads="1"/>
            </p:cNvSpPr>
            <p:nvPr/>
          </p:nvSpPr>
          <p:spPr bwMode="auto">
            <a:xfrm>
              <a:off x="950986" y="1774396"/>
              <a:ext cx="2743199" cy="882291"/>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When? Why? Who to?</a:t>
              </a:r>
            </a:p>
          </p:txBody>
        </p:sp>
        <p:sp>
          <p:nvSpPr>
            <p:cNvPr id="131" name="TextBox 130">
              <a:extLst>
                <a:ext uri="{FF2B5EF4-FFF2-40B4-BE49-F238E27FC236}">
                  <a16:creationId xmlns:a16="http://schemas.microsoft.com/office/drawing/2014/main" id="{3C748C72-D581-29EC-5ADF-1152D71AAECF}"/>
                </a:ext>
              </a:extLst>
            </p:cNvPr>
            <p:cNvSpPr txBox="1"/>
            <p:nvPr/>
          </p:nvSpPr>
          <p:spPr>
            <a:xfrm>
              <a:off x="849209" y="1147028"/>
              <a:ext cx="3075851" cy="615552"/>
            </a:xfrm>
            <a:prstGeom prst="rect">
              <a:avLst/>
            </a:prstGeom>
            <a:noFill/>
          </p:spPr>
          <p:txBody>
            <a:bodyPr wrap="square" rtlCol="0">
              <a:spAutoFit/>
            </a:bodyPr>
            <a:lstStyle/>
            <a:p>
              <a:pPr defTabSz="685800"/>
              <a:r>
                <a:rPr lang="en-US" sz="2400" dirty="0">
                  <a:solidFill>
                    <a:srgbClr val="B4BE35"/>
                  </a:solidFill>
                  <a:latin typeface="Segoe UI" panose="020B0502040204020203" pitchFamily="34" charset="0"/>
                  <a:ea typeface="Roboto Light" panose="02000000000000000000" pitchFamily="2" charset="0"/>
                  <a:cs typeface="Segoe UI" panose="020B0502040204020203" pitchFamily="34" charset="0"/>
                </a:rPr>
                <a:t>Specialist referral</a:t>
              </a:r>
              <a:endParaRPr lang="ru-RU" sz="2400" dirty="0">
                <a:solidFill>
                  <a:srgbClr val="B4BE35"/>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1" name="Group 10">
            <a:extLst>
              <a:ext uri="{FF2B5EF4-FFF2-40B4-BE49-F238E27FC236}">
                <a16:creationId xmlns:a16="http://schemas.microsoft.com/office/drawing/2014/main" id="{40FEF85F-F2A9-BE30-DC63-A681820BF5A4}"/>
              </a:ext>
            </a:extLst>
          </p:cNvPr>
          <p:cNvGrpSpPr/>
          <p:nvPr/>
        </p:nvGrpSpPr>
        <p:grpSpPr>
          <a:xfrm>
            <a:off x="4627067" y="3875640"/>
            <a:ext cx="1685129" cy="1054101"/>
            <a:chOff x="6054730" y="3958167"/>
            <a:chExt cx="2246839" cy="1405468"/>
          </a:xfrm>
          <a:solidFill>
            <a:srgbClr val="686868"/>
          </a:solidFill>
          <a:effectLst>
            <a:outerShdw blurRad="50800" dist="38100" dir="18900000" algn="bl" rotWithShape="0">
              <a:prstClr val="black">
                <a:alpha val="40000"/>
              </a:prstClr>
            </a:outerShdw>
          </a:effectLst>
        </p:grpSpPr>
        <p:grpSp>
          <p:nvGrpSpPr>
            <p:cNvPr id="80" name="Group 79">
              <a:extLst>
                <a:ext uri="{FF2B5EF4-FFF2-40B4-BE49-F238E27FC236}">
                  <a16:creationId xmlns:a16="http://schemas.microsoft.com/office/drawing/2014/main" id="{55730D3C-D6BA-EE7E-F5DD-96666F7598D3}"/>
                </a:ext>
              </a:extLst>
            </p:cNvPr>
            <p:cNvGrpSpPr/>
            <p:nvPr/>
          </p:nvGrpSpPr>
          <p:grpSpPr>
            <a:xfrm>
              <a:off x="6054730" y="3958167"/>
              <a:ext cx="2246839" cy="1405468"/>
              <a:chOff x="4541047" y="2803525"/>
              <a:chExt cx="1685129" cy="1054101"/>
            </a:xfrm>
            <a:grpFill/>
          </p:grpSpPr>
          <p:grpSp>
            <p:nvGrpSpPr>
              <p:cNvPr id="67" name="Group 66">
                <a:extLst>
                  <a:ext uri="{FF2B5EF4-FFF2-40B4-BE49-F238E27FC236}">
                    <a16:creationId xmlns:a16="http://schemas.microsoft.com/office/drawing/2014/main" id="{41D2759A-F7C2-B2A4-990D-8256C7F35EA5}"/>
                  </a:ext>
                </a:extLst>
              </p:cNvPr>
              <p:cNvGrpSpPr/>
              <p:nvPr/>
            </p:nvGrpSpPr>
            <p:grpSpPr>
              <a:xfrm>
                <a:off x="4543426" y="2819400"/>
                <a:ext cx="1682750" cy="1038226"/>
                <a:chOff x="4527551" y="2819400"/>
                <a:chExt cx="1682750" cy="1038226"/>
              </a:xfrm>
              <a:grpFill/>
              <a:effectLst>
                <a:outerShdw blurRad="50800" dist="38100" dir="10800000" algn="r" rotWithShape="0">
                  <a:prstClr val="black">
                    <a:alpha val="40000"/>
                  </a:prstClr>
                </a:outerShdw>
              </a:effectLst>
            </p:grpSpPr>
            <p:sp>
              <p:nvSpPr>
                <p:cNvPr id="6190" name="Rectangle 46">
                  <a:extLst>
                    <a:ext uri="{FF2B5EF4-FFF2-40B4-BE49-F238E27FC236}">
                      <a16:creationId xmlns:a16="http://schemas.microsoft.com/office/drawing/2014/main" id="{DDF48DB5-A0F6-564C-B3F5-7BFA0A54E7A3}"/>
                    </a:ext>
                  </a:extLst>
                </p:cNvPr>
                <p:cNvSpPr>
                  <a:spLocks noChangeArrowheads="1"/>
                </p:cNvSpPr>
                <p:nvPr/>
              </p:nvSpPr>
              <p:spPr bwMode="auto">
                <a:xfrm>
                  <a:off x="4538663" y="2852738"/>
                  <a:ext cx="90488" cy="3714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2" name="Freeform 48">
                  <a:extLst>
                    <a:ext uri="{FF2B5EF4-FFF2-40B4-BE49-F238E27FC236}">
                      <a16:creationId xmlns:a16="http://schemas.microsoft.com/office/drawing/2014/main" id="{4DBDD78A-9FC6-A7FF-26CE-552BEE3DDE64}"/>
                    </a:ext>
                  </a:extLst>
                </p:cNvPr>
                <p:cNvSpPr>
                  <a:spLocks/>
                </p:cNvSpPr>
                <p:nvPr/>
              </p:nvSpPr>
              <p:spPr bwMode="auto">
                <a:xfrm>
                  <a:off x="4527551" y="2819400"/>
                  <a:ext cx="1430338" cy="338138"/>
                </a:xfrm>
                <a:custGeom>
                  <a:avLst/>
                  <a:gdLst/>
                  <a:ahLst/>
                  <a:cxnLst>
                    <a:cxn ang="0">
                      <a:pos x="867" y="213"/>
                    </a:cxn>
                    <a:cxn ang="0">
                      <a:pos x="901" y="204"/>
                    </a:cxn>
                    <a:cxn ang="0">
                      <a:pos x="34" y="0"/>
                    </a:cxn>
                    <a:cxn ang="0">
                      <a:pos x="0" y="8"/>
                    </a:cxn>
                    <a:cxn ang="0">
                      <a:pos x="867" y="213"/>
                    </a:cxn>
                  </a:cxnLst>
                  <a:rect l="0" t="0" r="r" b="b"/>
                  <a:pathLst>
                    <a:path w="901" h="213">
                      <a:moveTo>
                        <a:pt x="867" y="213"/>
                      </a:moveTo>
                      <a:lnTo>
                        <a:pt x="901" y="204"/>
                      </a:lnTo>
                      <a:lnTo>
                        <a:pt x="34" y="0"/>
                      </a:lnTo>
                      <a:lnTo>
                        <a:pt x="0" y="8"/>
                      </a:lnTo>
                      <a:lnTo>
                        <a:pt x="867" y="213"/>
                      </a:lnTo>
                      <a:close/>
                    </a:path>
                  </a:pathLst>
                </a:custGeom>
                <a:solidFill>
                  <a:srgbClr val="7C7C7C"/>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3" name="Freeform 49">
                  <a:extLst>
                    <a:ext uri="{FF2B5EF4-FFF2-40B4-BE49-F238E27FC236}">
                      <a16:creationId xmlns:a16="http://schemas.microsoft.com/office/drawing/2014/main" id="{E6FC1FC6-BBA0-93A2-AF95-1613A8915997}"/>
                    </a:ext>
                  </a:extLst>
                </p:cNvPr>
                <p:cNvSpPr>
                  <a:spLocks/>
                </p:cNvSpPr>
                <p:nvPr/>
              </p:nvSpPr>
              <p:spPr bwMode="auto">
                <a:xfrm>
                  <a:off x="5973763" y="3551238"/>
                  <a:ext cx="236538" cy="306388"/>
                </a:xfrm>
                <a:custGeom>
                  <a:avLst/>
                  <a:gdLst/>
                  <a:ahLst/>
                  <a:cxnLst>
                    <a:cxn ang="0">
                      <a:pos x="0" y="156"/>
                    </a:cxn>
                    <a:cxn ang="0">
                      <a:pos x="24" y="149"/>
                    </a:cxn>
                    <a:cxn ang="0">
                      <a:pos x="104" y="0"/>
                    </a:cxn>
                    <a:cxn ang="0">
                      <a:pos x="80" y="7"/>
                    </a:cxn>
                    <a:cxn ang="0">
                      <a:pos x="0" y="156"/>
                    </a:cxn>
                  </a:cxnLst>
                  <a:rect l="0" t="0" r="r" b="b"/>
                  <a:pathLst>
                    <a:path w="104" h="156">
                      <a:moveTo>
                        <a:pt x="0" y="156"/>
                      </a:moveTo>
                      <a:cubicBezTo>
                        <a:pt x="24" y="149"/>
                        <a:pt x="24" y="149"/>
                        <a:pt x="24" y="149"/>
                      </a:cubicBezTo>
                      <a:cubicBezTo>
                        <a:pt x="52" y="100"/>
                        <a:pt x="78" y="51"/>
                        <a:pt x="104" y="0"/>
                      </a:cubicBezTo>
                      <a:cubicBezTo>
                        <a:pt x="80" y="7"/>
                        <a:pt x="80" y="7"/>
                        <a:pt x="80" y="7"/>
                      </a:cubicBezTo>
                      <a:cubicBezTo>
                        <a:pt x="54" y="57"/>
                        <a:pt x="27" y="106"/>
                        <a:pt x="0" y="156"/>
                      </a:cubicBezTo>
                      <a:close/>
                    </a:path>
                  </a:pathLst>
                </a:custGeom>
                <a:solidFill>
                  <a:srgbClr val="7C7C7C"/>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4" name="Freeform 50">
                  <a:extLst>
                    <a:ext uri="{FF2B5EF4-FFF2-40B4-BE49-F238E27FC236}">
                      <a16:creationId xmlns:a16="http://schemas.microsoft.com/office/drawing/2014/main" id="{7CDA0EBD-5882-CCFD-5ED3-D97C261D9C04}"/>
                    </a:ext>
                  </a:extLst>
                </p:cNvPr>
                <p:cNvSpPr>
                  <a:spLocks/>
                </p:cNvSpPr>
                <p:nvPr/>
              </p:nvSpPr>
              <p:spPr bwMode="auto">
                <a:xfrm>
                  <a:off x="5903913" y="3143250"/>
                  <a:ext cx="306388" cy="422275"/>
                </a:xfrm>
                <a:custGeom>
                  <a:avLst/>
                  <a:gdLst/>
                  <a:ahLst/>
                  <a:cxnLst>
                    <a:cxn ang="0">
                      <a:pos x="158" y="266"/>
                    </a:cxn>
                    <a:cxn ang="0">
                      <a:pos x="193" y="257"/>
                    </a:cxn>
                    <a:cxn ang="0">
                      <a:pos x="34" y="0"/>
                    </a:cxn>
                    <a:cxn ang="0">
                      <a:pos x="0" y="9"/>
                    </a:cxn>
                    <a:cxn ang="0">
                      <a:pos x="158" y="266"/>
                    </a:cxn>
                  </a:cxnLst>
                  <a:rect l="0" t="0" r="r" b="b"/>
                  <a:pathLst>
                    <a:path w="193" h="266">
                      <a:moveTo>
                        <a:pt x="158" y="266"/>
                      </a:moveTo>
                      <a:lnTo>
                        <a:pt x="193" y="257"/>
                      </a:lnTo>
                      <a:lnTo>
                        <a:pt x="34" y="0"/>
                      </a:lnTo>
                      <a:lnTo>
                        <a:pt x="0" y="9"/>
                      </a:lnTo>
                      <a:lnTo>
                        <a:pt x="158" y="266"/>
                      </a:lnTo>
                      <a:close/>
                    </a:path>
                  </a:pathLst>
                </a:custGeom>
                <a:solidFill>
                  <a:srgbClr val="7C7C7C"/>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203" name="Freeform 59">
                  <a:extLst>
                    <a:ext uri="{FF2B5EF4-FFF2-40B4-BE49-F238E27FC236}">
                      <a16:creationId xmlns:a16="http://schemas.microsoft.com/office/drawing/2014/main" id="{1A8DBBB4-B496-6C6B-7A56-BF5D79E74FB7}"/>
                    </a:ext>
                  </a:extLst>
                </p:cNvPr>
                <p:cNvSpPr>
                  <a:spLocks/>
                </p:cNvSpPr>
                <p:nvPr/>
              </p:nvSpPr>
              <p:spPr bwMode="auto">
                <a:xfrm>
                  <a:off x="4527551" y="2832100"/>
                  <a:ext cx="1627188" cy="1025525"/>
                </a:xfrm>
                <a:custGeom>
                  <a:avLst/>
                  <a:gdLst/>
                  <a:ahLst/>
                  <a:cxnLst>
                    <a:cxn ang="0">
                      <a:pos x="608" y="166"/>
                    </a:cxn>
                    <a:cxn ang="0">
                      <a:pos x="0" y="0"/>
                    </a:cxn>
                    <a:cxn ang="0">
                      <a:pos x="2" y="300"/>
                    </a:cxn>
                    <a:cxn ang="0">
                      <a:pos x="639" y="523"/>
                    </a:cxn>
                    <a:cxn ang="0">
                      <a:pos x="719" y="374"/>
                    </a:cxn>
                    <a:cxn ang="0">
                      <a:pos x="608" y="166"/>
                    </a:cxn>
                  </a:cxnLst>
                  <a:rect l="0" t="0" r="r" b="b"/>
                  <a:pathLst>
                    <a:path w="719" h="523">
                      <a:moveTo>
                        <a:pt x="608" y="166"/>
                      </a:moveTo>
                      <a:cubicBezTo>
                        <a:pt x="0" y="0"/>
                        <a:pt x="0" y="0"/>
                        <a:pt x="0" y="0"/>
                      </a:cubicBezTo>
                      <a:cubicBezTo>
                        <a:pt x="2" y="300"/>
                        <a:pt x="2" y="300"/>
                        <a:pt x="2" y="300"/>
                      </a:cubicBezTo>
                      <a:cubicBezTo>
                        <a:pt x="639" y="523"/>
                        <a:pt x="639" y="523"/>
                        <a:pt x="639" y="523"/>
                      </a:cubicBezTo>
                      <a:cubicBezTo>
                        <a:pt x="666" y="474"/>
                        <a:pt x="692" y="425"/>
                        <a:pt x="719" y="374"/>
                      </a:cubicBezTo>
                      <a:cubicBezTo>
                        <a:pt x="681" y="304"/>
                        <a:pt x="644" y="234"/>
                        <a:pt x="608" y="166"/>
                      </a:cubicBezTo>
                      <a:close/>
                    </a:path>
                  </a:pathLst>
                </a:custGeom>
                <a:solidFill>
                  <a:srgbClr val="B4BE35"/>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grpSp>
          <p:cxnSp>
            <p:nvCxnSpPr>
              <p:cNvPr id="76" name="Straight Connector 75">
                <a:extLst>
                  <a:ext uri="{FF2B5EF4-FFF2-40B4-BE49-F238E27FC236}">
                    <a16:creationId xmlns:a16="http://schemas.microsoft.com/office/drawing/2014/main" id="{C49F2EF8-CABC-F44C-98C8-09EA912EE5DC}"/>
                  </a:ext>
                </a:extLst>
              </p:cNvPr>
              <p:cNvCxnSpPr/>
              <p:nvPr/>
            </p:nvCxnSpPr>
            <p:spPr>
              <a:xfrm rot="5400000">
                <a:off x="4221801" y="3122771"/>
                <a:ext cx="640080" cy="1588"/>
              </a:xfrm>
              <a:prstGeom prst="line">
                <a:avLst/>
              </a:prstGeom>
              <a:grp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11" name="TextBox 110">
              <a:extLst>
                <a:ext uri="{FF2B5EF4-FFF2-40B4-BE49-F238E27FC236}">
                  <a16:creationId xmlns:a16="http://schemas.microsoft.com/office/drawing/2014/main" id="{473D91CD-7F64-B1EC-CE95-7B6D39BE6098}"/>
                </a:ext>
              </a:extLst>
            </p:cNvPr>
            <p:cNvSpPr txBox="1"/>
            <p:nvPr/>
          </p:nvSpPr>
          <p:spPr>
            <a:xfrm rot="844311">
              <a:off x="6398419" y="4385122"/>
              <a:ext cx="1403719" cy="533480"/>
            </a:xfrm>
            <a:prstGeom prst="rect">
              <a:avLst/>
            </a:prstGeom>
            <a:noFill/>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Referral</a:t>
              </a:r>
            </a:p>
          </p:txBody>
        </p:sp>
      </p:grpSp>
      <p:sp>
        <p:nvSpPr>
          <p:cNvPr id="71" name="Can 70">
            <a:extLst>
              <a:ext uri="{FF2B5EF4-FFF2-40B4-BE49-F238E27FC236}">
                <a16:creationId xmlns:a16="http://schemas.microsoft.com/office/drawing/2014/main" id="{DDEBBA76-E6A2-6E0B-D213-0B011C803882}"/>
              </a:ext>
            </a:extLst>
          </p:cNvPr>
          <p:cNvSpPr/>
          <p:nvPr/>
        </p:nvSpPr>
        <p:spPr bwMode="auto">
          <a:xfrm>
            <a:off x="4451351" y="2070100"/>
            <a:ext cx="241300" cy="3600450"/>
          </a:xfrm>
          <a:prstGeom prst="can">
            <a:avLst/>
          </a:prstGeom>
          <a:gradFill flip="none" rotWithShape="1">
            <a:gsLst>
              <a:gs pos="0">
                <a:schemeClr val="bg1">
                  <a:lumMod val="65000"/>
                </a:schemeClr>
              </a:gs>
              <a:gs pos="63000">
                <a:schemeClr val="bg1">
                  <a:lumMod val="85000"/>
                </a:schemeClr>
              </a:gs>
              <a:gs pos="100000">
                <a:schemeClr val="bg1">
                  <a:lumMod val="75000"/>
                </a:schemeClr>
              </a:gs>
            </a:gsLst>
            <a:lin ang="0" scaled="1"/>
            <a:tileRect/>
          </a:gradFill>
          <a:ln w="19050">
            <a:noFill/>
            <a:round/>
            <a:headEnd/>
            <a:tailEnd/>
          </a:ln>
        </p:spPr>
        <p:txBody>
          <a:bodyPr vert="horz" wrap="none" lIns="91440" tIns="45720" rIns="91440" bIns="45720" numCol="1" rtlCol="0" anchor="ctr" anchorCtr="1" compatLnSpc="1">
            <a:prstTxWarp prst="textNoShape">
              <a:avLst/>
            </a:prstTxWarp>
          </a:bodyPr>
          <a:lstStyle/>
          <a:p>
            <a:pPr algn="ctr" defTabSz="685800"/>
            <a:endParaRPr lang="en-US" sz="1200" b="1" dirty="0">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50541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1000"/>
                                        <p:tgtEl>
                                          <p:spTgt spid="72"/>
                                        </p:tgtEl>
                                      </p:cBhvr>
                                    </p:animEffect>
                                    <p:anim calcmode="lin" valueType="num">
                                      <p:cBhvr>
                                        <p:cTn id="16" dur="1000" fill="hold"/>
                                        <p:tgtEl>
                                          <p:spTgt spid="72"/>
                                        </p:tgtEl>
                                        <p:attrNameLst>
                                          <p:attrName>ppt_x</p:attrName>
                                        </p:attrNameLst>
                                      </p:cBhvr>
                                      <p:tavLst>
                                        <p:tav tm="0">
                                          <p:val>
                                            <p:strVal val="#ppt_x"/>
                                          </p:val>
                                        </p:tav>
                                        <p:tav tm="100000">
                                          <p:val>
                                            <p:strVal val="#ppt_x"/>
                                          </p:val>
                                        </p:tav>
                                      </p:tavLst>
                                    </p:anim>
                                    <p:anim calcmode="lin" valueType="num">
                                      <p:cBhvr>
                                        <p:cTn id="17" dur="900" decel="100000" fill="hold"/>
                                        <p:tgtEl>
                                          <p:spTgt spid="7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2500"/>
                            </p:stCondLst>
                            <p:childTnLst>
                              <p:par>
                                <p:cTn id="24" presetID="37" presetClass="entr" presetSubtype="0" fill="hold" nodeType="after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1000"/>
                                        <p:tgtEl>
                                          <p:spTgt spid="120"/>
                                        </p:tgtEl>
                                      </p:cBhvr>
                                    </p:animEffect>
                                    <p:anim calcmode="lin" valueType="num">
                                      <p:cBhvr>
                                        <p:cTn id="27" dur="1000" fill="hold"/>
                                        <p:tgtEl>
                                          <p:spTgt spid="120"/>
                                        </p:tgtEl>
                                        <p:attrNameLst>
                                          <p:attrName>ppt_x</p:attrName>
                                        </p:attrNameLst>
                                      </p:cBhvr>
                                      <p:tavLst>
                                        <p:tav tm="0">
                                          <p:val>
                                            <p:strVal val="#ppt_x"/>
                                          </p:val>
                                        </p:tav>
                                        <p:tav tm="100000">
                                          <p:val>
                                            <p:strVal val="#ppt_x"/>
                                          </p:val>
                                        </p:tav>
                                      </p:tavLst>
                                    </p:anim>
                                    <p:anim calcmode="lin" valueType="num">
                                      <p:cBhvr>
                                        <p:cTn id="28" dur="900" decel="100000" fill="hold"/>
                                        <p:tgtEl>
                                          <p:spTgt spid="12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0"/>
                                        </p:tgtEl>
                                        <p:attrNameLst>
                                          <p:attrName>ppt_y</p:attrName>
                                        </p:attrNameLst>
                                      </p:cBhvr>
                                      <p:tavLst>
                                        <p:tav tm="0">
                                          <p:val>
                                            <p:strVal val="#ppt_y-.03"/>
                                          </p:val>
                                        </p:tav>
                                        <p:tav tm="100000">
                                          <p:val>
                                            <p:strVal val="#ppt_y"/>
                                          </p:val>
                                        </p:tav>
                                      </p:tavLst>
                                    </p:anim>
                                  </p:childTnLst>
                                </p:cTn>
                              </p:par>
                            </p:childTnLst>
                          </p:cTn>
                        </p:par>
                        <p:par>
                          <p:cTn id="30" fill="hold">
                            <p:stCondLst>
                              <p:cond delay="3500"/>
                            </p:stCondLst>
                            <p:childTnLst>
                              <p:par>
                                <p:cTn id="31" presetID="2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childTnLst>
                          </p:cTn>
                        </p:par>
                        <p:par>
                          <p:cTn id="34" fill="hold">
                            <p:stCondLst>
                              <p:cond delay="4000"/>
                            </p:stCondLst>
                            <p:childTnLst>
                              <p:par>
                                <p:cTn id="35" presetID="37" presetClass="entr" presetSubtype="0" fill="hold" nodeType="after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fade">
                                      <p:cBhvr>
                                        <p:cTn id="37" dur="1000"/>
                                        <p:tgtEl>
                                          <p:spTgt spid="117"/>
                                        </p:tgtEl>
                                      </p:cBhvr>
                                    </p:animEffect>
                                    <p:anim calcmode="lin" valueType="num">
                                      <p:cBhvr>
                                        <p:cTn id="38" dur="1000" fill="hold"/>
                                        <p:tgtEl>
                                          <p:spTgt spid="117"/>
                                        </p:tgtEl>
                                        <p:attrNameLst>
                                          <p:attrName>ppt_x</p:attrName>
                                        </p:attrNameLst>
                                      </p:cBhvr>
                                      <p:tavLst>
                                        <p:tav tm="0">
                                          <p:val>
                                            <p:strVal val="#ppt_x"/>
                                          </p:val>
                                        </p:tav>
                                        <p:tav tm="100000">
                                          <p:val>
                                            <p:strVal val="#ppt_x"/>
                                          </p:val>
                                        </p:tav>
                                      </p:tavLst>
                                    </p:anim>
                                    <p:anim calcmode="lin" valueType="num">
                                      <p:cBhvr>
                                        <p:cTn id="39" dur="900" decel="100000" fill="hold"/>
                                        <p:tgtEl>
                                          <p:spTgt spid="117"/>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childTnLst>
                          </p:cTn>
                        </p:par>
                        <p:par>
                          <p:cTn id="41" fill="hold">
                            <p:stCondLst>
                              <p:cond delay="5000"/>
                            </p:stCondLst>
                            <p:childTnLst>
                              <p:par>
                                <p:cTn id="42" presetID="22" presetClass="entr" presetSubtype="8"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par>
                          <p:cTn id="45" fill="hold">
                            <p:stCondLst>
                              <p:cond delay="5500"/>
                            </p:stCondLst>
                            <p:childTnLst>
                              <p:par>
                                <p:cTn id="46" presetID="37" presetClass="entr" presetSubtype="0" fill="hold" nodeType="afterEffect">
                                  <p:stCondLst>
                                    <p:cond delay="0"/>
                                  </p:stCondLst>
                                  <p:childTnLst>
                                    <p:set>
                                      <p:cBhvr>
                                        <p:cTn id="47" dur="1" fill="hold">
                                          <p:stCondLst>
                                            <p:cond delay="0"/>
                                          </p:stCondLst>
                                        </p:cTn>
                                        <p:tgtEl>
                                          <p:spTgt spid="129"/>
                                        </p:tgtEl>
                                        <p:attrNameLst>
                                          <p:attrName>style.visibility</p:attrName>
                                        </p:attrNameLst>
                                      </p:cBhvr>
                                      <p:to>
                                        <p:strVal val="visible"/>
                                      </p:to>
                                    </p:set>
                                    <p:animEffect transition="in" filter="fade">
                                      <p:cBhvr>
                                        <p:cTn id="48" dur="1000"/>
                                        <p:tgtEl>
                                          <p:spTgt spid="129"/>
                                        </p:tgtEl>
                                      </p:cBhvr>
                                    </p:animEffect>
                                    <p:anim calcmode="lin" valueType="num">
                                      <p:cBhvr>
                                        <p:cTn id="49" dur="1000" fill="hold"/>
                                        <p:tgtEl>
                                          <p:spTgt spid="129"/>
                                        </p:tgtEl>
                                        <p:attrNameLst>
                                          <p:attrName>ppt_x</p:attrName>
                                        </p:attrNameLst>
                                      </p:cBhvr>
                                      <p:tavLst>
                                        <p:tav tm="0">
                                          <p:val>
                                            <p:strVal val="#ppt_x"/>
                                          </p:val>
                                        </p:tav>
                                        <p:tav tm="100000">
                                          <p:val>
                                            <p:strVal val="#ppt_x"/>
                                          </p:val>
                                        </p:tav>
                                      </p:tavLst>
                                    </p:anim>
                                    <p:anim calcmode="lin" valueType="num">
                                      <p:cBhvr>
                                        <p:cTn id="50" dur="900" decel="100000" fill="hold"/>
                                        <p:tgtEl>
                                          <p:spTgt spid="129"/>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952B4-D848-77EF-34DF-CA59F2B1F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B6EC7-7FBA-59C3-842E-154B13E36028}"/>
              </a:ext>
            </a:extLst>
          </p:cNvPr>
          <p:cNvSpPr>
            <a:spLocks noGrp="1"/>
          </p:cNvSpPr>
          <p:nvPr>
            <p:ph type="title"/>
          </p:nvPr>
        </p:nvSpPr>
        <p:spPr>
          <a:xfrm>
            <a:off x="457200" y="1960881"/>
            <a:ext cx="8229600" cy="1324590"/>
          </a:xfrm>
        </p:spPr>
        <p:txBody>
          <a:bodyPr/>
          <a:lstStyle/>
          <a:p>
            <a:r>
              <a:rPr lang="en-GB" dirty="0"/>
              <a:t>“Forward” Psychiatry</a:t>
            </a:r>
          </a:p>
        </p:txBody>
      </p:sp>
    </p:spTree>
    <p:extLst>
      <p:ext uri="{BB962C8B-B14F-4D97-AF65-F5344CB8AC3E}">
        <p14:creationId xmlns:p14="http://schemas.microsoft.com/office/powerpoint/2010/main" val="2203902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8D77E0-6980-6739-60F5-217087C64643}"/>
              </a:ext>
            </a:extLst>
          </p:cNvPr>
          <p:cNvSpPr>
            <a:spLocks noGrp="1"/>
          </p:cNvSpPr>
          <p:nvPr>
            <p:ph idx="1"/>
          </p:nvPr>
        </p:nvSpPr>
        <p:spPr>
          <a:xfrm>
            <a:off x="0" y="1092199"/>
            <a:ext cx="9351818" cy="4925960"/>
          </a:xfrm>
        </p:spPr>
        <p:txBody>
          <a:bodyPr/>
          <a:lstStyle/>
          <a:p>
            <a:r>
              <a:rPr lang="en-GB" sz="2800" dirty="0">
                <a:solidFill>
                  <a:srgbClr val="41535D"/>
                </a:solidFill>
              </a:rPr>
              <a:t>Straightforward, effective, early “frontline” intervention</a:t>
            </a:r>
          </a:p>
          <a:p>
            <a:endParaRPr lang="en-GB" sz="2000" dirty="0">
              <a:solidFill>
                <a:srgbClr val="41535D"/>
              </a:solidFill>
            </a:endParaRPr>
          </a:p>
          <a:p>
            <a:r>
              <a:rPr lang="en-GB" sz="2800" dirty="0">
                <a:solidFill>
                  <a:srgbClr val="41535D"/>
                </a:solidFill>
              </a:rPr>
              <a:t>Can be used to effectively support staff</a:t>
            </a:r>
          </a:p>
          <a:p>
            <a:endParaRPr lang="en-GB" sz="2000" dirty="0">
              <a:solidFill>
                <a:srgbClr val="41535D"/>
              </a:solidFill>
            </a:endParaRPr>
          </a:p>
          <a:p>
            <a:r>
              <a:rPr lang="en-GB" sz="2800" dirty="0">
                <a:solidFill>
                  <a:srgbClr val="41535D"/>
                </a:solidFill>
              </a:rPr>
              <a:t>Uses 4 principles</a:t>
            </a:r>
          </a:p>
          <a:p>
            <a:endParaRPr lang="en-GB" sz="2800" dirty="0">
              <a:solidFill>
                <a:srgbClr val="41535D"/>
              </a:solidFill>
            </a:endParaRPr>
          </a:p>
          <a:p>
            <a:endParaRPr lang="en-GB" sz="2800" dirty="0">
              <a:solidFill>
                <a:srgbClr val="41535D"/>
              </a:solidFill>
            </a:endParaRPr>
          </a:p>
          <a:p>
            <a:pPr algn="ctr"/>
            <a:endParaRPr lang="en-GB" sz="2000" dirty="0"/>
          </a:p>
        </p:txBody>
      </p:sp>
      <p:sp>
        <p:nvSpPr>
          <p:cNvPr id="3" name="Title 2">
            <a:extLst>
              <a:ext uri="{FF2B5EF4-FFF2-40B4-BE49-F238E27FC236}">
                <a16:creationId xmlns:a16="http://schemas.microsoft.com/office/drawing/2014/main" id="{5F91DD81-7A98-552C-3268-D36C49CC4699}"/>
              </a:ext>
            </a:extLst>
          </p:cNvPr>
          <p:cNvSpPr>
            <a:spLocks noGrp="1"/>
          </p:cNvSpPr>
          <p:nvPr>
            <p:ph type="title"/>
          </p:nvPr>
        </p:nvSpPr>
        <p:spPr/>
        <p:txBody>
          <a:bodyPr/>
          <a:lstStyle/>
          <a:p>
            <a:pPr algn="l"/>
            <a:r>
              <a:rPr lang="en-GB" altLang="ja-JP" dirty="0">
                <a:solidFill>
                  <a:srgbClr val="B4BE35"/>
                </a:solidFill>
                <a:latin typeface="Calibri" charset="0"/>
              </a:rPr>
              <a:t>“</a:t>
            </a:r>
            <a:r>
              <a:rPr lang="en-US" altLang="ja-JP" dirty="0">
                <a:latin typeface="Calibri" charset="0"/>
              </a:rPr>
              <a:t>F</a:t>
            </a:r>
            <a:r>
              <a:rPr lang="en-US" altLang="ja-JP" dirty="0">
                <a:solidFill>
                  <a:srgbClr val="B4BE35"/>
                </a:solidFill>
                <a:latin typeface="Calibri" charset="0"/>
              </a:rPr>
              <a:t>orward” psychiatry</a:t>
            </a:r>
            <a:endParaRPr lang="en-GB" dirty="0"/>
          </a:p>
        </p:txBody>
      </p:sp>
      <p:grpSp>
        <p:nvGrpSpPr>
          <p:cNvPr id="2" name="Group 1">
            <a:extLst>
              <a:ext uri="{FF2B5EF4-FFF2-40B4-BE49-F238E27FC236}">
                <a16:creationId xmlns:a16="http://schemas.microsoft.com/office/drawing/2014/main" id="{E1F28603-9282-AF7F-C712-47698D04651A}"/>
              </a:ext>
            </a:extLst>
          </p:cNvPr>
          <p:cNvGrpSpPr/>
          <p:nvPr/>
        </p:nvGrpSpPr>
        <p:grpSpPr>
          <a:xfrm>
            <a:off x="1066800" y="3555179"/>
            <a:ext cx="7010400" cy="2336801"/>
            <a:chOff x="1066800" y="2441222"/>
            <a:chExt cx="7010400" cy="2336801"/>
          </a:xfrm>
        </p:grpSpPr>
        <p:pic>
          <p:nvPicPr>
            <p:cNvPr id="5" name="Picture 4">
              <a:extLst>
                <a:ext uri="{FF2B5EF4-FFF2-40B4-BE49-F238E27FC236}">
                  <a16:creationId xmlns:a16="http://schemas.microsoft.com/office/drawing/2014/main" id="{03DC7E2A-0955-350D-0887-9E18AF181637}"/>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066800" y="2441222"/>
              <a:ext cx="7010400" cy="2336801"/>
            </a:xfrm>
            <a:prstGeom prst="rect">
              <a:avLst/>
            </a:prstGeom>
          </p:spPr>
        </p:pic>
        <p:pic>
          <p:nvPicPr>
            <p:cNvPr id="7" name="Picture 6">
              <a:extLst>
                <a:ext uri="{FF2B5EF4-FFF2-40B4-BE49-F238E27FC236}">
                  <a16:creationId xmlns:a16="http://schemas.microsoft.com/office/drawing/2014/main" id="{E534646F-9F13-4C3E-5ED4-256C1AED1921}"/>
                </a:ext>
              </a:extLst>
            </p:cNvPr>
            <p:cNvPicPr>
              <a:picLocks noChangeAspect="1"/>
            </p:cNvPicPr>
            <p:nvPr/>
          </p:nvPicPr>
          <p:blipFill>
            <a:blip r:embed="rId4">
              <a:alphaModFix amt="70000"/>
            </a:blip>
            <a:stretch>
              <a:fillRect/>
            </a:stretch>
          </p:blipFill>
          <p:spPr>
            <a:xfrm>
              <a:off x="5451998" y="3720626"/>
              <a:ext cx="2311519" cy="234962"/>
            </a:xfrm>
            <a:prstGeom prst="rect">
              <a:avLst/>
            </a:prstGeom>
          </p:spPr>
        </p:pic>
      </p:grpSp>
    </p:spTree>
    <p:extLst>
      <p:ext uri="{BB962C8B-B14F-4D97-AF65-F5344CB8AC3E}">
        <p14:creationId xmlns:p14="http://schemas.microsoft.com/office/powerpoint/2010/main" val="339098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1AC4A-C79C-4479-546E-526B81A2709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1C4271-C106-3548-D70A-6B24841F05BE}"/>
              </a:ext>
            </a:extLst>
          </p:cNvPr>
          <p:cNvPicPr>
            <a:picLocks noChangeAspect="1"/>
          </p:cNvPicPr>
          <p:nvPr/>
        </p:nvPicPr>
        <p:blipFill>
          <a:blip r:embed="rId3"/>
          <a:stretch>
            <a:fillRect/>
          </a:stretch>
        </p:blipFill>
        <p:spPr>
          <a:xfrm>
            <a:off x="7014315" y="4942058"/>
            <a:ext cx="2032703" cy="1222679"/>
          </a:xfrm>
          <a:prstGeom prst="rect">
            <a:avLst/>
          </a:prstGeom>
        </p:spPr>
      </p:pic>
      <p:sp>
        <p:nvSpPr>
          <p:cNvPr id="3" name="Title 2">
            <a:extLst>
              <a:ext uri="{FF2B5EF4-FFF2-40B4-BE49-F238E27FC236}">
                <a16:creationId xmlns:a16="http://schemas.microsoft.com/office/drawing/2014/main" id="{B17B35C0-5755-95A0-8755-3D27BCF3C08E}"/>
              </a:ext>
            </a:extLst>
          </p:cNvPr>
          <p:cNvSpPr>
            <a:spLocks noGrp="1"/>
          </p:cNvSpPr>
          <p:nvPr>
            <p:ph type="title"/>
          </p:nvPr>
        </p:nvSpPr>
        <p:spPr/>
        <p:txBody>
          <a:bodyPr/>
          <a:lstStyle/>
          <a:p>
            <a:pPr algn="l"/>
            <a:r>
              <a:rPr lang="en-GB" altLang="ja-JP" dirty="0">
                <a:solidFill>
                  <a:srgbClr val="B4BE35"/>
                </a:solidFill>
                <a:latin typeface="Calibri" charset="0"/>
              </a:rPr>
              <a:t>Principles of “</a:t>
            </a:r>
            <a:r>
              <a:rPr lang="en-US" altLang="ja-JP" dirty="0">
                <a:solidFill>
                  <a:srgbClr val="B4BE35"/>
                </a:solidFill>
                <a:latin typeface="Calibri" charset="0"/>
              </a:rPr>
              <a:t>forward” psychiatry</a:t>
            </a:r>
            <a:endParaRPr lang="en-GB" dirty="0"/>
          </a:p>
        </p:txBody>
      </p:sp>
      <p:sp>
        <p:nvSpPr>
          <p:cNvPr id="4" name="Content Placeholder 3">
            <a:extLst>
              <a:ext uri="{FF2B5EF4-FFF2-40B4-BE49-F238E27FC236}">
                <a16:creationId xmlns:a16="http://schemas.microsoft.com/office/drawing/2014/main" id="{A26CBE46-4BC6-B776-F7AF-E7F9F9640419}"/>
              </a:ext>
            </a:extLst>
          </p:cNvPr>
          <p:cNvSpPr>
            <a:spLocks noGrp="1"/>
          </p:cNvSpPr>
          <p:nvPr>
            <p:ph idx="1"/>
          </p:nvPr>
        </p:nvSpPr>
        <p:spPr>
          <a:xfrm>
            <a:off x="0" y="1086377"/>
            <a:ext cx="9144000" cy="4925960"/>
          </a:xfrm>
        </p:spPr>
        <p:txBody>
          <a:bodyPr/>
          <a:lstStyle/>
          <a:p>
            <a:r>
              <a:rPr lang="en-GB" b="1" dirty="0">
                <a:solidFill>
                  <a:srgbClr val="B4BE35"/>
                </a:solidFill>
              </a:rPr>
              <a:t>P</a:t>
            </a:r>
            <a:r>
              <a:rPr lang="en-GB" dirty="0">
                <a:solidFill>
                  <a:srgbClr val="41535D"/>
                </a:solidFill>
              </a:rPr>
              <a:t>roximity – keep people &amp; support close</a:t>
            </a:r>
          </a:p>
          <a:p>
            <a:endParaRPr lang="en-GB" sz="2000" dirty="0"/>
          </a:p>
          <a:p>
            <a:r>
              <a:rPr lang="en-GB" b="1" dirty="0">
                <a:solidFill>
                  <a:srgbClr val="B4BE35"/>
                </a:solidFill>
              </a:rPr>
              <a:t>I</a:t>
            </a:r>
            <a:r>
              <a:rPr lang="en-GB" dirty="0">
                <a:solidFill>
                  <a:srgbClr val="41535D"/>
                </a:solidFill>
              </a:rPr>
              <a:t>mmediacy – check-in as soon as possible</a:t>
            </a:r>
          </a:p>
          <a:p>
            <a:endParaRPr lang="en-GB" sz="2000" dirty="0">
              <a:solidFill>
                <a:srgbClr val="41535D"/>
              </a:solidFill>
            </a:endParaRPr>
          </a:p>
          <a:p>
            <a:r>
              <a:rPr lang="en-GB" b="1" dirty="0">
                <a:solidFill>
                  <a:srgbClr val="B4BE35"/>
                </a:solidFill>
              </a:rPr>
              <a:t>E</a:t>
            </a:r>
            <a:r>
              <a:rPr lang="en-GB" dirty="0">
                <a:solidFill>
                  <a:srgbClr val="41535D"/>
                </a:solidFill>
              </a:rPr>
              <a:t>xpectancy – tell people what to expect. Remember most people cope well</a:t>
            </a:r>
          </a:p>
          <a:p>
            <a:endParaRPr lang="en-GB" sz="2000" dirty="0">
              <a:solidFill>
                <a:srgbClr val="41535D"/>
              </a:solidFill>
            </a:endParaRPr>
          </a:p>
          <a:p>
            <a:r>
              <a:rPr lang="en-GB" b="1" dirty="0">
                <a:solidFill>
                  <a:srgbClr val="B4BE35"/>
                </a:solidFill>
              </a:rPr>
              <a:t>S</a:t>
            </a:r>
            <a:r>
              <a:rPr lang="en-GB" dirty="0">
                <a:solidFill>
                  <a:srgbClr val="41535D"/>
                </a:solidFill>
              </a:rPr>
              <a:t>implicity – make sure basic needs are met</a:t>
            </a:r>
          </a:p>
        </p:txBody>
      </p:sp>
    </p:spTree>
    <p:extLst>
      <p:ext uri="{BB962C8B-B14F-4D97-AF65-F5344CB8AC3E}">
        <p14:creationId xmlns:p14="http://schemas.microsoft.com/office/powerpoint/2010/main" val="235805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01AE2-E9B5-7589-8B95-DCF4D67FB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A1B6B7-1080-5BE8-C027-E89A0EE7E10C}"/>
              </a:ext>
            </a:extLst>
          </p:cNvPr>
          <p:cNvSpPr>
            <a:spLocks noGrp="1"/>
          </p:cNvSpPr>
          <p:nvPr>
            <p:ph type="title"/>
          </p:nvPr>
        </p:nvSpPr>
        <p:spPr>
          <a:xfrm>
            <a:off x="457200" y="1960881"/>
            <a:ext cx="8229600" cy="1324590"/>
          </a:xfrm>
        </p:spPr>
        <p:txBody>
          <a:bodyPr/>
          <a:lstStyle/>
          <a:p>
            <a:r>
              <a:rPr lang="en-GB" dirty="0"/>
              <a:t>Debriefs</a:t>
            </a:r>
          </a:p>
        </p:txBody>
      </p:sp>
    </p:spTree>
    <p:extLst>
      <p:ext uri="{BB962C8B-B14F-4D97-AF65-F5344CB8AC3E}">
        <p14:creationId xmlns:p14="http://schemas.microsoft.com/office/powerpoint/2010/main" val="1280598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C396E-74A2-2F09-B0D2-E01FF94BF2CE}"/>
              </a:ext>
            </a:extLst>
          </p:cNvPr>
          <p:cNvSpPr>
            <a:spLocks noGrp="1"/>
          </p:cNvSpPr>
          <p:nvPr>
            <p:ph type="title"/>
          </p:nvPr>
        </p:nvSpPr>
        <p:spPr/>
        <p:txBody>
          <a:bodyPr/>
          <a:lstStyle/>
          <a:p>
            <a:r>
              <a:rPr lang="en-GB" dirty="0"/>
              <a:t>On the day “debrief”</a:t>
            </a:r>
          </a:p>
        </p:txBody>
      </p:sp>
      <p:sp>
        <p:nvSpPr>
          <p:cNvPr id="3" name="Content Placeholder 2">
            <a:extLst>
              <a:ext uri="{FF2B5EF4-FFF2-40B4-BE49-F238E27FC236}">
                <a16:creationId xmlns:a16="http://schemas.microsoft.com/office/drawing/2014/main" id="{F300CD2C-4E7C-5444-0D07-B8F35AADB6AB}"/>
              </a:ext>
            </a:extLst>
          </p:cNvPr>
          <p:cNvSpPr>
            <a:spLocks noGrp="1"/>
          </p:cNvSpPr>
          <p:nvPr>
            <p:ph idx="1"/>
          </p:nvPr>
        </p:nvSpPr>
        <p:spPr>
          <a:xfrm>
            <a:off x="84896" y="875072"/>
            <a:ext cx="8876224" cy="4925960"/>
          </a:xfrm>
        </p:spPr>
        <p:txBody>
          <a:bodyPr/>
          <a:lstStyle/>
          <a:p>
            <a:r>
              <a:rPr lang="en-GB" dirty="0">
                <a:solidFill>
                  <a:srgbClr val="41535D"/>
                </a:solidFill>
              </a:rPr>
              <a:t>Purely supportive with a wellbeing focus.</a:t>
            </a:r>
          </a:p>
          <a:p>
            <a:endParaRPr lang="en-GB" sz="1600" dirty="0">
              <a:solidFill>
                <a:srgbClr val="41535D"/>
              </a:solidFill>
            </a:endParaRPr>
          </a:p>
          <a:p>
            <a:r>
              <a:rPr lang="en-GB" dirty="0">
                <a:solidFill>
                  <a:srgbClr val="41535D"/>
                </a:solidFill>
              </a:rPr>
              <a:t>Thank everyone for their work, time &amp; effort.</a:t>
            </a:r>
          </a:p>
          <a:p>
            <a:endParaRPr lang="en-GB" sz="1600" dirty="0">
              <a:solidFill>
                <a:srgbClr val="41535D"/>
              </a:solidFill>
            </a:endParaRPr>
          </a:p>
          <a:p>
            <a:r>
              <a:rPr lang="en-GB" dirty="0">
                <a:solidFill>
                  <a:srgbClr val="41535D"/>
                </a:solidFill>
              </a:rPr>
              <a:t>Say what happened &amp; what will happen next.</a:t>
            </a:r>
          </a:p>
          <a:p>
            <a:endParaRPr lang="en-GB" sz="1600" dirty="0">
              <a:solidFill>
                <a:srgbClr val="41535D"/>
              </a:solidFill>
            </a:endParaRPr>
          </a:p>
          <a:p>
            <a:r>
              <a:rPr lang="en-GB" dirty="0">
                <a:solidFill>
                  <a:srgbClr val="41535D"/>
                </a:solidFill>
              </a:rPr>
              <a:t>How is everyone? Safe to continue? </a:t>
            </a:r>
          </a:p>
          <a:p>
            <a:endParaRPr lang="en-GB" sz="1600" dirty="0">
              <a:solidFill>
                <a:srgbClr val="41535D"/>
              </a:solidFill>
            </a:endParaRPr>
          </a:p>
          <a:p>
            <a:r>
              <a:rPr lang="en-GB" dirty="0">
                <a:solidFill>
                  <a:srgbClr val="41535D"/>
                </a:solidFill>
              </a:rPr>
              <a:t>Remind everyone about available support. </a:t>
            </a:r>
          </a:p>
          <a:p>
            <a:endParaRPr lang="en-GB" sz="1600" dirty="0">
              <a:solidFill>
                <a:srgbClr val="41535D"/>
              </a:solidFill>
            </a:endParaRPr>
          </a:p>
          <a:p>
            <a:r>
              <a:rPr lang="en-GB" dirty="0">
                <a:solidFill>
                  <a:srgbClr val="41535D"/>
                </a:solidFill>
              </a:rPr>
              <a:t>Thank everyone once more.</a:t>
            </a:r>
          </a:p>
        </p:txBody>
      </p:sp>
      <p:pic>
        <p:nvPicPr>
          <p:cNvPr id="4" name="Picture 3">
            <a:extLst>
              <a:ext uri="{FF2B5EF4-FFF2-40B4-BE49-F238E27FC236}">
                <a16:creationId xmlns:a16="http://schemas.microsoft.com/office/drawing/2014/main" id="{6CD17333-5BA5-13AF-4F54-E3E1CD82B194}"/>
              </a:ext>
            </a:extLst>
          </p:cNvPr>
          <p:cNvPicPr>
            <a:picLocks noChangeAspect="1"/>
          </p:cNvPicPr>
          <p:nvPr/>
        </p:nvPicPr>
        <p:blipFill>
          <a:blip r:embed="rId3"/>
          <a:stretch>
            <a:fillRect/>
          </a:stretch>
        </p:blipFill>
        <p:spPr>
          <a:xfrm>
            <a:off x="7512077" y="4998254"/>
            <a:ext cx="1449043" cy="871605"/>
          </a:xfrm>
          <a:prstGeom prst="rect">
            <a:avLst/>
          </a:prstGeom>
        </p:spPr>
      </p:pic>
    </p:spTree>
    <p:extLst>
      <p:ext uri="{BB962C8B-B14F-4D97-AF65-F5344CB8AC3E}">
        <p14:creationId xmlns:p14="http://schemas.microsoft.com/office/powerpoint/2010/main" val="28291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70DAB-B3FB-FE4A-95C5-585C1D155906}"/>
              </a:ext>
            </a:extLst>
          </p:cNvPr>
          <p:cNvPicPr>
            <a:picLocks noChangeAspect="1"/>
          </p:cNvPicPr>
          <p:nvPr/>
        </p:nvPicPr>
        <p:blipFill>
          <a:blip r:embed="rId3"/>
          <a:stretch>
            <a:fillRect/>
          </a:stretch>
        </p:blipFill>
        <p:spPr>
          <a:xfrm>
            <a:off x="2392680" y="120514"/>
            <a:ext cx="4004407" cy="5802326"/>
          </a:xfrm>
          <a:prstGeom prst="rect">
            <a:avLst/>
          </a:prstGeom>
        </p:spPr>
      </p:pic>
    </p:spTree>
    <p:extLst>
      <p:ext uri="{BB962C8B-B14F-4D97-AF65-F5344CB8AC3E}">
        <p14:creationId xmlns:p14="http://schemas.microsoft.com/office/powerpoint/2010/main" val="188719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770E7-BB37-A4B0-854C-6F6C09E5CF93}"/>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0C1AEE0F-B4ED-7C49-D1BC-DDDF9ED7E3BB}"/>
              </a:ext>
            </a:extLst>
          </p:cNvPr>
          <p:cNvSpPr txBox="1">
            <a:spLocks/>
          </p:cNvSpPr>
          <p:nvPr/>
        </p:nvSpPr>
        <p:spPr>
          <a:xfrm>
            <a:off x="360947" y="-1555"/>
            <a:ext cx="8229600" cy="806245"/>
          </a:xfrm>
          <a:prstGeom prst="rect">
            <a:avLst/>
          </a:prstGeom>
        </p:spPr>
        <p:txBody>
          <a:bodyPr/>
          <a:lstStyle>
            <a:lvl1pPr algn="ctr" defTabSz="457200" rtl="0" eaLnBrk="1" fontAlgn="base" hangingPunct="1">
              <a:spcBef>
                <a:spcPct val="0"/>
              </a:spcBef>
              <a:spcAft>
                <a:spcPct val="0"/>
              </a:spcAft>
              <a:defRPr sz="4400" kern="1200" baseline="0">
                <a:solidFill>
                  <a:srgbClr val="B4BE35"/>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rgbClr val="B4BE35"/>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rgbClr val="B4BE35"/>
                </a:solidFill>
                <a:latin typeface="Calibri" charset="0"/>
                <a:ea typeface="ＭＳ Ｐゴシック" charset="0"/>
              </a:defRPr>
            </a:lvl6pPr>
            <a:lvl7pPr marL="914400" algn="ctr" defTabSz="457200" rtl="0" eaLnBrk="1" fontAlgn="base" hangingPunct="1">
              <a:spcBef>
                <a:spcPct val="0"/>
              </a:spcBef>
              <a:spcAft>
                <a:spcPct val="0"/>
              </a:spcAft>
              <a:defRPr sz="4400">
                <a:solidFill>
                  <a:srgbClr val="B4BE35"/>
                </a:solidFill>
                <a:latin typeface="Calibri" charset="0"/>
                <a:ea typeface="ＭＳ Ｐゴシック" charset="0"/>
              </a:defRPr>
            </a:lvl7pPr>
            <a:lvl8pPr marL="1371600" algn="ctr" defTabSz="457200" rtl="0" eaLnBrk="1" fontAlgn="base" hangingPunct="1">
              <a:spcBef>
                <a:spcPct val="0"/>
              </a:spcBef>
              <a:spcAft>
                <a:spcPct val="0"/>
              </a:spcAft>
              <a:defRPr sz="4400">
                <a:solidFill>
                  <a:srgbClr val="B4BE35"/>
                </a:solidFill>
                <a:latin typeface="Calibri" charset="0"/>
                <a:ea typeface="ＭＳ Ｐゴシック" charset="0"/>
              </a:defRPr>
            </a:lvl8pPr>
            <a:lvl9pPr marL="1828800" algn="ctr" defTabSz="457200" rtl="0" eaLnBrk="1" fontAlgn="base" hangingPunct="1">
              <a:spcBef>
                <a:spcPct val="0"/>
              </a:spcBef>
              <a:spcAft>
                <a:spcPct val="0"/>
              </a:spcAft>
              <a:defRPr sz="4400">
                <a:solidFill>
                  <a:srgbClr val="B4BE35"/>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altLang="ja-JP" sz="4400" b="0" i="0" u="none" strike="noStrike" kern="1200" cap="none" spc="0" normalizeH="0" baseline="0" noProof="0" dirty="0">
                <a:ln>
                  <a:noFill/>
                </a:ln>
                <a:solidFill>
                  <a:srgbClr val="B4BE35"/>
                </a:solidFill>
                <a:effectLst/>
                <a:uLnTx/>
                <a:uFillTx/>
                <a:latin typeface="Calibri" charset="0"/>
                <a:ea typeface="ＭＳ Ｐゴシック" charset="0"/>
              </a:rPr>
              <a:t>Team Immediate Meet (“TIM”)</a:t>
            </a:r>
            <a:endParaRPr kumimoji="0" lang="en-GB" sz="4400" b="0" i="0" u="none" strike="noStrike" kern="1200" cap="none" spc="0" normalizeH="0" baseline="0" noProof="0" dirty="0">
              <a:ln>
                <a:noFill/>
              </a:ln>
              <a:solidFill>
                <a:srgbClr val="B4BE35"/>
              </a:solidFill>
              <a:effectLst/>
              <a:uLnTx/>
              <a:uFillTx/>
              <a:latin typeface="Segoe UI"/>
              <a:ea typeface="ＭＳ Ｐゴシック" charset="0"/>
            </a:endParaRPr>
          </a:p>
        </p:txBody>
      </p:sp>
      <p:pic>
        <p:nvPicPr>
          <p:cNvPr id="6" name="Picture 5">
            <a:extLst>
              <a:ext uri="{FF2B5EF4-FFF2-40B4-BE49-F238E27FC236}">
                <a16:creationId xmlns:a16="http://schemas.microsoft.com/office/drawing/2014/main" id="{A4109E5A-9A5E-42C2-B40B-A01E9EFDFD1C}"/>
              </a:ext>
            </a:extLst>
          </p:cNvPr>
          <p:cNvPicPr>
            <a:picLocks noChangeAspect="1"/>
          </p:cNvPicPr>
          <p:nvPr/>
        </p:nvPicPr>
        <p:blipFill>
          <a:blip r:embed="rId3"/>
          <a:stretch>
            <a:fillRect/>
          </a:stretch>
        </p:blipFill>
        <p:spPr>
          <a:xfrm>
            <a:off x="1563329" y="804690"/>
            <a:ext cx="5025355" cy="5066830"/>
          </a:xfrm>
          <a:prstGeom prst="rect">
            <a:avLst/>
          </a:prstGeom>
        </p:spPr>
      </p:pic>
      <p:pic>
        <p:nvPicPr>
          <p:cNvPr id="12" name="Picture 11">
            <a:extLst>
              <a:ext uri="{FF2B5EF4-FFF2-40B4-BE49-F238E27FC236}">
                <a16:creationId xmlns:a16="http://schemas.microsoft.com/office/drawing/2014/main" id="{8573D172-AA3A-AF7C-F1CC-E5D17EF5C15F}"/>
              </a:ext>
            </a:extLst>
          </p:cNvPr>
          <p:cNvPicPr>
            <a:picLocks noChangeAspect="1"/>
          </p:cNvPicPr>
          <p:nvPr/>
        </p:nvPicPr>
        <p:blipFill>
          <a:blip r:embed="rId4"/>
          <a:stretch>
            <a:fillRect/>
          </a:stretch>
        </p:blipFill>
        <p:spPr>
          <a:xfrm>
            <a:off x="7152319" y="4135782"/>
            <a:ext cx="1905078" cy="1735738"/>
          </a:xfrm>
          <a:prstGeom prst="rect">
            <a:avLst/>
          </a:prstGeom>
        </p:spPr>
      </p:pic>
      <p:pic>
        <p:nvPicPr>
          <p:cNvPr id="16" name="Picture 15">
            <a:extLst>
              <a:ext uri="{FF2B5EF4-FFF2-40B4-BE49-F238E27FC236}">
                <a16:creationId xmlns:a16="http://schemas.microsoft.com/office/drawing/2014/main" id="{F5282584-746D-7241-2BDF-CC51EEFF154B}"/>
              </a:ext>
            </a:extLst>
          </p:cNvPr>
          <p:cNvPicPr>
            <a:picLocks noChangeAspect="1"/>
          </p:cNvPicPr>
          <p:nvPr/>
        </p:nvPicPr>
        <p:blipFill>
          <a:blip r:embed="rId5"/>
          <a:stretch>
            <a:fillRect/>
          </a:stretch>
        </p:blipFill>
        <p:spPr>
          <a:xfrm>
            <a:off x="3276298" y="6320190"/>
            <a:ext cx="5867702" cy="234962"/>
          </a:xfrm>
          <a:prstGeom prst="rect">
            <a:avLst/>
          </a:prstGeom>
        </p:spPr>
      </p:pic>
    </p:spTree>
    <p:extLst>
      <p:ext uri="{BB962C8B-B14F-4D97-AF65-F5344CB8AC3E}">
        <p14:creationId xmlns:p14="http://schemas.microsoft.com/office/powerpoint/2010/main" val="2913448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893EC-0DC4-BF8D-8CFF-BAD42EBB9711}"/>
              </a:ext>
            </a:extLst>
          </p:cNvPr>
          <p:cNvSpPr>
            <a:spLocks noGrp="1"/>
          </p:cNvSpPr>
          <p:nvPr>
            <p:ph sz="half" idx="1"/>
          </p:nvPr>
        </p:nvSpPr>
        <p:spPr>
          <a:xfrm>
            <a:off x="2106625" y="1993082"/>
            <a:ext cx="7037375" cy="3851587"/>
          </a:xfrm>
        </p:spPr>
        <p:txBody>
          <a:bodyPr/>
          <a:lstStyle/>
          <a:p>
            <a:r>
              <a:rPr lang="en-US" dirty="0">
                <a:solidFill>
                  <a:srgbClr val="41535D"/>
                </a:solidFill>
              </a:rPr>
              <a:t>Remember PIES!</a:t>
            </a:r>
          </a:p>
          <a:p>
            <a:r>
              <a:rPr lang="en-US" dirty="0">
                <a:solidFill>
                  <a:srgbClr val="41535D"/>
                </a:solidFill>
              </a:rPr>
              <a:t>Be mindful of communication</a:t>
            </a:r>
          </a:p>
          <a:p>
            <a:r>
              <a:rPr lang="en-US" dirty="0">
                <a:solidFill>
                  <a:srgbClr val="41535D"/>
                </a:solidFill>
              </a:rPr>
              <a:t>Take rest breaks and leave</a:t>
            </a:r>
          </a:p>
          <a:p>
            <a:r>
              <a:rPr lang="en-US" dirty="0">
                <a:solidFill>
                  <a:srgbClr val="41535D"/>
                </a:solidFill>
              </a:rPr>
              <a:t>Routines, hobbies &amp; enjoyable activities</a:t>
            </a:r>
          </a:p>
          <a:p>
            <a:pPr>
              <a:defRPr/>
            </a:pPr>
            <a:r>
              <a:rPr lang="en-US" dirty="0">
                <a:solidFill>
                  <a:srgbClr val="41535D"/>
                </a:solidFill>
              </a:rPr>
              <a:t>Promote using available support</a:t>
            </a:r>
          </a:p>
          <a:p>
            <a:endParaRPr lang="en-US" dirty="0">
              <a:solidFill>
                <a:prstClr val="black"/>
              </a:solidFill>
            </a:endParaRPr>
          </a:p>
          <a:p>
            <a:endParaRPr lang="en-GB" dirty="0"/>
          </a:p>
        </p:txBody>
      </p:sp>
      <p:sp>
        <p:nvSpPr>
          <p:cNvPr id="2" name="Title 1">
            <a:extLst>
              <a:ext uri="{FF2B5EF4-FFF2-40B4-BE49-F238E27FC236}">
                <a16:creationId xmlns:a16="http://schemas.microsoft.com/office/drawing/2014/main" id="{17DA19AA-4365-037E-57C2-D095368692E9}"/>
              </a:ext>
            </a:extLst>
          </p:cNvPr>
          <p:cNvSpPr>
            <a:spLocks noGrp="1"/>
          </p:cNvSpPr>
          <p:nvPr>
            <p:ph type="title"/>
          </p:nvPr>
        </p:nvSpPr>
        <p:spPr>
          <a:xfrm>
            <a:off x="457197" y="164874"/>
            <a:ext cx="8229600" cy="1505680"/>
          </a:xfrm>
        </p:spPr>
        <p:txBody>
          <a:bodyPr/>
          <a:lstStyle/>
          <a:p>
            <a:r>
              <a:rPr lang="en-US" dirty="0"/>
              <a:t>Encourage people to look after themselves</a:t>
            </a:r>
            <a:endParaRPr lang="en-GB" dirty="0"/>
          </a:p>
        </p:txBody>
      </p:sp>
      <p:pic>
        <p:nvPicPr>
          <p:cNvPr id="5" name="Picture 4">
            <a:extLst>
              <a:ext uri="{FF2B5EF4-FFF2-40B4-BE49-F238E27FC236}">
                <a16:creationId xmlns:a16="http://schemas.microsoft.com/office/drawing/2014/main" id="{50713BBC-D87B-9AB8-A041-561C32E8EE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32951" y="4615897"/>
            <a:ext cx="3363670" cy="1268078"/>
          </a:xfrm>
          <a:prstGeom prst="rect">
            <a:avLst/>
          </a:prstGeom>
        </p:spPr>
      </p:pic>
      <p:pic>
        <p:nvPicPr>
          <p:cNvPr id="8" name="Picture 7">
            <a:extLst>
              <a:ext uri="{FF2B5EF4-FFF2-40B4-BE49-F238E27FC236}">
                <a16:creationId xmlns:a16="http://schemas.microsoft.com/office/drawing/2014/main" id="{561DC0CE-F888-4573-58B3-10C07B50CF74}"/>
              </a:ext>
            </a:extLst>
          </p:cNvPr>
          <p:cNvPicPr>
            <a:picLocks noChangeAspect="1"/>
          </p:cNvPicPr>
          <p:nvPr/>
        </p:nvPicPr>
        <p:blipFill>
          <a:blip r:embed="rId4">
            <a:alphaModFix amt="70000"/>
          </a:blip>
          <a:srcRect l="23879" r="21307" b="4654"/>
          <a:stretch>
            <a:fillRect/>
          </a:stretch>
        </p:blipFill>
        <p:spPr>
          <a:xfrm flipH="1">
            <a:off x="0" y="1232356"/>
            <a:ext cx="2132030" cy="4690924"/>
          </a:xfrm>
          <a:prstGeom prst="rect">
            <a:avLst/>
          </a:prstGeom>
        </p:spPr>
      </p:pic>
      <p:pic>
        <p:nvPicPr>
          <p:cNvPr id="11" name="Picture 10">
            <a:extLst>
              <a:ext uri="{FF2B5EF4-FFF2-40B4-BE49-F238E27FC236}">
                <a16:creationId xmlns:a16="http://schemas.microsoft.com/office/drawing/2014/main" id="{3EF796D1-6EA4-7268-D350-ABE9F3BC7F91}"/>
              </a:ext>
            </a:extLst>
          </p:cNvPr>
          <p:cNvPicPr>
            <a:picLocks noChangeAspect="1"/>
          </p:cNvPicPr>
          <p:nvPr/>
        </p:nvPicPr>
        <p:blipFill>
          <a:blip r:embed="rId5"/>
          <a:stretch>
            <a:fillRect/>
          </a:stretch>
        </p:blipFill>
        <p:spPr>
          <a:xfrm>
            <a:off x="6092786" y="4585966"/>
            <a:ext cx="2692538" cy="1581231"/>
          </a:xfrm>
          <a:prstGeom prst="rect">
            <a:avLst/>
          </a:prstGeom>
        </p:spPr>
      </p:pic>
    </p:spTree>
    <p:extLst>
      <p:ext uri="{BB962C8B-B14F-4D97-AF65-F5344CB8AC3E}">
        <p14:creationId xmlns:p14="http://schemas.microsoft.com/office/powerpoint/2010/main" val="24005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11BD-A817-1ECA-25C1-1962F7D599C3}"/>
              </a:ext>
            </a:extLst>
          </p:cNvPr>
          <p:cNvSpPr>
            <a:spLocks noGrp="1"/>
          </p:cNvSpPr>
          <p:nvPr>
            <p:ph type="title"/>
          </p:nvPr>
        </p:nvSpPr>
        <p:spPr/>
        <p:txBody>
          <a:bodyPr/>
          <a:lstStyle/>
          <a:p>
            <a:r>
              <a:rPr lang="en-GB" dirty="0"/>
              <a:t>What else might help?</a:t>
            </a:r>
          </a:p>
        </p:txBody>
      </p:sp>
      <p:sp>
        <p:nvSpPr>
          <p:cNvPr id="4" name="Content Placeholder 3">
            <a:extLst>
              <a:ext uri="{FF2B5EF4-FFF2-40B4-BE49-F238E27FC236}">
                <a16:creationId xmlns:a16="http://schemas.microsoft.com/office/drawing/2014/main" id="{4292D6D4-6504-929D-FF9A-8A043A46260F}"/>
              </a:ext>
            </a:extLst>
          </p:cNvPr>
          <p:cNvSpPr>
            <a:spLocks noGrp="1"/>
          </p:cNvSpPr>
          <p:nvPr>
            <p:ph sz="half" idx="2"/>
          </p:nvPr>
        </p:nvSpPr>
        <p:spPr>
          <a:xfrm>
            <a:off x="4176222" y="966600"/>
            <a:ext cx="4967778" cy="4924800"/>
          </a:xfrm>
        </p:spPr>
        <p:txBody>
          <a:bodyPr/>
          <a:lstStyle/>
          <a:p>
            <a:r>
              <a:rPr lang="en-GB" dirty="0">
                <a:solidFill>
                  <a:srgbClr val="41535D"/>
                </a:solidFill>
              </a:rPr>
              <a:t>Time away from work*</a:t>
            </a:r>
          </a:p>
          <a:p>
            <a:endParaRPr lang="en-GB" sz="2000" dirty="0">
              <a:solidFill>
                <a:srgbClr val="41535D"/>
              </a:solidFill>
            </a:endParaRPr>
          </a:p>
          <a:p>
            <a:r>
              <a:rPr lang="en-GB" dirty="0">
                <a:solidFill>
                  <a:srgbClr val="41535D"/>
                </a:solidFill>
              </a:rPr>
              <a:t>Boundaries</a:t>
            </a:r>
          </a:p>
          <a:p>
            <a:endParaRPr lang="en-GB" sz="2000" dirty="0">
              <a:solidFill>
                <a:srgbClr val="41535D"/>
              </a:solidFill>
            </a:endParaRPr>
          </a:p>
          <a:p>
            <a:r>
              <a:rPr lang="en-GB" dirty="0">
                <a:solidFill>
                  <a:srgbClr val="41535D"/>
                </a:solidFill>
              </a:rPr>
              <a:t>Work load</a:t>
            </a:r>
          </a:p>
          <a:p>
            <a:endParaRPr lang="en-GB" sz="2000" dirty="0">
              <a:solidFill>
                <a:srgbClr val="41535D"/>
              </a:solidFill>
            </a:endParaRPr>
          </a:p>
          <a:p>
            <a:r>
              <a:rPr lang="en-GB" dirty="0">
                <a:solidFill>
                  <a:srgbClr val="41535D"/>
                </a:solidFill>
              </a:rPr>
              <a:t>Task and skill mix</a:t>
            </a:r>
          </a:p>
          <a:p>
            <a:endParaRPr lang="en-GB" sz="2000" dirty="0">
              <a:solidFill>
                <a:srgbClr val="41535D"/>
              </a:solidFill>
            </a:endParaRPr>
          </a:p>
          <a:p>
            <a:r>
              <a:rPr lang="en-GB" dirty="0">
                <a:solidFill>
                  <a:srgbClr val="41535D"/>
                </a:solidFill>
              </a:rPr>
              <a:t>Supervision </a:t>
            </a:r>
          </a:p>
          <a:p>
            <a:endParaRPr lang="en-GB" sz="2000" dirty="0">
              <a:solidFill>
                <a:srgbClr val="41535D"/>
              </a:solidFill>
            </a:endParaRPr>
          </a:p>
          <a:p>
            <a:r>
              <a:rPr lang="en-GB" dirty="0">
                <a:solidFill>
                  <a:srgbClr val="41535D"/>
                </a:solidFill>
              </a:rPr>
              <a:t>Consider referral if concern</a:t>
            </a:r>
          </a:p>
        </p:txBody>
      </p:sp>
      <p:pic>
        <p:nvPicPr>
          <p:cNvPr id="8" name="Picture 7" descr="A drawing of a house&#10;&#10;Description automatically generated with medium confidence">
            <a:extLst>
              <a:ext uri="{FF2B5EF4-FFF2-40B4-BE49-F238E27FC236}">
                <a16:creationId xmlns:a16="http://schemas.microsoft.com/office/drawing/2014/main" id="{3C5F2DD4-F69B-BFC8-B3EC-5361C88EF61A}"/>
              </a:ext>
            </a:extLst>
          </p:cNvPr>
          <p:cNvPicPr>
            <a:picLocks noChangeAspect="1"/>
          </p:cNvPicPr>
          <p:nvPr/>
        </p:nvPicPr>
        <p:blipFill rotWithShape="1">
          <a:blip r:embed="rId3">
            <a:extLst>
              <a:ext uri="{28A0092B-C50C-407E-A947-70E740481C1C}">
                <a14:useLocalDpi xmlns:a14="http://schemas.microsoft.com/office/drawing/2010/main" val="0"/>
              </a:ext>
            </a:extLst>
          </a:blip>
          <a:srcRect b="2494"/>
          <a:stretch/>
        </p:blipFill>
        <p:spPr>
          <a:xfrm>
            <a:off x="91440" y="972418"/>
            <a:ext cx="3778708" cy="4924800"/>
          </a:xfrm>
          <a:prstGeom prst="rect">
            <a:avLst/>
          </a:prstGeom>
        </p:spPr>
      </p:pic>
    </p:spTree>
    <p:extLst>
      <p:ext uri="{BB962C8B-B14F-4D97-AF65-F5344CB8AC3E}">
        <p14:creationId xmlns:p14="http://schemas.microsoft.com/office/powerpoint/2010/main" val="421840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7E2C0-8EC8-F8B7-A8DE-6ACA30FEF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0F40D-741E-2382-44F7-3967275BDDD6}"/>
              </a:ext>
            </a:extLst>
          </p:cNvPr>
          <p:cNvSpPr>
            <a:spLocks noGrp="1"/>
          </p:cNvSpPr>
          <p:nvPr>
            <p:ph type="title"/>
          </p:nvPr>
        </p:nvSpPr>
        <p:spPr>
          <a:xfrm>
            <a:off x="457200" y="1960881"/>
            <a:ext cx="8229600" cy="1324590"/>
          </a:xfrm>
        </p:spPr>
        <p:txBody>
          <a:bodyPr/>
          <a:lstStyle/>
          <a:p>
            <a:r>
              <a:rPr lang="en-GB" dirty="0"/>
              <a:t>Peer support</a:t>
            </a:r>
          </a:p>
        </p:txBody>
      </p:sp>
    </p:spTree>
    <p:extLst>
      <p:ext uri="{BB962C8B-B14F-4D97-AF65-F5344CB8AC3E}">
        <p14:creationId xmlns:p14="http://schemas.microsoft.com/office/powerpoint/2010/main" val="276387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B914F-6D7E-7369-138C-B8EB05B3A4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1A7D3A-1114-D5F3-2879-7629C88016B3}"/>
              </a:ext>
            </a:extLst>
          </p:cNvPr>
          <p:cNvSpPr>
            <a:spLocks noGrp="1"/>
          </p:cNvSpPr>
          <p:nvPr>
            <p:ph type="ctrTitle"/>
          </p:nvPr>
        </p:nvSpPr>
        <p:spPr>
          <a:xfrm>
            <a:off x="685800" y="275302"/>
            <a:ext cx="7772400" cy="776749"/>
          </a:xfrm>
        </p:spPr>
        <p:txBody>
          <a:bodyPr/>
          <a:lstStyle/>
          <a:p>
            <a:r>
              <a:rPr lang="en-GB" dirty="0">
                <a:latin typeface="Segoe UI" panose="020B0502040204020203" pitchFamily="34" charset="0"/>
                <a:cs typeface="Segoe UI" panose="020B0502040204020203" pitchFamily="34" charset="0"/>
              </a:rPr>
              <a:t>Who is at risk?</a:t>
            </a:r>
          </a:p>
        </p:txBody>
      </p:sp>
      <p:pic>
        <p:nvPicPr>
          <p:cNvPr id="6" name="Picture 5">
            <a:extLst>
              <a:ext uri="{FF2B5EF4-FFF2-40B4-BE49-F238E27FC236}">
                <a16:creationId xmlns:a16="http://schemas.microsoft.com/office/drawing/2014/main" id="{CE0F1BA0-A7CC-02FA-EF63-FD27AC98810F}"/>
              </a:ext>
            </a:extLst>
          </p:cNvPr>
          <p:cNvPicPr>
            <a:picLocks noChangeAspect="1"/>
          </p:cNvPicPr>
          <p:nvPr/>
        </p:nvPicPr>
        <p:blipFill>
          <a:blip r:embed="rId3"/>
          <a:stretch>
            <a:fillRect/>
          </a:stretch>
        </p:blipFill>
        <p:spPr>
          <a:xfrm>
            <a:off x="1409700" y="1647825"/>
            <a:ext cx="6324600" cy="3562350"/>
          </a:xfrm>
          <a:prstGeom prst="rect">
            <a:avLst/>
          </a:prstGeom>
        </p:spPr>
      </p:pic>
    </p:spTree>
    <p:extLst>
      <p:ext uri="{BB962C8B-B14F-4D97-AF65-F5344CB8AC3E}">
        <p14:creationId xmlns:p14="http://schemas.microsoft.com/office/powerpoint/2010/main" val="380338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EBD2F-4A82-FBED-8F0A-7073A9023C4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933A6B-6225-1A5A-0D3E-9E1368E8E7C9}"/>
              </a:ext>
            </a:extLst>
          </p:cNvPr>
          <p:cNvSpPr>
            <a:spLocks noGrp="1"/>
          </p:cNvSpPr>
          <p:nvPr>
            <p:ph sz="half" idx="1"/>
          </p:nvPr>
        </p:nvSpPr>
        <p:spPr>
          <a:xfrm>
            <a:off x="119268" y="1437515"/>
            <a:ext cx="8905464" cy="3977765"/>
          </a:xfrm>
        </p:spPr>
        <p:txBody>
          <a:bodyPr/>
          <a:lstStyle/>
          <a:p>
            <a:pPr marL="342900" indent="-342900" fontAlgn="auto">
              <a:spcBef>
                <a:spcPts val="0"/>
              </a:spcBef>
              <a:spcAft>
                <a:spcPts val="0"/>
              </a:spcAft>
              <a:defRPr/>
            </a:pPr>
            <a:r>
              <a:rPr lang="en-GB" dirty="0">
                <a:solidFill>
                  <a:srgbClr val="41535D"/>
                </a:solidFill>
              </a:rPr>
              <a:t>Research shows we prefer to speak to people like ourselves</a:t>
            </a:r>
          </a:p>
          <a:p>
            <a:pPr marL="342900" indent="-342900" fontAlgn="auto">
              <a:spcBef>
                <a:spcPts val="0"/>
              </a:spcBef>
              <a:spcAft>
                <a:spcPts val="0"/>
              </a:spcAft>
              <a:defRPr/>
            </a:pPr>
            <a:endParaRPr lang="en-GB" dirty="0">
              <a:solidFill>
                <a:srgbClr val="41535D"/>
              </a:solidFill>
            </a:endParaRPr>
          </a:p>
          <a:p>
            <a:pPr marL="342900" indent="-342900" fontAlgn="auto">
              <a:spcBef>
                <a:spcPts val="0"/>
              </a:spcBef>
              <a:spcAft>
                <a:spcPts val="0"/>
              </a:spcAft>
              <a:defRPr/>
            </a:pPr>
            <a:r>
              <a:rPr lang="en-GB" dirty="0">
                <a:solidFill>
                  <a:srgbClr val="41535D"/>
                </a:solidFill>
              </a:rPr>
              <a:t>Peer support may be informal or formal </a:t>
            </a:r>
          </a:p>
          <a:p>
            <a:pPr marL="342900" indent="-342900" fontAlgn="auto">
              <a:spcBef>
                <a:spcPts val="0"/>
              </a:spcBef>
              <a:spcAft>
                <a:spcPts val="0"/>
              </a:spcAft>
              <a:defRPr/>
            </a:pPr>
            <a:endParaRPr lang="en-GB" dirty="0">
              <a:solidFill>
                <a:srgbClr val="41535D"/>
              </a:solidFill>
            </a:endParaRPr>
          </a:p>
          <a:p>
            <a:pPr marL="342900" indent="-342900" fontAlgn="auto">
              <a:spcBef>
                <a:spcPts val="0"/>
              </a:spcBef>
              <a:spcAft>
                <a:spcPts val="0"/>
              </a:spcAft>
              <a:defRPr/>
            </a:pPr>
            <a:r>
              <a:rPr lang="en-GB" dirty="0">
                <a:solidFill>
                  <a:srgbClr val="41535D"/>
                </a:solidFill>
              </a:rPr>
              <a:t>Peers can provide low-level psychological support</a:t>
            </a:r>
          </a:p>
          <a:p>
            <a:pPr marL="342900" indent="-342900" fontAlgn="auto">
              <a:spcBef>
                <a:spcPts val="0"/>
              </a:spcBef>
              <a:spcAft>
                <a:spcPts val="0"/>
              </a:spcAft>
              <a:defRPr/>
            </a:pPr>
            <a:endParaRPr lang="en-GB" dirty="0">
              <a:solidFill>
                <a:srgbClr val="41535D"/>
              </a:solidFill>
            </a:endParaRPr>
          </a:p>
          <a:p>
            <a:pPr marL="342900" indent="-342900" fontAlgn="auto">
              <a:spcBef>
                <a:spcPts val="0"/>
              </a:spcBef>
              <a:spcAft>
                <a:spcPts val="0"/>
              </a:spcAft>
              <a:defRPr/>
            </a:pPr>
            <a:r>
              <a:rPr lang="en-GB" dirty="0">
                <a:solidFill>
                  <a:srgbClr val="41535D"/>
                </a:solidFill>
              </a:rPr>
              <a:t>Peers encourage &amp; facilitate pathways to professional help</a:t>
            </a:r>
          </a:p>
          <a:p>
            <a:pPr marL="342900" indent="-342900" fontAlgn="auto">
              <a:spcBef>
                <a:spcPts val="0"/>
              </a:spcBef>
              <a:spcAft>
                <a:spcPts val="0"/>
              </a:spcAft>
              <a:defRPr/>
            </a:pPr>
            <a:endParaRPr lang="en-GB" dirty="0">
              <a:solidFill>
                <a:srgbClr val="41535D"/>
              </a:solidFill>
            </a:endParaRPr>
          </a:p>
          <a:p>
            <a:pPr marL="0" lvl="0" indent="0" fontAlgn="auto">
              <a:spcBef>
                <a:spcPts val="0"/>
              </a:spcBef>
              <a:spcAft>
                <a:spcPts val="0"/>
              </a:spcAft>
              <a:buNone/>
              <a:defRPr/>
            </a:pPr>
            <a:endParaRPr lang="en-GB" dirty="0">
              <a:solidFill>
                <a:srgbClr val="41535D"/>
              </a:solidFill>
            </a:endParaRPr>
          </a:p>
          <a:p>
            <a:endParaRPr lang="en-GB" dirty="0"/>
          </a:p>
        </p:txBody>
      </p:sp>
      <p:pic>
        <p:nvPicPr>
          <p:cNvPr id="5" name="Picture 4">
            <a:extLst>
              <a:ext uri="{FF2B5EF4-FFF2-40B4-BE49-F238E27FC236}">
                <a16:creationId xmlns:a16="http://schemas.microsoft.com/office/drawing/2014/main" id="{360A7EB8-50E7-8B97-CEFC-169820BCD617}"/>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a:stretch/>
        </p:blipFill>
        <p:spPr>
          <a:xfrm>
            <a:off x="4815840" y="5016048"/>
            <a:ext cx="4328160" cy="1712865"/>
          </a:xfrm>
          <a:prstGeom prst="rect">
            <a:avLst/>
          </a:prstGeom>
        </p:spPr>
      </p:pic>
      <p:sp>
        <p:nvSpPr>
          <p:cNvPr id="7" name="Title 1">
            <a:extLst>
              <a:ext uri="{FF2B5EF4-FFF2-40B4-BE49-F238E27FC236}">
                <a16:creationId xmlns:a16="http://schemas.microsoft.com/office/drawing/2014/main" id="{125F5FB0-27C4-4196-0B5C-2819EA3703BE}"/>
              </a:ext>
            </a:extLst>
          </p:cNvPr>
          <p:cNvSpPr>
            <a:spLocks noGrp="1"/>
          </p:cNvSpPr>
          <p:nvPr>
            <p:ph type="title"/>
          </p:nvPr>
        </p:nvSpPr>
        <p:spPr>
          <a:xfrm>
            <a:off x="457200" y="273600"/>
            <a:ext cx="8229600" cy="622683"/>
          </a:xfrm>
        </p:spPr>
        <p:txBody>
          <a:bodyPr/>
          <a:lstStyle/>
          <a:p>
            <a:r>
              <a:rPr lang="en-GB" dirty="0">
                <a:solidFill>
                  <a:srgbClr val="B4BE35"/>
                </a:solidFill>
              </a:rPr>
              <a:t>Peer supporters = people like us</a:t>
            </a:r>
          </a:p>
        </p:txBody>
      </p:sp>
      <p:sp>
        <p:nvSpPr>
          <p:cNvPr id="6" name="Rectangle 5">
            <a:extLst>
              <a:ext uri="{FF2B5EF4-FFF2-40B4-BE49-F238E27FC236}">
                <a16:creationId xmlns:a16="http://schemas.microsoft.com/office/drawing/2014/main" id="{FBEF6084-0C4D-6FF8-9C1B-7F8CD107B59B}"/>
              </a:ext>
            </a:extLst>
          </p:cNvPr>
          <p:cNvSpPr/>
          <p:nvPr/>
        </p:nvSpPr>
        <p:spPr>
          <a:xfrm>
            <a:off x="4826000" y="6329680"/>
            <a:ext cx="4198732" cy="2547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690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35F45-D5E5-CB68-2B7F-CE9140960A8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4A23F1B-AE29-F97F-759C-AF65A671D536}"/>
              </a:ext>
            </a:extLst>
          </p:cNvPr>
          <p:cNvPicPr>
            <a:picLocks noChangeAspect="1"/>
          </p:cNvPicPr>
          <p:nvPr/>
        </p:nvPicPr>
        <p:blipFill>
          <a:blip r:embed="rId3">
            <a:alphaModFix amt="35000"/>
          </a:blip>
          <a:stretch>
            <a:fillRect/>
          </a:stretch>
        </p:blipFill>
        <p:spPr>
          <a:xfrm>
            <a:off x="1108551" y="4693639"/>
            <a:ext cx="6926893" cy="1268078"/>
          </a:xfrm>
          <a:prstGeom prst="rect">
            <a:avLst/>
          </a:prstGeom>
        </p:spPr>
      </p:pic>
      <p:sp>
        <p:nvSpPr>
          <p:cNvPr id="3" name="Content Placeholder 2">
            <a:extLst>
              <a:ext uri="{FF2B5EF4-FFF2-40B4-BE49-F238E27FC236}">
                <a16:creationId xmlns:a16="http://schemas.microsoft.com/office/drawing/2014/main" id="{86798314-3B66-4704-9987-FDE89E9BCAFA}"/>
              </a:ext>
            </a:extLst>
          </p:cNvPr>
          <p:cNvSpPr>
            <a:spLocks noGrp="1"/>
          </p:cNvSpPr>
          <p:nvPr>
            <p:ph sz="half" idx="1"/>
          </p:nvPr>
        </p:nvSpPr>
        <p:spPr>
          <a:xfrm>
            <a:off x="119265" y="1274115"/>
            <a:ext cx="8905464" cy="3419524"/>
          </a:xfrm>
        </p:spPr>
        <p:txBody>
          <a:bodyPr/>
          <a:lstStyle/>
          <a:p>
            <a:pPr marL="342900" indent="-342900" fontAlgn="auto">
              <a:spcBef>
                <a:spcPts val="0"/>
              </a:spcBef>
              <a:spcAft>
                <a:spcPts val="0"/>
              </a:spcAft>
              <a:defRPr/>
            </a:pPr>
            <a:r>
              <a:rPr lang="en-GB" dirty="0">
                <a:solidFill>
                  <a:srgbClr val="41535D"/>
                </a:solidFill>
              </a:rPr>
              <a:t>Informal “tea room” chats, often </a:t>
            </a:r>
            <a:r>
              <a:rPr lang="en-GB" i="1" dirty="0">
                <a:solidFill>
                  <a:srgbClr val="41535D"/>
                </a:solidFill>
              </a:rPr>
              <a:t>ad hoc</a:t>
            </a:r>
          </a:p>
          <a:p>
            <a:pPr marL="342900" indent="-342900" fontAlgn="auto">
              <a:spcBef>
                <a:spcPts val="0"/>
              </a:spcBef>
              <a:spcAft>
                <a:spcPts val="0"/>
              </a:spcAft>
              <a:defRPr/>
            </a:pPr>
            <a:endParaRPr lang="en-GB" dirty="0">
              <a:solidFill>
                <a:srgbClr val="41535D"/>
              </a:solidFill>
            </a:endParaRPr>
          </a:p>
          <a:p>
            <a:pPr marL="342900" indent="-342900" fontAlgn="auto">
              <a:spcBef>
                <a:spcPts val="0"/>
              </a:spcBef>
              <a:spcAft>
                <a:spcPts val="0"/>
              </a:spcAft>
              <a:defRPr/>
            </a:pPr>
            <a:r>
              <a:rPr lang="en-GB" dirty="0">
                <a:solidFill>
                  <a:srgbClr val="41535D"/>
                </a:solidFill>
              </a:rPr>
              <a:t>More formal conversations which may be routine (planned) or reactive (something has happened)</a:t>
            </a:r>
          </a:p>
          <a:p>
            <a:pPr marL="342900" indent="-342900" fontAlgn="auto">
              <a:spcBef>
                <a:spcPts val="0"/>
              </a:spcBef>
              <a:spcAft>
                <a:spcPts val="0"/>
              </a:spcAft>
              <a:defRPr/>
            </a:pPr>
            <a:endParaRPr lang="en-GB" dirty="0">
              <a:solidFill>
                <a:srgbClr val="41535D"/>
              </a:solidFill>
            </a:endParaRPr>
          </a:p>
          <a:p>
            <a:pPr marL="342900" indent="-342900" fontAlgn="auto">
              <a:spcBef>
                <a:spcPts val="0"/>
              </a:spcBef>
              <a:spcAft>
                <a:spcPts val="0"/>
              </a:spcAft>
              <a:defRPr/>
            </a:pPr>
            <a:r>
              <a:rPr lang="en-GB" dirty="0">
                <a:solidFill>
                  <a:srgbClr val="41535D"/>
                </a:solidFill>
              </a:rPr>
              <a:t>Variety of evidence-based peer support options including reflective practice and trauma specific “TRiM” </a:t>
            </a:r>
          </a:p>
          <a:p>
            <a:pPr marL="342900" lvl="0" indent="-342900" fontAlgn="auto">
              <a:spcBef>
                <a:spcPts val="0"/>
              </a:spcBef>
              <a:spcAft>
                <a:spcPts val="0"/>
              </a:spcAft>
              <a:defRPr/>
            </a:pPr>
            <a:endParaRPr lang="en-GB" dirty="0">
              <a:solidFill>
                <a:srgbClr val="41535D"/>
              </a:solidFill>
            </a:endParaRPr>
          </a:p>
          <a:p>
            <a:endParaRPr lang="en-GB" dirty="0"/>
          </a:p>
        </p:txBody>
      </p:sp>
      <p:sp>
        <p:nvSpPr>
          <p:cNvPr id="7" name="Title 1">
            <a:extLst>
              <a:ext uri="{FF2B5EF4-FFF2-40B4-BE49-F238E27FC236}">
                <a16:creationId xmlns:a16="http://schemas.microsoft.com/office/drawing/2014/main" id="{B286CB1B-8158-89A2-90DB-9DCB317C8E85}"/>
              </a:ext>
            </a:extLst>
          </p:cNvPr>
          <p:cNvSpPr>
            <a:spLocks noGrp="1"/>
          </p:cNvSpPr>
          <p:nvPr>
            <p:ph type="title"/>
          </p:nvPr>
        </p:nvSpPr>
        <p:spPr>
          <a:xfrm>
            <a:off x="457200" y="273600"/>
            <a:ext cx="8229600" cy="622683"/>
          </a:xfrm>
        </p:spPr>
        <p:txBody>
          <a:bodyPr/>
          <a:lstStyle/>
          <a:p>
            <a:r>
              <a:rPr lang="en-GB" dirty="0">
                <a:solidFill>
                  <a:srgbClr val="B4BE35"/>
                </a:solidFill>
              </a:rPr>
              <a:t>Peer support options</a:t>
            </a:r>
          </a:p>
        </p:txBody>
      </p:sp>
    </p:spTree>
    <p:extLst>
      <p:ext uri="{BB962C8B-B14F-4D97-AF65-F5344CB8AC3E}">
        <p14:creationId xmlns:p14="http://schemas.microsoft.com/office/powerpoint/2010/main" val="10357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3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300"/>
                            </p:stCondLst>
                            <p:childTnLst>
                              <p:par>
                                <p:cTn id="11" presetID="1" presetClass="entr" presetSubtype="0" fill="hold" nodeType="afterEffect">
                                  <p:stCondLst>
                                    <p:cond delay="125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D65B8-3404-B288-A2E4-A13655206D8D}"/>
              </a:ext>
            </a:extLst>
          </p:cNvPr>
          <p:cNvSpPr>
            <a:spLocks noGrp="1"/>
          </p:cNvSpPr>
          <p:nvPr>
            <p:ph sz="half" idx="1"/>
          </p:nvPr>
        </p:nvSpPr>
        <p:spPr>
          <a:xfrm>
            <a:off x="60960" y="1078000"/>
            <a:ext cx="9022080" cy="4924800"/>
          </a:xfrm>
        </p:spPr>
        <p:txBody>
          <a:bodyPr/>
          <a:lstStyle/>
          <a:p>
            <a:pPr marL="0" indent="0">
              <a:buNone/>
            </a:pPr>
            <a:r>
              <a:rPr lang="en-GB" dirty="0">
                <a:solidFill>
                  <a:srgbClr val="41535D"/>
                </a:solidFill>
              </a:rPr>
              <a:t>Aims to: </a:t>
            </a:r>
          </a:p>
          <a:p>
            <a:pPr lvl="1"/>
            <a:r>
              <a:rPr lang="en-GB" dirty="0">
                <a:solidFill>
                  <a:srgbClr val="41535D"/>
                </a:solidFill>
              </a:rPr>
              <a:t>create a “meaningful narrative” </a:t>
            </a:r>
          </a:p>
          <a:p>
            <a:pPr lvl="1"/>
            <a:r>
              <a:rPr lang="en-GB" dirty="0">
                <a:solidFill>
                  <a:srgbClr val="41535D"/>
                </a:solidFill>
              </a:rPr>
              <a:t>improve working relationships</a:t>
            </a:r>
          </a:p>
          <a:p>
            <a:pPr lvl="1"/>
            <a:r>
              <a:rPr lang="en-GB" dirty="0">
                <a:solidFill>
                  <a:srgbClr val="41535D"/>
                </a:solidFill>
              </a:rPr>
              <a:t>reduce stress</a:t>
            </a:r>
          </a:p>
          <a:p>
            <a:endParaRPr lang="en-GB" sz="2000" dirty="0">
              <a:solidFill>
                <a:srgbClr val="41535D"/>
              </a:solidFill>
            </a:endParaRPr>
          </a:p>
          <a:p>
            <a:r>
              <a:rPr lang="en-GB" dirty="0">
                <a:solidFill>
                  <a:srgbClr val="41535D"/>
                </a:solidFill>
              </a:rPr>
              <a:t>Structured open discussion of facts, emotional &amp; psychological impacts</a:t>
            </a:r>
          </a:p>
          <a:p>
            <a:endParaRPr lang="en-GB" sz="2000" dirty="0">
              <a:solidFill>
                <a:srgbClr val="41535D"/>
              </a:solidFill>
            </a:endParaRPr>
          </a:p>
          <a:p>
            <a:r>
              <a:rPr lang="en-US" altLang="x-none" dirty="0">
                <a:solidFill>
                  <a:srgbClr val="41535D"/>
                </a:solidFill>
              </a:rPr>
              <a:t>Needs to take account of multiple levels within </a:t>
            </a:r>
            <a:r>
              <a:rPr lang="en-US" altLang="x-none" dirty="0" err="1">
                <a:solidFill>
                  <a:srgbClr val="41535D"/>
                </a:solidFill>
              </a:rPr>
              <a:t>organisations</a:t>
            </a:r>
            <a:r>
              <a:rPr lang="en-US" altLang="x-none" dirty="0">
                <a:solidFill>
                  <a:srgbClr val="41535D"/>
                </a:solidFill>
              </a:rPr>
              <a:t> especially where staff feel let down +/- betrayed</a:t>
            </a:r>
          </a:p>
          <a:p>
            <a:endParaRPr lang="en-GB" dirty="0">
              <a:solidFill>
                <a:srgbClr val="41535D"/>
              </a:solidFill>
            </a:endParaRPr>
          </a:p>
          <a:p>
            <a:endParaRPr lang="en-GB" sz="2000" dirty="0"/>
          </a:p>
          <a:p>
            <a:endParaRPr lang="en-GB" sz="2000" dirty="0"/>
          </a:p>
          <a:p>
            <a:endParaRPr lang="en-GB" dirty="0"/>
          </a:p>
        </p:txBody>
      </p:sp>
      <p:pic>
        <p:nvPicPr>
          <p:cNvPr id="5" name="Picture 4">
            <a:extLst>
              <a:ext uri="{FF2B5EF4-FFF2-40B4-BE49-F238E27FC236}">
                <a16:creationId xmlns:a16="http://schemas.microsoft.com/office/drawing/2014/main" id="{253832DA-FAAC-E3D3-236B-0FFDD36A9ACD}"/>
              </a:ext>
            </a:extLst>
          </p:cNvPr>
          <p:cNvPicPr>
            <a:picLocks noChangeAspect="1"/>
          </p:cNvPicPr>
          <p:nvPr/>
        </p:nvPicPr>
        <p:blipFill>
          <a:blip r:embed="rId3">
            <a:alphaModFix amt="70000"/>
          </a:blip>
          <a:stretch>
            <a:fillRect/>
          </a:stretch>
        </p:blipFill>
        <p:spPr>
          <a:xfrm>
            <a:off x="5924591" y="1078000"/>
            <a:ext cx="2966720" cy="2073652"/>
          </a:xfrm>
          <a:prstGeom prst="rect">
            <a:avLst/>
          </a:prstGeom>
        </p:spPr>
      </p:pic>
      <p:sp>
        <p:nvSpPr>
          <p:cNvPr id="2" name="Title 1">
            <a:extLst>
              <a:ext uri="{FF2B5EF4-FFF2-40B4-BE49-F238E27FC236}">
                <a16:creationId xmlns:a16="http://schemas.microsoft.com/office/drawing/2014/main" id="{FDFEF361-1382-AB29-33CE-D52DBC5353D3}"/>
              </a:ext>
            </a:extLst>
          </p:cNvPr>
          <p:cNvSpPr>
            <a:spLocks noGrp="1"/>
          </p:cNvSpPr>
          <p:nvPr>
            <p:ph type="title"/>
          </p:nvPr>
        </p:nvSpPr>
        <p:spPr/>
        <p:txBody>
          <a:bodyPr/>
          <a:lstStyle/>
          <a:p>
            <a:r>
              <a:rPr lang="en-GB" dirty="0"/>
              <a:t>Reflective Practice</a:t>
            </a:r>
          </a:p>
        </p:txBody>
      </p:sp>
    </p:spTree>
    <p:extLst>
      <p:ext uri="{BB962C8B-B14F-4D97-AF65-F5344CB8AC3E}">
        <p14:creationId xmlns:p14="http://schemas.microsoft.com/office/powerpoint/2010/main" val="389011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2CFA6-D5A3-5128-53A6-8D0EA723F99E}"/>
            </a:ext>
          </a:extLst>
        </p:cNvPr>
        <p:cNvGrpSpPr/>
        <p:nvPr/>
      </p:nvGrpSpPr>
      <p:grpSpPr>
        <a:xfrm>
          <a:off x="0" y="0"/>
          <a:ext cx="0" cy="0"/>
          <a:chOff x="0" y="0"/>
          <a:chExt cx="0" cy="0"/>
        </a:xfrm>
      </p:grpSpPr>
      <p:sp>
        <p:nvSpPr>
          <p:cNvPr id="64514" name="Content Placeholder 2">
            <a:extLst>
              <a:ext uri="{FF2B5EF4-FFF2-40B4-BE49-F238E27FC236}">
                <a16:creationId xmlns:a16="http://schemas.microsoft.com/office/drawing/2014/main" id="{561FB88E-A5C8-EC56-F670-86ACF4440908}"/>
              </a:ext>
            </a:extLst>
          </p:cNvPr>
          <p:cNvSpPr>
            <a:spLocks noGrp="1"/>
          </p:cNvSpPr>
          <p:nvPr>
            <p:ph idx="1"/>
          </p:nvPr>
        </p:nvSpPr>
        <p:spPr>
          <a:xfrm>
            <a:off x="188944" y="677061"/>
            <a:ext cx="8766111" cy="3833468"/>
          </a:xfrm>
        </p:spPr>
        <p:txBody>
          <a:bodyPr/>
          <a:lstStyle/>
          <a:p>
            <a:pPr>
              <a:lnSpc>
                <a:spcPct val="150000"/>
              </a:lnSpc>
            </a:pPr>
            <a:r>
              <a:rPr lang="en-GB" altLang="en-US" sz="2400" dirty="0">
                <a:solidFill>
                  <a:srgbClr val="41535D"/>
                </a:solidFill>
                <a:latin typeface="Segoe UI"/>
                <a:ea typeface="+mn-ea"/>
                <a:cs typeface="+mn-cs"/>
              </a:rPr>
              <a:t>Research evidence based and supported</a:t>
            </a:r>
          </a:p>
          <a:p>
            <a:pPr>
              <a:lnSpc>
                <a:spcPct val="150000"/>
              </a:lnSpc>
            </a:pPr>
            <a:r>
              <a:rPr lang="en-GB" altLang="en-US" sz="2400" dirty="0">
                <a:solidFill>
                  <a:srgbClr val="41535D"/>
                </a:solidFill>
                <a:latin typeface="Segoe UI"/>
                <a:ea typeface="+mn-ea"/>
                <a:cs typeface="+mn-cs"/>
              </a:rPr>
              <a:t>A way to help us to understand normal reactions to potentially traumatic events</a:t>
            </a:r>
          </a:p>
          <a:p>
            <a:pPr>
              <a:lnSpc>
                <a:spcPct val="150000"/>
              </a:lnSpc>
            </a:pPr>
            <a:r>
              <a:rPr lang="en-GB" altLang="en-US" sz="2400" dirty="0">
                <a:solidFill>
                  <a:srgbClr val="41535D"/>
                </a:solidFill>
                <a:latin typeface="Segoe UI"/>
                <a:ea typeface="+mn-ea"/>
                <a:cs typeface="+mn-cs"/>
              </a:rPr>
              <a:t>Effective – keeps people doing what matters</a:t>
            </a:r>
          </a:p>
          <a:p>
            <a:pPr>
              <a:lnSpc>
                <a:spcPct val="150000"/>
              </a:lnSpc>
            </a:pPr>
            <a:r>
              <a:rPr lang="en-GB" altLang="en-US" sz="2400" dirty="0">
                <a:solidFill>
                  <a:srgbClr val="41535D"/>
                </a:solidFill>
                <a:latin typeface="Segoe UI"/>
                <a:ea typeface="+mn-ea"/>
                <a:cs typeface="+mn-cs"/>
              </a:rPr>
              <a:t>A proven way to spot people in difficulty early and get them to professional help if they need it</a:t>
            </a:r>
          </a:p>
          <a:p>
            <a:pPr>
              <a:lnSpc>
                <a:spcPct val="150000"/>
              </a:lnSpc>
            </a:pPr>
            <a:endParaRPr lang="en-GB" altLang="en-US" sz="2400" dirty="0">
              <a:solidFill>
                <a:srgbClr val="41535D"/>
              </a:solidFill>
              <a:ea typeface="ＭＳ Ｐゴシック" panose="020B0600070205080204" pitchFamily="34" charset="-128"/>
              <a:cs typeface="Arial" panose="020B0604020202020204" pitchFamily="34" charset="0"/>
            </a:endParaRPr>
          </a:p>
          <a:p>
            <a:pPr eaLnBrk="1" hangingPunct="1"/>
            <a:endParaRPr lang="en-GB" altLang="en-US" sz="2800" dirty="0">
              <a:ea typeface="ＭＳ Ｐゴシック" panose="020B0600070205080204" pitchFamily="34" charset="-128"/>
              <a:cs typeface="Arial" panose="020B0604020202020204" pitchFamily="34" charset="0"/>
            </a:endParaRPr>
          </a:p>
        </p:txBody>
      </p:sp>
      <p:pic>
        <p:nvPicPr>
          <p:cNvPr id="2" name="Picture 2">
            <a:extLst>
              <a:ext uri="{FF2B5EF4-FFF2-40B4-BE49-F238E27FC236}">
                <a16:creationId xmlns:a16="http://schemas.microsoft.com/office/drawing/2014/main" id="{5734076A-BBAE-4823-196D-D4B7F33ECB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5" b="25433"/>
          <a:stretch>
            <a:fillRect/>
          </a:stretch>
        </p:blipFill>
        <p:spPr bwMode="auto">
          <a:xfrm>
            <a:off x="62184" y="4637896"/>
            <a:ext cx="3469672" cy="127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9F15CE26-1342-FE39-8655-07C2EE58C624}"/>
              </a:ext>
            </a:extLst>
          </p:cNvPr>
          <p:cNvPicPr>
            <a:picLocks noChangeAspect="1"/>
          </p:cNvPicPr>
          <p:nvPr/>
        </p:nvPicPr>
        <p:blipFill>
          <a:blip r:embed="rId4">
            <a:alphaModFix amt="85000"/>
          </a:blip>
          <a:stretch>
            <a:fillRect/>
          </a:stretch>
        </p:blipFill>
        <p:spPr>
          <a:xfrm>
            <a:off x="3658616" y="4705828"/>
            <a:ext cx="5423199" cy="1137038"/>
          </a:xfrm>
          <a:prstGeom prst="rect">
            <a:avLst/>
          </a:prstGeom>
        </p:spPr>
      </p:pic>
      <p:sp>
        <p:nvSpPr>
          <p:cNvPr id="9" name="TextBox 8">
            <a:extLst>
              <a:ext uri="{FF2B5EF4-FFF2-40B4-BE49-F238E27FC236}">
                <a16:creationId xmlns:a16="http://schemas.microsoft.com/office/drawing/2014/main" id="{5A012107-6C1D-1659-B28E-80E1B2F0E934}"/>
              </a:ext>
            </a:extLst>
          </p:cNvPr>
          <p:cNvSpPr txBox="1"/>
          <p:nvPr/>
        </p:nvSpPr>
        <p:spPr>
          <a:xfrm>
            <a:off x="6959106" y="5370568"/>
            <a:ext cx="3165987" cy="276999"/>
          </a:xfrm>
          <a:prstGeom prst="rect">
            <a:avLst/>
          </a:prstGeom>
          <a:noFill/>
        </p:spPr>
        <p:txBody>
          <a:bodyPr wrap="square" rtlCol="0">
            <a:spAutoFit/>
          </a:bodyPr>
          <a:lstStyle/>
          <a:p>
            <a:r>
              <a:rPr lang="en-GB" sz="1200" i="1" dirty="0"/>
              <a:t>Nursing Management 2021 </a:t>
            </a:r>
          </a:p>
        </p:txBody>
      </p:sp>
      <p:sp>
        <p:nvSpPr>
          <p:cNvPr id="10" name="TextBox 9">
            <a:extLst>
              <a:ext uri="{FF2B5EF4-FFF2-40B4-BE49-F238E27FC236}">
                <a16:creationId xmlns:a16="http://schemas.microsoft.com/office/drawing/2014/main" id="{1BE240CB-3A97-791F-B135-EF193850E94F}"/>
              </a:ext>
            </a:extLst>
          </p:cNvPr>
          <p:cNvSpPr txBox="1"/>
          <p:nvPr/>
        </p:nvSpPr>
        <p:spPr>
          <a:xfrm>
            <a:off x="6959106" y="5604441"/>
            <a:ext cx="5423199" cy="276999"/>
          </a:xfrm>
          <a:prstGeom prst="rect">
            <a:avLst/>
          </a:prstGeom>
          <a:noFill/>
        </p:spPr>
        <p:txBody>
          <a:bodyPr wrap="square" rtlCol="0">
            <a:spAutoFit/>
          </a:bodyPr>
          <a:lstStyle/>
          <a:p>
            <a:r>
              <a:rPr lang="en-GB" sz="1200" dirty="0"/>
              <a:t>doi:10.7748/nm.2021.e1977</a:t>
            </a:r>
          </a:p>
        </p:txBody>
      </p:sp>
      <p:sp>
        <p:nvSpPr>
          <p:cNvPr id="11" name="Title 1">
            <a:extLst>
              <a:ext uri="{FF2B5EF4-FFF2-40B4-BE49-F238E27FC236}">
                <a16:creationId xmlns:a16="http://schemas.microsoft.com/office/drawing/2014/main" id="{45CC658F-907D-FB40-B68F-E18B0D9AD07A}"/>
              </a:ext>
            </a:extLst>
          </p:cNvPr>
          <p:cNvSpPr>
            <a:spLocks noGrp="1"/>
          </p:cNvSpPr>
          <p:nvPr>
            <p:ph type="title"/>
          </p:nvPr>
        </p:nvSpPr>
        <p:spPr>
          <a:xfrm>
            <a:off x="188944" y="8964"/>
            <a:ext cx="8754035" cy="787450"/>
          </a:xfrm>
        </p:spPr>
        <p:txBody>
          <a:bodyPr/>
          <a:lstStyle/>
          <a:p>
            <a:pPr algn="l"/>
            <a:r>
              <a:rPr lang="en-GB" dirty="0"/>
              <a:t>Trauma Risk Management (</a:t>
            </a:r>
            <a:r>
              <a:rPr lang="en-GB" dirty="0" err="1"/>
              <a:t>TRiM</a:t>
            </a:r>
            <a:r>
              <a:rPr lang="en-GB" dirty="0"/>
              <a:t>)</a:t>
            </a:r>
            <a:endParaRPr lang="en-GB" altLang="en-US" dirty="0">
              <a:solidFill>
                <a:srgbClr val="B4BE35"/>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1488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6451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4514">
                                            <p:txEl>
                                              <p:pRg st="2" end="2"/>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64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A15F-D96F-33F2-F90C-771D7074E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D5CB2-691D-680B-9549-60C8BA4A31C7}"/>
              </a:ext>
            </a:extLst>
          </p:cNvPr>
          <p:cNvSpPr>
            <a:spLocks noGrp="1"/>
          </p:cNvSpPr>
          <p:nvPr>
            <p:ph type="title"/>
          </p:nvPr>
        </p:nvSpPr>
        <p:spPr>
          <a:xfrm>
            <a:off x="457200" y="1960881"/>
            <a:ext cx="8229600" cy="1324590"/>
          </a:xfrm>
        </p:spPr>
        <p:txBody>
          <a:bodyPr/>
          <a:lstStyle/>
          <a:p>
            <a:r>
              <a:rPr lang="en-GB" dirty="0"/>
              <a:t>Referring on </a:t>
            </a:r>
          </a:p>
        </p:txBody>
      </p:sp>
    </p:spTree>
    <p:extLst>
      <p:ext uri="{BB962C8B-B14F-4D97-AF65-F5344CB8AC3E}">
        <p14:creationId xmlns:p14="http://schemas.microsoft.com/office/powerpoint/2010/main" val="2700887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2E94-1FFE-7F6F-21F4-E3C5A4C9BB13}"/>
              </a:ext>
            </a:extLst>
          </p:cNvPr>
          <p:cNvSpPr>
            <a:spLocks noGrp="1"/>
          </p:cNvSpPr>
          <p:nvPr>
            <p:ph type="title"/>
          </p:nvPr>
        </p:nvSpPr>
        <p:spPr>
          <a:xfrm>
            <a:off x="457200" y="0"/>
            <a:ext cx="8229600" cy="806245"/>
          </a:xfrm>
        </p:spPr>
        <p:txBody>
          <a:bodyPr wrap="square" anchor="ctr">
            <a:normAutofit/>
          </a:bodyPr>
          <a:lstStyle/>
          <a:p>
            <a:r>
              <a:rPr lang="en-GB" dirty="0"/>
              <a:t>“Red flags”</a:t>
            </a:r>
          </a:p>
        </p:txBody>
      </p:sp>
      <p:pic>
        <p:nvPicPr>
          <p:cNvPr id="5" name="Content Placeholder 4">
            <a:extLst>
              <a:ext uri="{FF2B5EF4-FFF2-40B4-BE49-F238E27FC236}">
                <a16:creationId xmlns:a16="http://schemas.microsoft.com/office/drawing/2014/main" id="{0E157AC6-40E4-5814-02AE-F5B5B3405E15}"/>
              </a:ext>
            </a:extLst>
          </p:cNvPr>
          <p:cNvPicPr>
            <a:picLocks noGrp="1" noChangeAspect="1"/>
          </p:cNvPicPr>
          <p:nvPr>
            <p:ph sz="half" idx="2"/>
          </p:nvPr>
        </p:nvPicPr>
        <p:blipFill>
          <a:blip r:embed="rId3"/>
          <a:stretch>
            <a:fillRect/>
          </a:stretch>
        </p:blipFill>
        <p:spPr>
          <a:xfrm>
            <a:off x="5015948" y="2856395"/>
            <a:ext cx="4038600" cy="3028950"/>
          </a:xfrm>
          <a:prstGeom prst="rect">
            <a:avLst/>
          </a:prstGeom>
          <a:noFill/>
        </p:spPr>
      </p:pic>
      <p:sp>
        <p:nvSpPr>
          <p:cNvPr id="4" name="Content Placeholder 3">
            <a:extLst>
              <a:ext uri="{FF2B5EF4-FFF2-40B4-BE49-F238E27FC236}">
                <a16:creationId xmlns:a16="http://schemas.microsoft.com/office/drawing/2014/main" id="{34228C5E-8AE4-6A69-23B6-D9CF5A42484F}"/>
              </a:ext>
            </a:extLst>
          </p:cNvPr>
          <p:cNvSpPr>
            <a:spLocks noGrp="1"/>
          </p:cNvSpPr>
          <p:nvPr>
            <p:ph sz="half" idx="1"/>
          </p:nvPr>
        </p:nvSpPr>
        <p:spPr>
          <a:xfrm>
            <a:off x="168965" y="1461208"/>
            <a:ext cx="7018415" cy="4104705"/>
          </a:xfrm>
        </p:spPr>
        <p:txBody>
          <a:bodyPr wrap="square" anchor="t">
            <a:normAutofit/>
          </a:bodyPr>
          <a:lstStyle/>
          <a:p>
            <a:r>
              <a:rPr lang="en-GB" dirty="0">
                <a:solidFill>
                  <a:srgbClr val="41535D"/>
                </a:solidFill>
              </a:rPr>
              <a:t>Ongoing distress</a:t>
            </a:r>
          </a:p>
          <a:p>
            <a:r>
              <a:rPr lang="en-GB" dirty="0">
                <a:solidFill>
                  <a:srgbClr val="41535D"/>
                </a:solidFill>
              </a:rPr>
              <a:t>Difficulty functioning at work +/- home</a:t>
            </a:r>
          </a:p>
          <a:p>
            <a:r>
              <a:rPr lang="en-GB" dirty="0">
                <a:solidFill>
                  <a:srgbClr val="41535D"/>
                </a:solidFill>
              </a:rPr>
              <a:t>Isolating themselves</a:t>
            </a:r>
          </a:p>
          <a:p>
            <a:r>
              <a:rPr lang="en-GB" dirty="0">
                <a:solidFill>
                  <a:srgbClr val="41535D"/>
                </a:solidFill>
              </a:rPr>
              <a:t>Out of character behaviour</a:t>
            </a:r>
          </a:p>
          <a:p>
            <a:r>
              <a:rPr lang="en-GB" dirty="0">
                <a:solidFill>
                  <a:srgbClr val="41535D"/>
                </a:solidFill>
              </a:rPr>
              <a:t>Talk of harm</a:t>
            </a:r>
          </a:p>
          <a:p>
            <a:r>
              <a:rPr lang="en-GB" dirty="0">
                <a:solidFill>
                  <a:srgbClr val="41535D"/>
                </a:solidFill>
              </a:rPr>
              <a:t>Struggling 4-6 weeks after PTE</a:t>
            </a:r>
          </a:p>
          <a:p>
            <a:r>
              <a:rPr lang="en-GB" dirty="0">
                <a:solidFill>
                  <a:srgbClr val="41535D"/>
                </a:solidFill>
              </a:rPr>
              <a:t>Gut feeling</a:t>
            </a:r>
          </a:p>
          <a:p>
            <a:endParaRPr lang="en-GB" dirty="0"/>
          </a:p>
        </p:txBody>
      </p:sp>
    </p:spTree>
    <p:extLst>
      <p:ext uri="{BB962C8B-B14F-4D97-AF65-F5344CB8AC3E}">
        <p14:creationId xmlns:p14="http://schemas.microsoft.com/office/powerpoint/2010/main" val="412241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75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nodeType="afterEffect">
                                  <p:stCondLst>
                                    <p:cond delay="75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75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250"/>
                            </p:stCondLst>
                            <p:childTnLst>
                              <p:par>
                                <p:cTn id="17" presetID="1" presetClass="entr" presetSubtype="0" fill="hold" nodeType="afterEffect">
                                  <p:stCondLst>
                                    <p:cond delay="75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75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750"/>
                            </p:stCondLst>
                            <p:childTnLst>
                              <p:par>
                                <p:cTn id="23" presetID="1" presetClass="entr" presetSubtype="0" fill="hold" nodeType="afterEffect">
                                  <p:stCondLst>
                                    <p:cond delay="75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837FE-3C98-8A6D-8BB6-9189A9E6B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5A8E3-DF93-9ED7-5E5D-BCD762E4C103}"/>
              </a:ext>
            </a:extLst>
          </p:cNvPr>
          <p:cNvSpPr>
            <a:spLocks noGrp="1"/>
          </p:cNvSpPr>
          <p:nvPr>
            <p:ph type="title"/>
          </p:nvPr>
        </p:nvSpPr>
        <p:spPr>
          <a:xfrm>
            <a:off x="457200" y="0"/>
            <a:ext cx="8229600" cy="806245"/>
          </a:xfrm>
        </p:spPr>
        <p:txBody>
          <a:bodyPr wrap="square" anchor="ctr">
            <a:normAutofit/>
          </a:bodyPr>
          <a:lstStyle/>
          <a:p>
            <a:r>
              <a:rPr lang="en-GB" dirty="0"/>
              <a:t>Referring on….</a:t>
            </a:r>
          </a:p>
        </p:txBody>
      </p:sp>
      <p:pic>
        <p:nvPicPr>
          <p:cNvPr id="5" name="Content Placeholder 4">
            <a:extLst>
              <a:ext uri="{FF2B5EF4-FFF2-40B4-BE49-F238E27FC236}">
                <a16:creationId xmlns:a16="http://schemas.microsoft.com/office/drawing/2014/main" id="{1B26B0B7-F6B9-AC5B-0EF9-EA28327E2E70}"/>
              </a:ext>
            </a:extLst>
          </p:cNvPr>
          <p:cNvPicPr>
            <a:picLocks noGrp="1" noChangeAspect="1"/>
          </p:cNvPicPr>
          <p:nvPr>
            <p:ph sz="half" idx="2"/>
          </p:nvPr>
        </p:nvPicPr>
        <p:blipFill>
          <a:blip r:embed="rId3"/>
          <a:stretch>
            <a:fillRect/>
          </a:stretch>
        </p:blipFill>
        <p:spPr>
          <a:xfrm>
            <a:off x="5015948" y="2856395"/>
            <a:ext cx="4038600" cy="3028950"/>
          </a:xfrm>
          <a:prstGeom prst="rect">
            <a:avLst/>
          </a:prstGeom>
          <a:noFill/>
        </p:spPr>
      </p:pic>
      <p:sp>
        <p:nvSpPr>
          <p:cNvPr id="4" name="Content Placeholder 3">
            <a:extLst>
              <a:ext uri="{FF2B5EF4-FFF2-40B4-BE49-F238E27FC236}">
                <a16:creationId xmlns:a16="http://schemas.microsoft.com/office/drawing/2014/main" id="{837C6743-C759-C799-952D-48B2CEBEED6C}"/>
              </a:ext>
            </a:extLst>
          </p:cNvPr>
          <p:cNvSpPr>
            <a:spLocks noGrp="1"/>
          </p:cNvSpPr>
          <p:nvPr>
            <p:ph sz="half" idx="1"/>
          </p:nvPr>
        </p:nvSpPr>
        <p:spPr>
          <a:xfrm>
            <a:off x="89452" y="1662686"/>
            <a:ext cx="7018415" cy="3265775"/>
          </a:xfrm>
        </p:spPr>
        <p:txBody>
          <a:bodyPr wrap="square" anchor="t">
            <a:normAutofit lnSpcReduction="10000"/>
          </a:bodyPr>
          <a:lstStyle/>
          <a:p>
            <a:r>
              <a:rPr lang="en-GB" dirty="0">
                <a:solidFill>
                  <a:srgbClr val="41535D"/>
                </a:solidFill>
              </a:rPr>
              <a:t>Staff need to know </a:t>
            </a:r>
            <a:r>
              <a:rPr lang="en-GB" b="1" dirty="0">
                <a:solidFill>
                  <a:srgbClr val="41535D"/>
                </a:solidFill>
              </a:rPr>
              <a:t>how</a:t>
            </a:r>
            <a:r>
              <a:rPr lang="en-GB" dirty="0">
                <a:solidFill>
                  <a:srgbClr val="41535D"/>
                </a:solidFill>
              </a:rPr>
              <a:t> to get help for themselves and colleagues</a:t>
            </a:r>
          </a:p>
          <a:p>
            <a:pPr lvl="1"/>
            <a:r>
              <a:rPr lang="en-GB" dirty="0">
                <a:solidFill>
                  <a:srgbClr val="41535D"/>
                </a:solidFill>
              </a:rPr>
              <a:t>Information should be easy to find</a:t>
            </a:r>
          </a:p>
          <a:p>
            <a:pPr lvl="1"/>
            <a:r>
              <a:rPr lang="en-GB" dirty="0">
                <a:solidFill>
                  <a:srgbClr val="41535D"/>
                </a:solidFill>
              </a:rPr>
              <a:t>Straightforward referral process</a:t>
            </a:r>
          </a:p>
          <a:p>
            <a:endParaRPr lang="en-GB" dirty="0">
              <a:solidFill>
                <a:srgbClr val="41535D"/>
              </a:solidFill>
            </a:endParaRPr>
          </a:p>
          <a:p>
            <a:r>
              <a:rPr lang="en-GB" dirty="0">
                <a:solidFill>
                  <a:srgbClr val="41535D"/>
                </a:solidFill>
              </a:rPr>
              <a:t>Timely access to occupationally focussed, evidence-based care</a:t>
            </a:r>
          </a:p>
          <a:p>
            <a:endParaRPr lang="en-GB" dirty="0"/>
          </a:p>
          <a:p>
            <a:endParaRPr lang="en-GB" dirty="0"/>
          </a:p>
        </p:txBody>
      </p:sp>
    </p:spTree>
    <p:extLst>
      <p:ext uri="{BB962C8B-B14F-4D97-AF65-F5344CB8AC3E}">
        <p14:creationId xmlns:p14="http://schemas.microsoft.com/office/powerpoint/2010/main" val="26781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5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nodeType="afterEffect">
                                  <p:stCondLst>
                                    <p:cond delay="75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75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2250"/>
                            </p:stCondLst>
                            <p:childTnLst>
                              <p:par>
                                <p:cTn id="14" presetID="1" presetClass="entr" presetSubtype="0" fill="hold" nodeType="after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3031939" y="1586390"/>
            <a:ext cx="1457325" cy="752476"/>
            <a:chOff x="4303185" y="2146300"/>
            <a:chExt cx="1943100" cy="1003301"/>
          </a:xfrm>
          <a:solidFill>
            <a:srgbClr val="34738D"/>
          </a:solidFill>
          <a:effectLst>
            <a:outerShdw blurRad="50800" dist="38100" dir="13500000" algn="br" rotWithShape="0">
              <a:prstClr val="black">
                <a:alpha val="40000"/>
              </a:prstClr>
            </a:outerShdw>
          </a:effectLst>
        </p:grpSpPr>
        <p:grpSp>
          <p:nvGrpSpPr>
            <p:cNvPr id="62" name="Group 61"/>
            <p:cNvGrpSpPr/>
            <p:nvPr/>
          </p:nvGrpSpPr>
          <p:grpSpPr>
            <a:xfrm>
              <a:off x="4303185" y="2146300"/>
              <a:ext cx="1943100" cy="1003301"/>
              <a:chOff x="3303588" y="1444625"/>
              <a:chExt cx="1457325" cy="752476"/>
            </a:xfrm>
            <a:grpFill/>
          </p:grpSpPr>
          <p:sp>
            <p:nvSpPr>
              <p:cNvPr id="6184" name="Freeform 40"/>
              <p:cNvSpPr>
                <a:spLocks/>
              </p:cNvSpPr>
              <p:nvPr/>
            </p:nvSpPr>
            <p:spPr bwMode="auto">
              <a:xfrm>
                <a:off x="3529013" y="1444625"/>
                <a:ext cx="1231900" cy="52388"/>
              </a:xfrm>
              <a:custGeom>
                <a:avLst/>
                <a:gdLst/>
                <a:ahLst/>
                <a:cxnLst>
                  <a:cxn ang="0">
                    <a:pos x="12" y="33"/>
                  </a:cxn>
                  <a:cxn ang="0">
                    <a:pos x="0" y="24"/>
                  </a:cxn>
                  <a:cxn ang="0">
                    <a:pos x="763" y="0"/>
                  </a:cxn>
                  <a:cxn ang="0">
                    <a:pos x="776" y="9"/>
                  </a:cxn>
                  <a:cxn ang="0">
                    <a:pos x="12" y="33"/>
                  </a:cxn>
                </a:cxnLst>
                <a:rect l="0" t="0" r="r" b="b"/>
                <a:pathLst>
                  <a:path w="776" h="33">
                    <a:moveTo>
                      <a:pt x="12" y="33"/>
                    </a:moveTo>
                    <a:lnTo>
                      <a:pt x="0" y="24"/>
                    </a:lnTo>
                    <a:lnTo>
                      <a:pt x="763" y="0"/>
                    </a:lnTo>
                    <a:lnTo>
                      <a:pt x="776" y="9"/>
                    </a:lnTo>
                    <a:lnTo>
                      <a:pt x="12"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schemeClr val="bg1"/>
                  </a:solidFill>
                  <a:latin typeface="Calibri" panose="020F0502020204030204"/>
                </a:endParaRPr>
              </a:p>
            </p:txBody>
          </p:sp>
          <p:sp>
            <p:nvSpPr>
              <p:cNvPr id="6185" name="Freeform 41"/>
              <p:cNvSpPr>
                <a:spLocks/>
              </p:cNvSpPr>
              <p:nvPr/>
            </p:nvSpPr>
            <p:spPr bwMode="auto">
              <a:xfrm>
                <a:off x="3303588" y="1847850"/>
                <a:ext cx="174625" cy="349250"/>
              </a:xfrm>
              <a:custGeom>
                <a:avLst/>
                <a:gdLst/>
                <a:ahLst/>
                <a:cxnLst>
                  <a:cxn ang="0">
                    <a:pos x="77" y="178"/>
                  </a:cxn>
                  <a:cxn ang="0">
                    <a:pos x="64" y="161"/>
                  </a:cxn>
                  <a:cxn ang="0">
                    <a:pos x="0" y="0"/>
                  </a:cxn>
                  <a:cxn ang="0">
                    <a:pos x="13" y="18"/>
                  </a:cxn>
                  <a:cxn ang="0">
                    <a:pos x="77" y="178"/>
                  </a:cxn>
                </a:cxnLst>
                <a:rect l="0" t="0" r="r" b="b"/>
                <a:pathLst>
                  <a:path w="77" h="178">
                    <a:moveTo>
                      <a:pt x="77" y="178"/>
                    </a:moveTo>
                    <a:cubicBezTo>
                      <a:pt x="66" y="169"/>
                      <a:pt x="69" y="173"/>
                      <a:pt x="64" y="161"/>
                    </a:cubicBezTo>
                    <a:cubicBezTo>
                      <a:pt x="42" y="107"/>
                      <a:pt x="21" y="54"/>
                      <a:pt x="0" y="0"/>
                    </a:cubicBezTo>
                    <a:cubicBezTo>
                      <a:pt x="11" y="9"/>
                      <a:pt x="8" y="4"/>
                      <a:pt x="13" y="18"/>
                    </a:cubicBezTo>
                    <a:cubicBezTo>
                      <a:pt x="34" y="72"/>
                      <a:pt x="55" y="125"/>
                      <a:pt x="77" y="1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schemeClr val="bg1"/>
                  </a:solidFill>
                  <a:latin typeface="Calibri" panose="020F0502020204030204"/>
                </a:endParaRPr>
              </a:p>
            </p:txBody>
          </p:sp>
          <p:sp>
            <p:nvSpPr>
              <p:cNvPr id="6186" name="Freeform 42"/>
              <p:cNvSpPr>
                <a:spLocks/>
              </p:cNvSpPr>
              <p:nvPr/>
            </p:nvSpPr>
            <p:spPr bwMode="auto">
              <a:xfrm>
                <a:off x="3303588" y="1482725"/>
                <a:ext cx="244475" cy="377825"/>
              </a:xfrm>
              <a:custGeom>
                <a:avLst/>
                <a:gdLst/>
                <a:ahLst/>
                <a:cxnLst>
                  <a:cxn ang="0">
                    <a:pos x="12" y="238"/>
                  </a:cxn>
                  <a:cxn ang="0">
                    <a:pos x="0" y="230"/>
                  </a:cxn>
                  <a:cxn ang="0">
                    <a:pos x="142" y="0"/>
                  </a:cxn>
                  <a:cxn ang="0">
                    <a:pos x="154" y="9"/>
                  </a:cxn>
                  <a:cxn ang="0">
                    <a:pos x="12" y="238"/>
                  </a:cxn>
                </a:cxnLst>
                <a:rect l="0" t="0" r="r" b="b"/>
                <a:pathLst>
                  <a:path w="154" h="238">
                    <a:moveTo>
                      <a:pt x="12" y="238"/>
                    </a:moveTo>
                    <a:lnTo>
                      <a:pt x="0" y="230"/>
                    </a:lnTo>
                    <a:lnTo>
                      <a:pt x="142" y="0"/>
                    </a:lnTo>
                    <a:lnTo>
                      <a:pt x="154" y="9"/>
                    </a:lnTo>
                    <a:lnTo>
                      <a:pt x="12" y="238"/>
                    </a:lnTo>
                    <a:close/>
                  </a:path>
                </a:pathLst>
              </a:custGeom>
              <a:solidFill>
                <a:srgbClr val="4887A1"/>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schemeClr val="bg1"/>
                  </a:solidFill>
                  <a:latin typeface="Calibri" panose="020F0502020204030204"/>
                </a:endParaRPr>
              </a:p>
            </p:txBody>
          </p:sp>
          <p:sp>
            <p:nvSpPr>
              <p:cNvPr id="6189" name="Freeform 45"/>
              <p:cNvSpPr>
                <a:spLocks/>
              </p:cNvSpPr>
              <p:nvPr/>
            </p:nvSpPr>
            <p:spPr bwMode="auto">
              <a:xfrm>
                <a:off x="3322638" y="1458913"/>
                <a:ext cx="1438275" cy="738188"/>
              </a:xfrm>
              <a:custGeom>
                <a:avLst/>
                <a:gdLst/>
                <a:ahLst/>
                <a:cxnLst>
                  <a:cxn ang="0">
                    <a:pos x="4" y="199"/>
                  </a:cxn>
                  <a:cxn ang="0">
                    <a:pos x="16" y="175"/>
                  </a:cxn>
                  <a:cxn ang="0">
                    <a:pos x="35" y="140"/>
                  </a:cxn>
                  <a:cxn ang="0">
                    <a:pos x="100" y="19"/>
                  </a:cxn>
                  <a:cxn ang="0">
                    <a:pos x="635" y="0"/>
                  </a:cxn>
                  <a:cxn ang="0">
                    <a:pos x="633" y="299"/>
                  </a:cxn>
                  <a:cxn ang="0">
                    <a:pos x="69" y="376"/>
                  </a:cxn>
                  <a:cxn ang="0">
                    <a:pos x="0" y="205"/>
                  </a:cxn>
                  <a:cxn ang="0">
                    <a:pos x="4" y="199"/>
                  </a:cxn>
                </a:cxnLst>
                <a:rect l="0" t="0" r="r" b="b"/>
                <a:pathLst>
                  <a:path w="635" h="376">
                    <a:moveTo>
                      <a:pt x="4" y="199"/>
                    </a:moveTo>
                    <a:cubicBezTo>
                      <a:pt x="16" y="175"/>
                      <a:pt x="16" y="175"/>
                      <a:pt x="16" y="175"/>
                    </a:cubicBezTo>
                    <a:cubicBezTo>
                      <a:pt x="35" y="140"/>
                      <a:pt x="35" y="140"/>
                      <a:pt x="35" y="140"/>
                    </a:cubicBezTo>
                    <a:cubicBezTo>
                      <a:pt x="100" y="19"/>
                      <a:pt x="100" y="19"/>
                      <a:pt x="100" y="19"/>
                    </a:cubicBezTo>
                    <a:cubicBezTo>
                      <a:pt x="635" y="0"/>
                      <a:pt x="635" y="0"/>
                      <a:pt x="635" y="0"/>
                    </a:cubicBezTo>
                    <a:cubicBezTo>
                      <a:pt x="633" y="299"/>
                      <a:pt x="633" y="299"/>
                      <a:pt x="633" y="299"/>
                    </a:cubicBezTo>
                    <a:cubicBezTo>
                      <a:pt x="69" y="376"/>
                      <a:pt x="69" y="376"/>
                      <a:pt x="69" y="376"/>
                    </a:cubicBezTo>
                    <a:cubicBezTo>
                      <a:pt x="46" y="319"/>
                      <a:pt x="23" y="262"/>
                      <a:pt x="0" y="205"/>
                    </a:cubicBezTo>
                    <a:lnTo>
                      <a:pt x="4" y="199"/>
                    </a:lnTo>
                    <a:close/>
                  </a:path>
                </a:pathLst>
              </a:custGeom>
              <a:solidFill>
                <a:srgbClr val="B4BE35"/>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schemeClr val="bg1"/>
                  </a:solidFill>
                  <a:latin typeface="Calibri" panose="020F0502020204030204"/>
                </a:endParaRPr>
              </a:p>
            </p:txBody>
          </p:sp>
        </p:grpSp>
        <p:sp>
          <p:nvSpPr>
            <p:cNvPr id="81" name="TextBox 80"/>
            <p:cNvSpPr txBox="1"/>
            <p:nvPr/>
          </p:nvSpPr>
          <p:spPr>
            <a:xfrm rot="21397382">
              <a:off x="4617342" y="2360043"/>
              <a:ext cx="1184513" cy="533480"/>
            </a:xfrm>
            <a:prstGeom prst="rect">
              <a:avLst/>
            </a:prstGeom>
            <a:noFill/>
          </p:spPr>
          <p:txBody>
            <a:bodyPr wrap="none" rtlCol="0">
              <a:spAutoFit/>
            </a:bodyPr>
            <a:lstStyle/>
            <a:p>
              <a:pPr algn="ctr" defTabSz="685800"/>
              <a:r>
                <a:rPr lang="en-US" sz="2000" dirty="0">
                  <a:solidFill>
                    <a:schemeClr val="bg1"/>
                  </a:solidFill>
                  <a:latin typeface="Segoe UI" panose="020B0502040204020203" pitchFamily="34" charset="0"/>
                  <a:cs typeface="Segoe UI" panose="020B0502040204020203" pitchFamily="34" charset="0"/>
                </a:rPr>
                <a:t>Bonds</a:t>
              </a:r>
            </a:p>
          </p:txBody>
        </p:sp>
      </p:grpSp>
      <p:grpSp>
        <p:nvGrpSpPr>
          <p:cNvPr id="72" name="Group 71"/>
          <p:cNvGrpSpPr/>
          <p:nvPr/>
        </p:nvGrpSpPr>
        <p:grpSpPr>
          <a:xfrm>
            <a:off x="60954" y="1490724"/>
            <a:ext cx="3181461" cy="1356992"/>
            <a:chOff x="1089083" y="2044715"/>
            <a:chExt cx="3336243" cy="1641790"/>
          </a:xfrm>
        </p:grpSpPr>
        <p:sp>
          <p:nvSpPr>
            <p:cNvPr id="74" name="Text Box 10"/>
            <p:cNvSpPr txBox="1">
              <a:spLocks noChangeArrowheads="1"/>
            </p:cNvSpPr>
            <p:nvPr/>
          </p:nvSpPr>
          <p:spPr bwMode="auto">
            <a:xfrm>
              <a:off x="1136723" y="2513537"/>
              <a:ext cx="2743199" cy="1172968"/>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Foster and encourage vertical &amp; horizontal bonds.</a:t>
              </a:r>
            </a:p>
          </p:txBody>
        </p:sp>
        <p:sp>
          <p:nvSpPr>
            <p:cNvPr id="105" name="TextBox 104"/>
            <p:cNvSpPr txBox="1"/>
            <p:nvPr/>
          </p:nvSpPr>
          <p:spPr>
            <a:xfrm>
              <a:off x="1089083" y="2044715"/>
              <a:ext cx="3336243" cy="558557"/>
            </a:xfrm>
            <a:prstGeom prst="rect">
              <a:avLst/>
            </a:prstGeom>
            <a:noFill/>
          </p:spPr>
          <p:txBody>
            <a:bodyPr wrap="square" rtlCol="0">
              <a:spAutoFit/>
            </a:bodyPr>
            <a:lstStyle/>
            <a:p>
              <a:pPr defTabSz="685800"/>
              <a:r>
                <a:rPr lang="en-US" sz="2400" dirty="0">
                  <a:solidFill>
                    <a:srgbClr val="B4BE35"/>
                  </a:solidFill>
                  <a:latin typeface="Segoe UI" panose="020B0502040204020203" pitchFamily="34" charset="0"/>
                  <a:ea typeface="Roboto Light" panose="02000000000000000000" pitchFamily="2" charset="0"/>
                  <a:cs typeface="Segoe UI" panose="020B0502040204020203" pitchFamily="34" charset="0"/>
                </a:rPr>
                <a:t>Strong bonds matter!</a:t>
              </a:r>
              <a:endParaRPr lang="ru-RU" sz="2400" dirty="0">
                <a:solidFill>
                  <a:srgbClr val="B4BE35"/>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9" name="Group 8"/>
          <p:cNvGrpSpPr/>
          <p:nvPr/>
        </p:nvGrpSpPr>
        <p:grpSpPr>
          <a:xfrm>
            <a:off x="4595506" y="1748987"/>
            <a:ext cx="1492250" cy="763587"/>
            <a:chOff x="6053668" y="1979085"/>
            <a:chExt cx="1989667" cy="1018116"/>
          </a:xfrm>
          <a:solidFill>
            <a:srgbClr val="189A80"/>
          </a:solidFill>
          <a:effectLst>
            <a:outerShdw blurRad="50800" dist="38100" dir="18900000" algn="bl" rotWithShape="0">
              <a:prstClr val="black">
                <a:alpha val="40000"/>
              </a:prstClr>
            </a:outerShdw>
          </a:effectLst>
        </p:grpSpPr>
        <p:grpSp>
          <p:nvGrpSpPr>
            <p:cNvPr id="78" name="Group 77"/>
            <p:cNvGrpSpPr/>
            <p:nvPr/>
          </p:nvGrpSpPr>
          <p:grpSpPr>
            <a:xfrm>
              <a:off x="6053668" y="1979085"/>
              <a:ext cx="1989667" cy="1018116"/>
              <a:chOff x="4540251" y="1319213"/>
              <a:chExt cx="1492250" cy="763587"/>
            </a:xfrm>
            <a:grpFill/>
          </p:grpSpPr>
          <p:grpSp>
            <p:nvGrpSpPr>
              <p:cNvPr id="69" name="Group 68"/>
              <p:cNvGrpSpPr/>
              <p:nvPr/>
            </p:nvGrpSpPr>
            <p:grpSpPr>
              <a:xfrm>
                <a:off x="4540251" y="1331913"/>
                <a:ext cx="1492250" cy="750887"/>
                <a:chOff x="4540251" y="1331913"/>
                <a:chExt cx="1492250" cy="750887"/>
              </a:xfrm>
              <a:grpFill/>
              <a:effectLst>
                <a:outerShdw blurRad="50800" dist="38100" dir="10800000" algn="r" rotWithShape="0">
                  <a:prstClr val="black">
                    <a:alpha val="40000"/>
                  </a:prstClr>
                </a:outerShdw>
              </a:effectLst>
            </p:grpSpPr>
            <p:sp>
              <p:nvSpPr>
                <p:cNvPr id="6198" name="Freeform 54"/>
                <p:cNvSpPr>
                  <a:spLocks/>
                </p:cNvSpPr>
                <p:nvPr/>
              </p:nvSpPr>
              <p:spPr bwMode="auto">
                <a:xfrm>
                  <a:off x="4540251" y="1331913"/>
                  <a:ext cx="1268413" cy="49213"/>
                </a:xfrm>
                <a:custGeom>
                  <a:avLst/>
                  <a:gdLst/>
                  <a:ahLst/>
                  <a:cxnLst>
                    <a:cxn ang="0">
                      <a:pos x="763" y="31"/>
                    </a:cxn>
                    <a:cxn ang="0">
                      <a:pos x="799" y="23"/>
                    </a:cxn>
                    <a:cxn ang="0">
                      <a:pos x="36" y="0"/>
                    </a:cxn>
                    <a:cxn ang="0">
                      <a:pos x="0" y="7"/>
                    </a:cxn>
                    <a:cxn ang="0">
                      <a:pos x="763" y="31"/>
                    </a:cxn>
                  </a:cxnLst>
                  <a:rect l="0" t="0" r="r" b="b"/>
                  <a:pathLst>
                    <a:path w="799" h="31">
                      <a:moveTo>
                        <a:pt x="763" y="31"/>
                      </a:moveTo>
                      <a:lnTo>
                        <a:pt x="799" y="23"/>
                      </a:lnTo>
                      <a:lnTo>
                        <a:pt x="36" y="0"/>
                      </a:lnTo>
                      <a:lnTo>
                        <a:pt x="0" y="7"/>
                      </a:lnTo>
                      <a:lnTo>
                        <a:pt x="763" y="31"/>
                      </a:lnTo>
                      <a:close/>
                    </a:path>
                  </a:pathLst>
                </a:custGeom>
                <a:solidFill>
                  <a:srgbClr val="2CAE94"/>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199" name="Freeform 55"/>
                <p:cNvSpPr>
                  <a:spLocks/>
                </p:cNvSpPr>
                <p:nvPr/>
              </p:nvSpPr>
              <p:spPr bwMode="auto">
                <a:xfrm>
                  <a:off x="5822951" y="1733550"/>
                  <a:ext cx="209550" cy="349250"/>
                </a:xfrm>
                <a:custGeom>
                  <a:avLst/>
                  <a:gdLst/>
                  <a:ahLst/>
                  <a:cxnLst>
                    <a:cxn ang="0">
                      <a:pos x="0" y="178"/>
                    </a:cxn>
                    <a:cxn ang="0">
                      <a:pos x="25" y="171"/>
                    </a:cxn>
                    <a:cxn ang="0">
                      <a:pos x="93" y="0"/>
                    </a:cxn>
                    <a:cxn ang="0">
                      <a:pos x="69" y="6"/>
                    </a:cxn>
                    <a:cxn ang="0">
                      <a:pos x="0" y="178"/>
                    </a:cxn>
                  </a:cxnLst>
                  <a:rect l="0" t="0" r="r" b="b"/>
                  <a:pathLst>
                    <a:path w="93" h="178">
                      <a:moveTo>
                        <a:pt x="0" y="178"/>
                      </a:moveTo>
                      <a:cubicBezTo>
                        <a:pt x="25" y="171"/>
                        <a:pt x="25" y="171"/>
                        <a:pt x="25" y="171"/>
                      </a:cubicBezTo>
                      <a:cubicBezTo>
                        <a:pt x="48" y="114"/>
                        <a:pt x="71" y="57"/>
                        <a:pt x="93" y="0"/>
                      </a:cubicBezTo>
                      <a:cubicBezTo>
                        <a:pt x="69" y="6"/>
                        <a:pt x="69" y="6"/>
                        <a:pt x="69" y="6"/>
                      </a:cubicBezTo>
                      <a:cubicBezTo>
                        <a:pt x="47" y="64"/>
                        <a:pt x="24" y="121"/>
                        <a:pt x="0" y="178"/>
                      </a:cubicBezTo>
                      <a:close/>
                    </a:path>
                  </a:pathLst>
                </a:custGeom>
                <a:solidFill>
                  <a:srgbClr val="2CB894"/>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200" name="Freeform 56"/>
                <p:cNvSpPr>
                  <a:spLocks/>
                </p:cNvSpPr>
                <p:nvPr/>
              </p:nvSpPr>
              <p:spPr bwMode="auto">
                <a:xfrm>
                  <a:off x="5751513" y="1368425"/>
                  <a:ext cx="280988" cy="376238"/>
                </a:xfrm>
                <a:custGeom>
                  <a:avLst/>
                  <a:gdLst/>
                  <a:ahLst/>
                  <a:cxnLst>
                    <a:cxn ang="0">
                      <a:pos x="143" y="237"/>
                    </a:cxn>
                    <a:cxn ang="0">
                      <a:pos x="177" y="230"/>
                    </a:cxn>
                    <a:cxn ang="0">
                      <a:pos x="36" y="0"/>
                    </a:cxn>
                    <a:cxn ang="0">
                      <a:pos x="0" y="8"/>
                    </a:cxn>
                    <a:cxn ang="0">
                      <a:pos x="143" y="237"/>
                    </a:cxn>
                  </a:cxnLst>
                  <a:rect l="0" t="0" r="r" b="b"/>
                  <a:pathLst>
                    <a:path w="177" h="237">
                      <a:moveTo>
                        <a:pt x="143" y="237"/>
                      </a:moveTo>
                      <a:lnTo>
                        <a:pt x="177" y="230"/>
                      </a:lnTo>
                      <a:lnTo>
                        <a:pt x="36" y="0"/>
                      </a:lnTo>
                      <a:lnTo>
                        <a:pt x="0" y="8"/>
                      </a:lnTo>
                      <a:lnTo>
                        <a:pt x="143" y="237"/>
                      </a:lnTo>
                      <a:close/>
                    </a:path>
                  </a:pathLst>
                </a:custGeom>
                <a:solidFill>
                  <a:srgbClr val="2CAE94"/>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201" name="Freeform 57"/>
                <p:cNvSpPr>
                  <a:spLocks/>
                </p:cNvSpPr>
                <p:nvPr/>
              </p:nvSpPr>
              <p:spPr bwMode="auto">
                <a:xfrm>
                  <a:off x="4540251" y="1343025"/>
                  <a:ext cx="1438275" cy="739775"/>
                </a:xfrm>
                <a:custGeom>
                  <a:avLst/>
                  <a:gdLst/>
                  <a:ahLst/>
                  <a:cxnLst>
                    <a:cxn ang="0">
                      <a:pos x="535" y="19"/>
                    </a:cxn>
                    <a:cxn ang="0">
                      <a:pos x="0" y="0"/>
                    </a:cxn>
                    <a:cxn ang="0">
                      <a:pos x="2" y="300"/>
                    </a:cxn>
                    <a:cxn ang="0">
                      <a:pos x="566" y="377"/>
                    </a:cxn>
                    <a:cxn ang="0">
                      <a:pos x="635" y="205"/>
                    </a:cxn>
                    <a:cxn ang="0">
                      <a:pos x="535" y="19"/>
                    </a:cxn>
                  </a:cxnLst>
                  <a:rect l="0" t="0" r="r" b="b"/>
                  <a:pathLst>
                    <a:path w="635" h="377">
                      <a:moveTo>
                        <a:pt x="535" y="19"/>
                      </a:moveTo>
                      <a:cubicBezTo>
                        <a:pt x="0" y="0"/>
                        <a:pt x="0" y="0"/>
                        <a:pt x="0" y="0"/>
                      </a:cubicBezTo>
                      <a:cubicBezTo>
                        <a:pt x="2" y="300"/>
                        <a:pt x="2" y="300"/>
                        <a:pt x="2" y="300"/>
                      </a:cubicBezTo>
                      <a:cubicBezTo>
                        <a:pt x="566" y="377"/>
                        <a:pt x="566" y="377"/>
                        <a:pt x="566" y="377"/>
                      </a:cubicBezTo>
                      <a:cubicBezTo>
                        <a:pt x="589" y="321"/>
                        <a:pt x="612" y="264"/>
                        <a:pt x="635" y="205"/>
                      </a:cubicBezTo>
                      <a:cubicBezTo>
                        <a:pt x="601" y="143"/>
                        <a:pt x="568" y="81"/>
                        <a:pt x="535"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cxnSp>
            <p:nvCxnSpPr>
              <p:cNvPr id="73" name="Straight Connector 72"/>
              <p:cNvCxnSpPr/>
              <p:nvPr/>
            </p:nvCxnSpPr>
            <p:spPr>
              <a:xfrm rot="5400000">
                <a:off x="4221801" y="1638459"/>
                <a:ext cx="640080" cy="1588"/>
              </a:xfrm>
              <a:prstGeom prst="line">
                <a:avLst/>
              </a:prstGeom>
              <a:grp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09" name="TextBox 108"/>
            <p:cNvSpPr txBox="1"/>
            <p:nvPr/>
          </p:nvSpPr>
          <p:spPr>
            <a:xfrm rot="168539">
              <a:off x="6506948" y="2162950"/>
              <a:ext cx="1052340" cy="533480"/>
            </a:xfrm>
            <a:prstGeom prst="rect">
              <a:avLst/>
            </a:prstGeom>
            <a:noFill/>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Peers</a:t>
              </a:r>
            </a:p>
          </p:txBody>
        </p:sp>
      </p:grpSp>
      <p:grpSp>
        <p:nvGrpSpPr>
          <p:cNvPr id="7" name="Group 6"/>
          <p:cNvGrpSpPr/>
          <p:nvPr/>
        </p:nvGrpSpPr>
        <p:grpSpPr>
          <a:xfrm>
            <a:off x="2926209" y="3320015"/>
            <a:ext cx="1617752" cy="895351"/>
            <a:chOff x="4163268" y="3141134"/>
            <a:chExt cx="2157003" cy="1193801"/>
          </a:xfrm>
          <a:solidFill>
            <a:srgbClr val="189A80"/>
          </a:solidFill>
          <a:effectLst>
            <a:outerShdw blurRad="50800" dist="38100" dir="13500000" algn="br" rotWithShape="0">
              <a:prstClr val="black">
                <a:alpha val="40000"/>
              </a:prstClr>
            </a:outerShdw>
          </a:effectLst>
        </p:grpSpPr>
        <p:grpSp>
          <p:nvGrpSpPr>
            <p:cNvPr id="77" name="Group 76"/>
            <p:cNvGrpSpPr/>
            <p:nvPr/>
          </p:nvGrpSpPr>
          <p:grpSpPr>
            <a:xfrm>
              <a:off x="4167718" y="3141134"/>
              <a:ext cx="2072217" cy="1193801"/>
              <a:chOff x="3125788" y="2190750"/>
              <a:chExt cx="1554163" cy="895351"/>
            </a:xfrm>
            <a:grpFill/>
          </p:grpSpPr>
          <p:sp>
            <p:nvSpPr>
              <p:cNvPr id="6181" name="Freeform 37"/>
              <p:cNvSpPr>
                <a:spLocks/>
              </p:cNvSpPr>
              <p:nvPr/>
            </p:nvSpPr>
            <p:spPr bwMode="auto">
              <a:xfrm>
                <a:off x="3361540" y="2190750"/>
                <a:ext cx="1316038" cy="193675"/>
              </a:xfrm>
              <a:custGeom>
                <a:avLst/>
                <a:gdLst/>
                <a:ahLst/>
                <a:cxnLst>
                  <a:cxn ang="0">
                    <a:pos x="829" y="8"/>
                  </a:cxn>
                  <a:cxn ang="0">
                    <a:pos x="816" y="0"/>
                  </a:cxn>
                  <a:cxn ang="0">
                    <a:pos x="0" y="113"/>
                  </a:cxn>
                  <a:cxn ang="0">
                    <a:pos x="13" y="122"/>
                  </a:cxn>
                  <a:cxn ang="0">
                    <a:pos x="829" y="8"/>
                  </a:cxn>
                </a:cxnLst>
                <a:rect l="0" t="0" r="r" b="b"/>
                <a:pathLst>
                  <a:path w="829" h="122">
                    <a:moveTo>
                      <a:pt x="829" y="8"/>
                    </a:moveTo>
                    <a:lnTo>
                      <a:pt x="816" y="0"/>
                    </a:lnTo>
                    <a:lnTo>
                      <a:pt x="0" y="113"/>
                    </a:lnTo>
                    <a:lnTo>
                      <a:pt x="13" y="122"/>
                    </a:lnTo>
                    <a:lnTo>
                      <a:pt x="829" y="8"/>
                    </a:lnTo>
                    <a:close/>
                  </a:path>
                </a:pathLst>
              </a:custGeom>
              <a:grpFill/>
              <a:ln w="9525">
                <a:solidFill>
                  <a:srgbClr val="189A80"/>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nvGrpSpPr>
              <p:cNvPr id="63" name="Group 62"/>
              <p:cNvGrpSpPr/>
              <p:nvPr/>
            </p:nvGrpSpPr>
            <p:grpSpPr>
              <a:xfrm>
                <a:off x="3125788" y="2203450"/>
                <a:ext cx="1554163" cy="882651"/>
                <a:chOff x="3201988" y="2203450"/>
                <a:chExt cx="1554163" cy="882651"/>
              </a:xfrm>
              <a:grpFill/>
            </p:grpSpPr>
            <p:sp>
              <p:nvSpPr>
                <p:cNvPr id="6182" name="Freeform 38"/>
                <p:cNvSpPr>
                  <a:spLocks/>
                </p:cNvSpPr>
                <p:nvPr/>
              </p:nvSpPr>
              <p:spPr bwMode="auto">
                <a:xfrm>
                  <a:off x="3201988" y="2370138"/>
                  <a:ext cx="258763" cy="401638"/>
                </a:xfrm>
                <a:custGeom>
                  <a:avLst/>
                  <a:gdLst/>
                  <a:ahLst/>
                  <a:cxnLst>
                    <a:cxn ang="0">
                      <a:pos x="163" y="9"/>
                    </a:cxn>
                    <a:cxn ang="0">
                      <a:pos x="150" y="0"/>
                    </a:cxn>
                    <a:cxn ang="0">
                      <a:pos x="0" y="244"/>
                    </a:cxn>
                    <a:cxn ang="0">
                      <a:pos x="13" y="253"/>
                    </a:cxn>
                    <a:cxn ang="0">
                      <a:pos x="163" y="9"/>
                    </a:cxn>
                  </a:cxnLst>
                  <a:rect l="0" t="0" r="r" b="b"/>
                  <a:pathLst>
                    <a:path w="163" h="253">
                      <a:moveTo>
                        <a:pt x="163" y="9"/>
                      </a:moveTo>
                      <a:lnTo>
                        <a:pt x="150" y="0"/>
                      </a:lnTo>
                      <a:lnTo>
                        <a:pt x="0" y="244"/>
                      </a:lnTo>
                      <a:lnTo>
                        <a:pt x="13" y="253"/>
                      </a:lnTo>
                      <a:lnTo>
                        <a:pt x="163" y="9"/>
                      </a:lnTo>
                      <a:close/>
                    </a:path>
                  </a:pathLst>
                </a:custGeom>
                <a:grpFill/>
                <a:ln w="9525">
                  <a:solidFill>
                    <a:srgbClr val="189A80"/>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3" name="Freeform 39"/>
                <p:cNvSpPr>
                  <a:spLocks/>
                </p:cNvSpPr>
                <p:nvPr/>
              </p:nvSpPr>
              <p:spPr bwMode="auto">
                <a:xfrm>
                  <a:off x="3201988" y="2757488"/>
                  <a:ext cx="188913" cy="328613"/>
                </a:xfrm>
                <a:custGeom>
                  <a:avLst/>
                  <a:gdLst/>
                  <a:ahLst/>
                  <a:cxnLst>
                    <a:cxn ang="0">
                      <a:pos x="9" y="7"/>
                    </a:cxn>
                    <a:cxn ang="0">
                      <a:pos x="0" y="0"/>
                    </a:cxn>
                    <a:cxn ang="0">
                      <a:pos x="74" y="161"/>
                    </a:cxn>
                    <a:cxn ang="0">
                      <a:pos x="83" y="168"/>
                    </a:cxn>
                    <a:cxn ang="0">
                      <a:pos x="9" y="7"/>
                    </a:cxn>
                  </a:cxnLst>
                  <a:rect l="0" t="0" r="r" b="b"/>
                  <a:pathLst>
                    <a:path w="83" h="168">
                      <a:moveTo>
                        <a:pt x="9" y="7"/>
                      </a:moveTo>
                      <a:cubicBezTo>
                        <a:pt x="0" y="0"/>
                        <a:pt x="0" y="0"/>
                        <a:pt x="0" y="0"/>
                      </a:cubicBezTo>
                      <a:cubicBezTo>
                        <a:pt x="7" y="17"/>
                        <a:pt x="71" y="157"/>
                        <a:pt x="74" y="161"/>
                      </a:cubicBezTo>
                      <a:cubicBezTo>
                        <a:pt x="83" y="168"/>
                        <a:pt x="83" y="168"/>
                        <a:pt x="83" y="168"/>
                      </a:cubicBezTo>
                      <a:cubicBezTo>
                        <a:pt x="57" y="114"/>
                        <a:pt x="33" y="62"/>
                        <a:pt x="9" y="7"/>
                      </a:cubicBezTo>
                      <a:close/>
                    </a:path>
                  </a:pathLst>
                </a:custGeom>
                <a:grpFill/>
                <a:ln w="9525">
                  <a:solidFill>
                    <a:srgbClr val="189A80"/>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8" name="Freeform 44"/>
                <p:cNvSpPr>
                  <a:spLocks/>
                </p:cNvSpPr>
                <p:nvPr/>
              </p:nvSpPr>
              <p:spPr bwMode="auto">
                <a:xfrm>
                  <a:off x="3222626" y="2203450"/>
                  <a:ext cx="1533525" cy="882650"/>
                </a:xfrm>
                <a:custGeom>
                  <a:avLst/>
                  <a:gdLst/>
                  <a:ahLst/>
                  <a:cxnLst>
                    <a:cxn ang="0">
                      <a:pos x="3" y="365"/>
                    </a:cxn>
                    <a:cxn ang="0">
                      <a:pos x="6" y="371"/>
                    </a:cxn>
                    <a:cxn ang="0">
                      <a:pos x="13" y="383"/>
                    </a:cxn>
                    <a:cxn ang="0">
                      <a:pos x="16" y="390"/>
                    </a:cxn>
                    <a:cxn ang="0">
                      <a:pos x="19" y="396"/>
                    </a:cxn>
                    <a:cxn ang="0">
                      <a:pos x="23" y="402"/>
                    </a:cxn>
                    <a:cxn ang="0">
                      <a:pos x="26" y="408"/>
                    </a:cxn>
                    <a:cxn ang="0">
                      <a:pos x="29" y="414"/>
                    </a:cxn>
                    <a:cxn ang="0">
                      <a:pos x="33" y="421"/>
                    </a:cxn>
                    <a:cxn ang="0">
                      <a:pos x="36" y="427"/>
                    </a:cxn>
                    <a:cxn ang="0">
                      <a:pos x="39" y="433"/>
                    </a:cxn>
                    <a:cxn ang="0">
                      <a:pos x="46" y="445"/>
                    </a:cxn>
                    <a:cxn ang="0">
                      <a:pos x="49" y="451"/>
                    </a:cxn>
                    <a:cxn ang="0">
                      <a:pos x="53" y="458"/>
                    </a:cxn>
                    <a:cxn ang="0">
                      <a:pos x="56" y="464"/>
                    </a:cxn>
                    <a:cxn ang="0">
                      <a:pos x="59" y="470"/>
                    </a:cxn>
                    <a:cxn ang="0">
                      <a:pos x="63" y="476"/>
                    </a:cxn>
                    <a:cxn ang="0">
                      <a:pos x="66" y="482"/>
                    </a:cxn>
                    <a:cxn ang="0">
                      <a:pos x="69" y="488"/>
                    </a:cxn>
                    <a:cxn ang="0">
                      <a:pos x="73" y="495"/>
                    </a:cxn>
                    <a:cxn ang="0">
                      <a:pos x="78" y="507"/>
                    </a:cxn>
                    <a:cxn ang="0">
                      <a:pos x="83" y="513"/>
                    </a:cxn>
                    <a:cxn ang="0">
                      <a:pos x="86" y="519"/>
                    </a:cxn>
                    <a:cxn ang="0">
                      <a:pos x="88" y="526"/>
                    </a:cxn>
                    <a:cxn ang="0">
                      <a:pos x="93" y="532"/>
                    </a:cxn>
                    <a:cxn ang="0">
                      <a:pos x="96" y="538"/>
                    </a:cxn>
                    <a:cxn ang="0">
                      <a:pos x="98" y="544"/>
                    </a:cxn>
                    <a:cxn ang="0">
                      <a:pos x="106" y="556"/>
                    </a:cxn>
                    <a:cxn ang="0">
                      <a:pos x="963" y="371"/>
                    </a:cxn>
                    <a:cxn ang="0">
                      <a:pos x="966" y="0"/>
                    </a:cxn>
                    <a:cxn ang="0">
                      <a:pos x="150" y="114"/>
                    </a:cxn>
                    <a:cxn ang="0">
                      <a:pos x="0" y="358"/>
                    </a:cxn>
                    <a:cxn ang="0">
                      <a:pos x="3" y="365"/>
                    </a:cxn>
                  </a:cxnLst>
                  <a:rect l="0" t="0" r="r" b="b"/>
                  <a:pathLst>
                    <a:path w="966" h="556">
                      <a:moveTo>
                        <a:pt x="3" y="365"/>
                      </a:moveTo>
                      <a:lnTo>
                        <a:pt x="6" y="371"/>
                      </a:lnTo>
                      <a:lnTo>
                        <a:pt x="13" y="383"/>
                      </a:lnTo>
                      <a:lnTo>
                        <a:pt x="16" y="390"/>
                      </a:lnTo>
                      <a:lnTo>
                        <a:pt x="19" y="396"/>
                      </a:lnTo>
                      <a:lnTo>
                        <a:pt x="23" y="402"/>
                      </a:lnTo>
                      <a:lnTo>
                        <a:pt x="26" y="408"/>
                      </a:lnTo>
                      <a:lnTo>
                        <a:pt x="29" y="414"/>
                      </a:lnTo>
                      <a:lnTo>
                        <a:pt x="33" y="421"/>
                      </a:lnTo>
                      <a:lnTo>
                        <a:pt x="36" y="427"/>
                      </a:lnTo>
                      <a:lnTo>
                        <a:pt x="39" y="433"/>
                      </a:lnTo>
                      <a:lnTo>
                        <a:pt x="46" y="445"/>
                      </a:lnTo>
                      <a:lnTo>
                        <a:pt x="49" y="451"/>
                      </a:lnTo>
                      <a:lnTo>
                        <a:pt x="53" y="458"/>
                      </a:lnTo>
                      <a:lnTo>
                        <a:pt x="56" y="464"/>
                      </a:lnTo>
                      <a:lnTo>
                        <a:pt x="59" y="470"/>
                      </a:lnTo>
                      <a:lnTo>
                        <a:pt x="63" y="476"/>
                      </a:lnTo>
                      <a:lnTo>
                        <a:pt x="66" y="482"/>
                      </a:lnTo>
                      <a:lnTo>
                        <a:pt x="69" y="488"/>
                      </a:lnTo>
                      <a:lnTo>
                        <a:pt x="73" y="495"/>
                      </a:lnTo>
                      <a:lnTo>
                        <a:pt x="78" y="507"/>
                      </a:lnTo>
                      <a:lnTo>
                        <a:pt x="83" y="513"/>
                      </a:lnTo>
                      <a:lnTo>
                        <a:pt x="86" y="519"/>
                      </a:lnTo>
                      <a:lnTo>
                        <a:pt x="88" y="526"/>
                      </a:lnTo>
                      <a:lnTo>
                        <a:pt x="93" y="532"/>
                      </a:lnTo>
                      <a:lnTo>
                        <a:pt x="96" y="538"/>
                      </a:lnTo>
                      <a:lnTo>
                        <a:pt x="98" y="544"/>
                      </a:lnTo>
                      <a:lnTo>
                        <a:pt x="106" y="556"/>
                      </a:lnTo>
                      <a:lnTo>
                        <a:pt x="963" y="371"/>
                      </a:lnTo>
                      <a:lnTo>
                        <a:pt x="966" y="0"/>
                      </a:lnTo>
                      <a:lnTo>
                        <a:pt x="150" y="114"/>
                      </a:lnTo>
                      <a:lnTo>
                        <a:pt x="0" y="358"/>
                      </a:lnTo>
                      <a:lnTo>
                        <a:pt x="3" y="365"/>
                      </a:lnTo>
                      <a:close/>
                    </a:path>
                  </a:pathLst>
                </a:custGeom>
                <a:grpFill/>
                <a:ln w="9525">
                  <a:solidFill>
                    <a:srgbClr val="189A80"/>
                  </a:solid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grpSp>
        <p:sp>
          <p:nvSpPr>
            <p:cNvPr id="112" name="TextBox 111"/>
            <p:cNvSpPr txBox="1"/>
            <p:nvPr/>
          </p:nvSpPr>
          <p:spPr>
            <a:xfrm rot="20980002">
              <a:off x="4163268" y="3488237"/>
              <a:ext cx="2157003" cy="533480"/>
            </a:xfrm>
            <a:prstGeom prst="rect">
              <a:avLst/>
            </a:prstGeom>
            <a:noFill/>
            <a:ln>
              <a:noFill/>
            </a:ln>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Time &amp; skills</a:t>
              </a:r>
            </a:p>
          </p:txBody>
        </p:sp>
      </p:grpSp>
      <p:grpSp>
        <p:nvGrpSpPr>
          <p:cNvPr id="8" name="Group 7"/>
          <p:cNvGrpSpPr/>
          <p:nvPr/>
        </p:nvGrpSpPr>
        <p:grpSpPr>
          <a:xfrm>
            <a:off x="2891433" y="4710874"/>
            <a:ext cx="1649557" cy="1064767"/>
            <a:chOff x="4032252" y="4100578"/>
            <a:chExt cx="2199409" cy="1419689"/>
          </a:xfrm>
          <a:solidFill>
            <a:srgbClr val="564267"/>
          </a:solidFill>
          <a:effectLst>
            <a:outerShdw blurRad="50800" dist="38100" dir="13500000" algn="br" rotWithShape="0">
              <a:prstClr val="black">
                <a:alpha val="40000"/>
              </a:prstClr>
            </a:outerShdw>
          </a:effectLst>
        </p:grpSpPr>
        <p:grpSp>
          <p:nvGrpSpPr>
            <p:cNvPr id="64" name="Group 63"/>
            <p:cNvGrpSpPr/>
            <p:nvPr/>
          </p:nvGrpSpPr>
          <p:grpSpPr>
            <a:xfrm>
              <a:off x="4032252" y="4100578"/>
              <a:ext cx="2199409" cy="1419689"/>
              <a:chOff x="3100388" y="2910334"/>
              <a:chExt cx="1649557" cy="1064767"/>
            </a:xfrm>
            <a:grpFill/>
          </p:grpSpPr>
          <p:sp>
            <p:nvSpPr>
              <p:cNvPr id="6178" name="Freeform 34"/>
              <p:cNvSpPr>
                <a:spLocks/>
              </p:cNvSpPr>
              <p:nvPr/>
            </p:nvSpPr>
            <p:spPr bwMode="auto">
              <a:xfrm>
                <a:off x="3351213" y="2938463"/>
                <a:ext cx="1398588" cy="336550"/>
              </a:xfrm>
              <a:custGeom>
                <a:avLst/>
                <a:gdLst/>
                <a:ahLst/>
                <a:cxnLst>
                  <a:cxn ang="0">
                    <a:pos x="13" y="212"/>
                  </a:cxn>
                  <a:cxn ang="0">
                    <a:pos x="0" y="203"/>
                  </a:cxn>
                  <a:cxn ang="0">
                    <a:pos x="868" y="0"/>
                  </a:cxn>
                  <a:cxn ang="0">
                    <a:pos x="881" y="8"/>
                  </a:cxn>
                  <a:cxn ang="0">
                    <a:pos x="13" y="212"/>
                  </a:cxn>
                </a:cxnLst>
                <a:rect l="0" t="0" r="r" b="b"/>
                <a:pathLst>
                  <a:path w="881" h="212">
                    <a:moveTo>
                      <a:pt x="13" y="212"/>
                    </a:moveTo>
                    <a:lnTo>
                      <a:pt x="0" y="203"/>
                    </a:lnTo>
                    <a:lnTo>
                      <a:pt x="868" y="0"/>
                    </a:lnTo>
                    <a:lnTo>
                      <a:pt x="881" y="8"/>
                    </a:lnTo>
                    <a:lnTo>
                      <a:pt x="13" y="212"/>
                    </a:lnTo>
                    <a:close/>
                  </a:path>
                </a:pathLst>
              </a:custGeom>
              <a:solidFill>
                <a:srgbClr val="6A567B"/>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sp>
            <p:nvSpPr>
              <p:cNvPr id="6179" name="Freeform 35"/>
              <p:cNvSpPr>
                <a:spLocks/>
              </p:cNvSpPr>
              <p:nvPr/>
            </p:nvSpPr>
            <p:spPr bwMode="auto">
              <a:xfrm>
                <a:off x="3100388" y="3668713"/>
                <a:ext cx="201613" cy="306388"/>
              </a:xfrm>
              <a:custGeom>
                <a:avLst/>
                <a:gdLst/>
                <a:ahLst/>
                <a:cxnLst>
                  <a:cxn ang="0">
                    <a:pos x="89" y="156"/>
                  </a:cxn>
                  <a:cxn ang="0">
                    <a:pos x="75" y="140"/>
                  </a:cxn>
                  <a:cxn ang="0">
                    <a:pos x="0" y="0"/>
                  </a:cxn>
                  <a:cxn ang="0">
                    <a:pos x="14" y="17"/>
                  </a:cxn>
                  <a:cxn ang="0">
                    <a:pos x="89" y="156"/>
                  </a:cxn>
                </a:cxnLst>
                <a:rect l="0" t="0" r="r" b="b"/>
                <a:pathLst>
                  <a:path w="89" h="156">
                    <a:moveTo>
                      <a:pt x="89" y="156"/>
                    </a:moveTo>
                    <a:cubicBezTo>
                      <a:pt x="78" y="147"/>
                      <a:pt x="81" y="151"/>
                      <a:pt x="75" y="140"/>
                    </a:cubicBezTo>
                    <a:cubicBezTo>
                      <a:pt x="49" y="94"/>
                      <a:pt x="24" y="47"/>
                      <a:pt x="0" y="0"/>
                    </a:cubicBezTo>
                    <a:cubicBezTo>
                      <a:pt x="11" y="9"/>
                      <a:pt x="8" y="5"/>
                      <a:pt x="14" y="17"/>
                    </a:cubicBezTo>
                    <a:cubicBezTo>
                      <a:pt x="38" y="64"/>
                      <a:pt x="63" y="110"/>
                      <a:pt x="89" y="156"/>
                    </a:cubicBezTo>
                    <a:close/>
                  </a:path>
                </a:pathLst>
              </a:custGeom>
              <a:solidFill>
                <a:srgbClr val="927EA3"/>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0" name="Freeform 36"/>
              <p:cNvSpPr>
                <a:spLocks/>
              </p:cNvSpPr>
              <p:nvPr/>
            </p:nvSpPr>
            <p:spPr bwMode="auto">
              <a:xfrm>
                <a:off x="3100388" y="3260725"/>
                <a:ext cx="271463" cy="422275"/>
              </a:xfrm>
              <a:custGeom>
                <a:avLst/>
                <a:gdLst/>
                <a:ahLst/>
                <a:cxnLst>
                  <a:cxn ang="0">
                    <a:pos x="13" y="266"/>
                  </a:cxn>
                  <a:cxn ang="0">
                    <a:pos x="0" y="257"/>
                  </a:cxn>
                  <a:cxn ang="0">
                    <a:pos x="158" y="0"/>
                  </a:cxn>
                  <a:cxn ang="0">
                    <a:pos x="171" y="9"/>
                  </a:cxn>
                  <a:cxn ang="0">
                    <a:pos x="13" y="266"/>
                  </a:cxn>
                </a:cxnLst>
                <a:rect l="0" t="0" r="r" b="b"/>
                <a:pathLst>
                  <a:path w="171" h="266">
                    <a:moveTo>
                      <a:pt x="13" y="266"/>
                    </a:moveTo>
                    <a:lnTo>
                      <a:pt x="0" y="257"/>
                    </a:lnTo>
                    <a:lnTo>
                      <a:pt x="158" y="0"/>
                    </a:lnTo>
                    <a:lnTo>
                      <a:pt x="171" y="9"/>
                    </a:lnTo>
                    <a:lnTo>
                      <a:pt x="13" y="266"/>
                    </a:lnTo>
                    <a:close/>
                  </a:path>
                </a:pathLst>
              </a:custGeom>
              <a:solidFill>
                <a:srgbClr val="7E6A8F"/>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87" name="Freeform 43"/>
              <p:cNvSpPr>
                <a:spLocks/>
              </p:cNvSpPr>
              <p:nvPr/>
            </p:nvSpPr>
            <p:spPr bwMode="auto">
              <a:xfrm>
                <a:off x="3121170" y="2910334"/>
                <a:ext cx="1628775" cy="1023938"/>
              </a:xfrm>
              <a:custGeom>
                <a:avLst/>
                <a:gdLst/>
                <a:ahLst/>
                <a:cxnLst>
                  <a:cxn ang="0">
                    <a:pos x="3" y="367"/>
                  </a:cxn>
                  <a:cxn ang="0">
                    <a:pos x="21" y="334"/>
                  </a:cxn>
                  <a:cxn ang="0">
                    <a:pos x="38" y="301"/>
                  </a:cxn>
                  <a:cxn ang="0">
                    <a:pos x="52" y="275"/>
                  </a:cxn>
                  <a:cxn ang="0">
                    <a:pos x="87" y="210"/>
                  </a:cxn>
                  <a:cxn ang="0">
                    <a:pos x="111" y="165"/>
                  </a:cxn>
                  <a:cxn ang="0">
                    <a:pos x="719" y="0"/>
                  </a:cxn>
                  <a:cxn ang="0">
                    <a:pos x="717" y="299"/>
                  </a:cxn>
                  <a:cxn ang="0">
                    <a:pos x="80" y="522"/>
                  </a:cxn>
                  <a:cxn ang="0">
                    <a:pos x="0" y="373"/>
                  </a:cxn>
                  <a:cxn ang="0">
                    <a:pos x="3" y="367"/>
                  </a:cxn>
                </a:cxnLst>
                <a:rect l="0" t="0" r="r" b="b"/>
                <a:pathLst>
                  <a:path w="719" h="522">
                    <a:moveTo>
                      <a:pt x="3" y="367"/>
                    </a:moveTo>
                    <a:cubicBezTo>
                      <a:pt x="21" y="334"/>
                      <a:pt x="21" y="334"/>
                      <a:pt x="21" y="334"/>
                    </a:cubicBezTo>
                    <a:cubicBezTo>
                      <a:pt x="38" y="301"/>
                      <a:pt x="38" y="301"/>
                      <a:pt x="38" y="301"/>
                    </a:cubicBezTo>
                    <a:cubicBezTo>
                      <a:pt x="52" y="275"/>
                      <a:pt x="52" y="275"/>
                      <a:pt x="52" y="275"/>
                    </a:cubicBezTo>
                    <a:cubicBezTo>
                      <a:pt x="87" y="210"/>
                      <a:pt x="87" y="210"/>
                      <a:pt x="87" y="210"/>
                    </a:cubicBezTo>
                    <a:cubicBezTo>
                      <a:pt x="111" y="165"/>
                      <a:pt x="111" y="165"/>
                      <a:pt x="111" y="165"/>
                    </a:cubicBezTo>
                    <a:cubicBezTo>
                      <a:pt x="719" y="0"/>
                      <a:pt x="719" y="0"/>
                      <a:pt x="719" y="0"/>
                    </a:cubicBezTo>
                    <a:cubicBezTo>
                      <a:pt x="717" y="299"/>
                      <a:pt x="717" y="299"/>
                      <a:pt x="717" y="299"/>
                    </a:cubicBezTo>
                    <a:cubicBezTo>
                      <a:pt x="80" y="522"/>
                      <a:pt x="80" y="522"/>
                      <a:pt x="80" y="522"/>
                    </a:cubicBezTo>
                    <a:cubicBezTo>
                      <a:pt x="52" y="472"/>
                      <a:pt x="26" y="424"/>
                      <a:pt x="0" y="373"/>
                    </a:cubicBezTo>
                    <a:lnTo>
                      <a:pt x="3" y="367"/>
                    </a:lnTo>
                    <a:close/>
                  </a:path>
                </a:pathLst>
              </a:custGeom>
              <a:solidFill>
                <a:srgbClr val="B4BE35"/>
              </a:solid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sp>
          <p:nvSpPr>
            <p:cNvPr id="113" name="TextBox 112"/>
            <p:cNvSpPr txBox="1"/>
            <p:nvPr/>
          </p:nvSpPr>
          <p:spPr>
            <a:xfrm rot="20771588">
              <a:off x="4316372" y="4602108"/>
              <a:ext cx="1445268" cy="533480"/>
            </a:xfrm>
            <a:prstGeom prst="rect">
              <a:avLst/>
            </a:prstGeom>
            <a:noFill/>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Options</a:t>
              </a:r>
            </a:p>
          </p:txBody>
        </p:sp>
      </p:grpSp>
      <p:grpSp>
        <p:nvGrpSpPr>
          <p:cNvPr id="114" name="Group 113"/>
          <p:cNvGrpSpPr/>
          <p:nvPr/>
        </p:nvGrpSpPr>
        <p:grpSpPr>
          <a:xfrm>
            <a:off x="-81952" y="3124598"/>
            <a:ext cx="4092190" cy="1394537"/>
            <a:chOff x="692158" y="2196911"/>
            <a:chExt cx="3775262" cy="1859382"/>
          </a:xfrm>
        </p:grpSpPr>
        <p:sp>
          <p:nvSpPr>
            <p:cNvPr id="115" name="Text Box 10"/>
            <p:cNvSpPr txBox="1">
              <a:spLocks noChangeArrowheads="1"/>
            </p:cNvSpPr>
            <p:nvPr/>
          </p:nvSpPr>
          <p:spPr bwMode="auto">
            <a:xfrm>
              <a:off x="787591" y="2763632"/>
              <a:ext cx="2743199" cy="1292661"/>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Enable all staff to be able to look after themselves and each other.</a:t>
              </a:r>
            </a:p>
          </p:txBody>
        </p:sp>
        <p:sp>
          <p:nvSpPr>
            <p:cNvPr id="116" name="TextBox 115"/>
            <p:cNvSpPr txBox="1"/>
            <p:nvPr/>
          </p:nvSpPr>
          <p:spPr>
            <a:xfrm>
              <a:off x="692158" y="2196911"/>
              <a:ext cx="3775262" cy="615553"/>
            </a:xfrm>
            <a:prstGeom prst="rect">
              <a:avLst/>
            </a:prstGeom>
            <a:noFill/>
          </p:spPr>
          <p:txBody>
            <a:bodyPr wrap="square" rtlCol="0">
              <a:spAutoFit/>
            </a:bodyPr>
            <a:lstStyle/>
            <a:p>
              <a:pPr defTabSz="685800"/>
              <a:r>
                <a:rPr lang="en-US" sz="2400" dirty="0">
                  <a:solidFill>
                    <a:srgbClr val="189A80"/>
                  </a:solidFill>
                  <a:latin typeface="Segoe UI" panose="020B0502040204020203" pitchFamily="34" charset="0"/>
                  <a:ea typeface="Roboto Light" panose="02000000000000000000" pitchFamily="2" charset="0"/>
                  <a:cs typeface="Segoe UI" panose="020B0502040204020203" pitchFamily="34" charset="0"/>
                </a:rPr>
                <a:t>Time, skills &amp; confidence</a:t>
              </a:r>
              <a:endParaRPr lang="ru-RU" sz="2400" dirty="0">
                <a:solidFill>
                  <a:srgbClr val="189A80"/>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17" name="Group 116"/>
          <p:cNvGrpSpPr/>
          <p:nvPr/>
        </p:nvGrpSpPr>
        <p:grpSpPr>
          <a:xfrm>
            <a:off x="236610" y="5056243"/>
            <a:ext cx="3019934" cy="1396793"/>
            <a:chOff x="912142" y="1639439"/>
            <a:chExt cx="4026578" cy="1862389"/>
          </a:xfrm>
        </p:grpSpPr>
        <p:sp>
          <p:nvSpPr>
            <p:cNvPr id="118" name="Text Box 10"/>
            <p:cNvSpPr txBox="1">
              <a:spLocks noChangeArrowheads="1"/>
            </p:cNvSpPr>
            <p:nvPr/>
          </p:nvSpPr>
          <p:spPr bwMode="auto">
            <a:xfrm>
              <a:off x="974073" y="2209168"/>
              <a:ext cx="3964647" cy="1292660"/>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Remember PIES!</a:t>
              </a:r>
            </a:p>
            <a:p>
              <a:pPr defTabSz="685800"/>
              <a:r>
                <a:rPr lang="en-US" sz="2000" dirty="0">
                  <a:solidFill>
                    <a:srgbClr val="4C4F54"/>
                  </a:solidFill>
                  <a:latin typeface="Segoe UI" panose="020B0502040204020203" pitchFamily="34" charset="0"/>
                  <a:cs typeface="Segoe UI" panose="020B0502040204020203" pitchFamily="34" charset="0"/>
                </a:rPr>
                <a:t>Offer both proactive &amp; reactive support.  </a:t>
              </a:r>
            </a:p>
          </p:txBody>
        </p:sp>
        <p:sp>
          <p:nvSpPr>
            <p:cNvPr id="119" name="TextBox 118"/>
            <p:cNvSpPr txBox="1"/>
            <p:nvPr/>
          </p:nvSpPr>
          <p:spPr>
            <a:xfrm>
              <a:off x="912142" y="1639439"/>
              <a:ext cx="3414899" cy="615553"/>
            </a:xfrm>
            <a:prstGeom prst="rect">
              <a:avLst/>
            </a:prstGeom>
            <a:noFill/>
          </p:spPr>
          <p:txBody>
            <a:bodyPr wrap="square" rtlCol="0">
              <a:spAutoFit/>
            </a:bodyPr>
            <a:lstStyle/>
            <a:p>
              <a:pPr defTabSz="685800"/>
              <a:r>
                <a:rPr lang="en-US" sz="2400" dirty="0">
                  <a:solidFill>
                    <a:srgbClr val="B4BE35"/>
                  </a:solidFill>
                  <a:latin typeface="Segoe UI" panose="020B0502040204020203" pitchFamily="34" charset="0"/>
                  <a:ea typeface="Roboto Light" panose="02000000000000000000" pitchFamily="2" charset="0"/>
                  <a:cs typeface="Segoe UI" panose="020B0502040204020203" pitchFamily="34" charset="0"/>
                </a:rPr>
                <a:t>Support options</a:t>
              </a:r>
              <a:endParaRPr lang="ru-RU" sz="2400" dirty="0">
                <a:solidFill>
                  <a:srgbClr val="B4BE35"/>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20" name="Group 119"/>
          <p:cNvGrpSpPr/>
          <p:nvPr/>
        </p:nvGrpSpPr>
        <p:grpSpPr>
          <a:xfrm>
            <a:off x="6094931" y="1621528"/>
            <a:ext cx="2963408" cy="1474253"/>
            <a:chOff x="979626" y="1705434"/>
            <a:chExt cx="3641676" cy="1965668"/>
          </a:xfrm>
        </p:grpSpPr>
        <p:sp>
          <p:nvSpPr>
            <p:cNvPr id="121" name="Text Box 10"/>
            <p:cNvSpPr txBox="1">
              <a:spLocks noChangeArrowheads="1"/>
            </p:cNvSpPr>
            <p:nvPr/>
          </p:nvSpPr>
          <p:spPr bwMode="auto">
            <a:xfrm>
              <a:off x="1042945" y="2193776"/>
              <a:ext cx="3578357" cy="1477326"/>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Informal &amp; formal.</a:t>
              </a:r>
            </a:p>
            <a:p>
              <a:pPr defTabSz="685800"/>
              <a:r>
                <a:rPr lang="en-US" sz="2000" dirty="0">
                  <a:solidFill>
                    <a:srgbClr val="4C4F54"/>
                  </a:solidFill>
                  <a:latin typeface="Segoe UI" panose="020B0502040204020203" pitchFamily="34" charset="0"/>
                  <a:cs typeface="Segoe UI" panose="020B0502040204020203" pitchFamily="34" charset="0"/>
                </a:rPr>
                <a:t>Can encourage &amp; facilitate further help </a:t>
              </a:r>
            </a:p>
            <a:p>
              <a:pPr defTabSz="685800"/>
              <a:endParaRPr lang="en-US" sz="900" dirty="0">
                <a:solidFill>
                  <a:srgbClr val="4C4F54"/>
                </a:solidFill>
                <a:latin typeface="Candara" panose="020E0502030303020204" pitchFamily="34" charset="0"/>
              </a:endParaRPr>
            </a:p>
          </p:txBody>
        </p:sp>
        <p:sp>
          <p:nvSpPr>
            <p:cNvPr id="122" name="TextBox 121"/>
            <p:cNvSpPr txBox="1"/>
            <p:nvPr/>
          </p:nvSpPr>
          <p:spPr>
            <a:xfrm>
              <a:off x="979626" y="1705434"/>
              <a:ext cx="3116666" cy="615553"/>
            </a:xfrm>
            <a:prstGeom prst="rect">
              <a:avLst/>
            </a:prstGeom>
            <a:noFill/>
          </p:spPr>
          <p:txBody>
            <a:bodyPr wrap="square" rtlCol="0">
              <a:spAutoFit/>
            </a:bodyPr>
            <a:lstStyle/>
            <a:p>
              <a:pPr defTabSz="685800"/>
              <a:r>
                <a:rPr lang="en-US" sz="2400" dirty="0">
                  <a:solidFill>
                    <a:srgbClr val="189A80"/>
                  </a:solidFill>
                  <a:latin typeface="Segoe UI" panose="020B0502040204020203" pitchFamily="34" charset="0"/>
                  <a:ea typeface="Roboto Light" panose="02000000000000000000" pitchFamily="2" charset="0"/>
                  <a:cs typeface="Segoe UI" panose="020B0502040204020203" pitchFamily="34" charset="0"/>
                </a:rPr>
                <a:t>Peer supporters</a:t>
              </a:r>
              <a:endParaRPr lang="ru-RU" sz="2400" dirty="0">
                <a:solidFill>
                  <a:srgbClr val="189A80"/>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23" name="Group 122"/>
          <p:cNvGrpSpPr/>
          <p:nvPr/>
        </p:nvGrpSpPr>
        <p:grpSpPr>
          <a:xfrm>
            <a:off x="6175467" y="3622233"/>
            <a:ext cx="2965555" cy="1028510"/>
            <a:chOff x="924281" y="2015678"/>
            <a:chExt cx="3384085" cy="1371346"/>
          </a:xfrm>
        </p:grpSpPr>
        <p:sp>
          <p:nvSpPr>
            <p:cNvPr id="124" name="Text Box 10"/>
            <p:cNvSpPr txBox="1">
              <a:spLocks noChangeArrowheads="1"/>
            </p:cNvSpPr>
            <p:nvPr/>
          </p:nvSpPr>
          <p:spPr bwMode="auto">
            <a:xfrm>
              <a:off x="987341" y="2504731"/>
              <a:ext cx="3321025" cy="882293"/>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Be guided by PIES.  Keep support close &amp; simple. </a:t>
              </a:r>
            </a:p>
          </p:txBody>
        </p:sp>
        <p:sp>
          <p:nvSpPr>
            <p:cNvPr id="125" name="TextBox 124"/>
            <p:cNvSpPr txBox="1"/>
            <p:nvPr/>
          </p:nvSpPr>
          <p:spPr>
            <a:xfrm>
              <a:off x="924281" y="2015678"/>
              <a:ext cx="1828800" cy="615553"/>
            </a:xfrm>
            <a:prstGeom prst="rect">
              <a:avLst/>
            </a:prstGeom>
            <a:noFill/>
          </p:spPr>
          <p:txBody>
            <a:bodyPr wrap="square" rtlCol="0">
              <a:spAutoFit/>
            </a:bodyPr>
            <a:lstStyle/>
            <a:p>
              <a:pPr defTabSz="685800"/>
              <a:r>
                <a:rPr lang="en-US" sz="2400" dirty="0">
                  <a:solidFill>
                    <a:srgbClr val="B4BE35"/>
                  </a:solidFill>
                  <a:latin typeface="Segoe UI" panose="020B0502040204020203" pitchFamily="34" charset="0"/>
                  <a:ea typeface="Roboto Light" panose="02000000000000000000" pitchFamily="2" charset="0"/>
                  <a:cs typeface="Segoe UI" panose="020B0502040204020203" pitchFamily="34" charset="0"/>
                </a:rPr>
                <a:t>Use PIES</a:t>
              </a:r>
              <a:endParaRPr lang="ru-RU" sz="2400" dirty="0">
                <a:solidFill>
                  <a:srgbClr val="B4BE35"/>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29" name="Group 128"/>
          <p:cNvGrpSpPr/>
          <p:nvPr/>
        </p:nvGrpSpPr>
        <p:grpSpPr>
          <a:xfrm>
            <a:off x="6390900" y="4901454"/>
            <a:ext cx="2842335" cy="1646619"/>
            <a:chOff x="1079067" y="1905659"/>
            <a:chExt cx="2802686" cy="2195492"/>
          </a:xfrm>
        </p:grpSpPr>
        <p:sp>
          <p:nvSpPr>
            <p:cNvPr id="130" name="Text Box 10"/>
            <p:cNvSpPr txBox="1">
              <a:spLocks noChangeArrowheads="1"/>
            </p:cNvSpPr>
            <p:nvPr/>
          </p:nvSpPr>
          <p:spPr bwMode="auto">
            <a:xfrm>
              <a:off x="1138554" y="2398120"/>
              <a:ext cx="2743199" cy="1703031"/>
            </a:xfrm>
            <a:prstGeom prst="rect">
              <a:avLst/>
            </a:prstGeom>
            <a:noFill/>
            <a:ln w="9525">
              <a:noFill/>
              <a:miter lim="800000"/>
              <a:headEnd/>
              <a:tailEnd/>
            </a:ln>
          </p:spPr>
          <p:txBody>
            <a:bodyPr wrap="square" lIns="45720" tIns="22860" rIns="45720" bIns="22860">
              <a:spAutoFit/>
            </a:bodyPr>
            <a:lstStyle/>
            <a:p>
              <a:pPr defTabSz="685800"/>
              <a:r>
                <a:rPr lang="en-US" sz="2000" dirty="0">
                  <a:solidFill>
                    <a:srgbClr val="4C4F54"/>
                  </a:solidFill>
                  <a:latin typeface="Segoe UI" panose="020B0502040204020203" pitchFamily="34" charset="0"/>
                  <a:cs typeface="Segoe UI" panose="020B0502040204020203" pitchFamily="34" charset="0"/>
                </a:rPr>
                <a:t>Straightforward timely access to evidence-based advice, guidance or care.</a:t>
              </a:r>
            </a:p>
          </p:txBody>
        </p:sp>
        <p:sp>
          <p:nvSpPr>
            <p:cNvPr id="131" name="TextBox 130"/>
            <p:cNvSpPr txBox="1"/>
            <p:nvPr/>
          </p:nvSpPr>
          <p:spPr>
            <a:xfrm>
              <a:off x="1079067" y="1905659"/>
              <a:ext cx="2793929" cy="615553"/>
            </a:xfrm>
            <a:prstGeom prst="rect">
              <a:avLst/>
            </a:prstGeom>
            <a:noFill/>
          </p:spPr>
          <p:txBody>
            <a:bodyPr wrap="square" rtlCol="0">
              <a:spAutoFit/>
            </a:bodyPr>
            <a:lstStyle/>
            <a:p>
              <a:pPr defTabSz="685800"/>
              <a:r>
                <a:rPr lang="en-US" sz="2400" dirty="0">
                  <a:solidFill>
                    <a:srgbClr val="189A80"/>
                  </a:solidFill>
                  <a:latin typeface="Segoe UI" panose="020B0502040204020203" pitchFamily="34" charset="0"/>
                  <a:ea typeface="Roboto Light" panose="02000000000000000000" pitchFamily="2" charset="0"/>
                  <a:cs typeface="Segoe UI" panose="020B0502040204020203" pitchFamily="34" charset="0"/>
                </a:rPr>
                <a:t>Clear Pathways</a:t>
              </a:r>
              <a:endParaRPr lang="ru-RU" sz="2400" dirty="0">
                <a:solidFill>
                  <a:srgbClr val="189A80"/>
                </a:solidFill>
                <a:latin typeface="Segoe UI" panose="020B0502040204020203" pitchFamily="34" charset="0"/>
                <a:ea typeface="Roboto Light" panose="02000000000000000000" pitchFamily="2" charset="0"/>
                <a:cs typeface="Segoe UI" panose="020B0502040204020203" pitchFamily="34" charset="0"/>
              </a:endParaRPr>
            </a:p>
          </p:txBody>
        </p:sp>
      </p:grpSp>
      <p:grpSp>
        <p:nvGrpSpPr>
          <p:cNvPr id="10" name="Group 9"/>
          <p:cNvGrpSpPr/>
          <p:nvPr/>
        </p:nvGrpSpPr>
        <p:grpSpPr>
          <a:xfrm>
            <a:off x="4615246" y="3496408"/>
            <a:ext cx="1587501" cy="906463"/>
            <a:chOff x="6051551" y="2967568"/>
            <a:chExt cx="2116668" cy="1208617"/>
          </a:xfrm>
          <a:solidFill>
            <a:srgbClr val="B4BE35"/>
          </a:solidFill>
          <a:effectLst>
            <a:outerShdw blurRad="50800" dist="38100" dir="18900000" algn="bl" rotWithShape="0">
              <a:prstClr val="black">
                <a:alpha val="40000"/>
              </a:prstClr>
            </a:outerShdw>
          </a:effectLst>
        </p:grpSpPr>
        <p:grpSp>
          <p:nvGrpSpPr>
            <p:cNvPr id="79" name="Group 78"/>
            <p:cNvGrpSpPr/>
            <p:nvPr/>
          </p:nvGrpSpPr>
          <p:grpSpPr>
            <a:xfrm>
              <a:off x="6051551" y="2967568"/>
              <a:ext cx="2116668" cy="1208617"/>
              <a:chOff x="4538663" y="2060575"/>
              <a:chExt cx="1587501" cy="906463"/>
            </a:xfrm>
            <a:grpFill/>
          </p:grpSpPr>
          <p:grpSp>
            <p:nvGrpSpPr>
              <p:cNvPr id="70" name="Group 69"/>
              <p:cNvGrpSpPr/>
              <p:nvPr/>
            </p:nvGrpSpPr>
            <p:grpSpPr>
              <a:xfrm>
                <a:off x="4538663" y="2073275"/>
                <a:ext cx="1587501" cy="893763"/>
                <a:chOff x="4519613" y="2073275"/>
                <a:chExt cx="1587501" cy="893763"/>
              </a:xfrm>
              <a:grpFill/>
              <a:effectLst>
                <a:outerShdw blurRad="50800" dist="38100" dir="10800000" algn="r" rotWithShape="0">
                  <a:prstClr val="black">
                    <a:alpha val="40000"/>
                  </a:prstClr>
                </a:outerShdw>
              </a:effectLst>
            </p:grpSpPr>
            <p:sp>
              <p:nvSpPr>
                <p:cNvPr id="6195" name="Freeform 51"/>
                <p:cNvSpPr>
                  <a:spLocks/>
                </p:cNvSpPr>
                <p:nvPr/>
              </p:nvSpPr>
              <p:spPr bwMode="auto">
                <a:xfrm>
                  <a:off x="4519613" y="2073275"/>
                  <a:ext cx="1350963" cy="195263"/>
                </a:xfrm>
                <a:custGeom>
                  <a:avLst/>
                  <a:gdLst/>
                  <a:ahLst/>
                  <a:cxnLst>
                    <a:cxn ang="0">
                      <a:pos x="0" y="8"/>
                    </a:cxn>
                    <a:cxn ang="0">
                      <a:pos x="35" y="0"/>
                    </a:cxn>
                    <a:cxn ang="0">
                      <a:pos x="851" y="115"/>
                    </a:cxn>
                    <a:cxn ang="0">
                      <a:pos x="814" y="123"/>
                    </a:cxn>
                    <a:cxn ang="0">
                      <a:pos x="0" y="8"/>
                    </a:cxn>
                  </a:cxnLst>
                  <a:rect l="0" t="0" r="r" b="b"/>
                  <a:pathLst>
                    <a:path w="851" h="123">
                      <a:moveTo>
                        <a:pt x="0" y="8"/>
                      </a:moveTo>
                      <a:lnTo>
                        <a:pt x="35" y="0"/>
                      </a:lnTo>
                      <a:lnTo>
                        <a:pt x="851" y="115"/>
                      </a:lnTo>
                      <a:lnTo>
                        <a:pt x="814" y="123"/>
                      </a:lnTo>
                      <a:lnTo>
                        <a:pt x="0"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1" name="Rectangle 47"/>
                <p:cNvSpPr>
                  <a:spLocks noChangeArrowheads="1"/>
                </p:cNvSpPr>
                <p:nvPr/>
              </p:nvSpPr>
              <p:spPr bwMode="auto">
                <a:xfrm>
                  <a:off x="4538663" y="2111375"/>
                  <a:ext cx="90488" cy="3714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6" name="Freeform 52"/>
                <p:cNvSpPr>
                  <a:spLocks/>
                </p:cNvSpPr>
                <p:nvPr/>
              </p:nvSpPr>
              <p:spPr bwMode="auto">
                <a:xfrm>
                  <a:off x="5813426" y="2255838"/>
                  <a:ext cx="293688" cy="396875"/>
                </a:xfrm>
                <a:custGeom>
                  <a:avLst/>
                  <a:gdLst/>
                  <a:ahLst/>
                  <a:cxnLst>
                    <a:cxn ang="0">
                      <a:pos x="0" y="7"/>
                    </a:cxn>
                    <a:cxn ang="0">
                      <a:pos x="36" y="0"/>
                    </a:cxn>
                    <a:cxn ang="0">
                      <a:pos x="185" y="243"/>
                    </a:cxn>
                    <a:cxn ang="0">
                      <a:pos x="151" y="250"/>
                    </a:cxn>
                    <a:cxn ang="0">
                      <a:pos x="0" y="7"/>
                    </a:cxn>
                  </a:cxnLst>
                  <a:rect l="0" t="0" r="r" b="b"/>
                  <a:pathLst>
                    <a:path w="185" h="250">
                      <a:moveTo>
                        <a:pt x="0" y="7"/>
                      </a:moveTo>
                      <a:lnTo>
                        <a:pt x="36" y="0"/>
                      </a:lnTo>
                      <a:lnTo>
                        <a:pt x="185" y="243"/>
                      </a:lnTo>
                      <a:lnTo>
                        <a:pt x="151" y="250"/>
                      </a:lnTo>
                      <a:lnTo>
                        <a:pt x="0" y="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7" name="Freeform 53"/>
                <p:cNvSpPr>
                  <a:spLocks/>
                </p:cNvSpPr>
                <p:nvPr/>
              </p:nvSpPr>
              <p:spPr bwMode="auto">
                <a:xfrm>
                  <a:off x="5883276" y="2641600"/>
                  <a:ext cx="223838" cy="325438"/>
                </a:xfrm>
                <a:custGeom>
                  <a:avLst/>
                  <a:gdLst/>
                  <a:ahLst/>
                  <a:cxnLst>
                    <a:cxn ang="0">
                      <a:pos x="75" y="6"/>
                    </a:cxn>
                    <a:cxn ang="0">
                      <a:pos x="99" y="0"/>
                    </a:cxn>
                    <a:cxn ang="0">
                      <a:pos x="25" y="160"/>
                    </a:cxn>
                    <a:cxn ang="0">
                      <a:pos x="0" y="166"/>
                    </a:cxn>
                    <a:cxn ang="0">
                      <a:pos x="75" y="6"/>
                    </a:cxn>
                  </a:cxnLst>
                  <a:rect l="0" t="0" r="r" b="b"/>
                  <a:pathLst>
                    <a:path w="99" h="166">
                      <a:moveTo>
                        <a:pt x="75" y="6"/>
                      </a:moveTo>
                      <a:cubicBezTo>
                        <a:pt x="99" y="0"/>
                        <a:pt x="99" y="0"/>
                        <a:pt x="99" y="0"/>
                      </a:cubicBezTo>
                      <a:cubicBezTo>
                        <a:pt x="75" y="54"/>
                        <a:pt x="51" y="107"/>
                        <a:pt x="25" y="160"/>
                      </a:cubicBezTo>
                      <a:cubicBezTo>
                        <a:pt x="0" y="166"/>
                        <a:pt x="0" y="166"/>
                        <a:pt x="0" y="166"/>
                      </a:cubicBezTo>
                      <a:cubicBezTo>
                        <a:pt x="26" y="113"/>
                        <a:pt x="51" y="60"/>
                        <a:pt x="75" y="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202" name="Freeform 58"/>
                <p:cNvSpPr>
                  <a:spLocks/>
                </p:cNvSpPr>
                <p:nvPr/>
              </p:nvSpPr>
              <p:spPr bwMode="auto">
                <a:xfrm>
                  <a:off x="4519613" y="2085975"/>
                  <a:ext cx="1533525" cy="881063"/>
                </a:xfrm>
                <a:custGeom>
                  <a:avLst/>
                  <a:gdLst/>
                  <a:ahLst/>
                  <a:cxnLst>
                    <a:cxn ang="0">
                      <a:pos x="602" y="449"/>
                    </a:cxn>
                    <a:cxn ang="0">
                      <a:pos x="2" y="300"/>
                    </a:cxn>
                    <a:cxn ang="0">
                      <a:pos x="0" y="0"/>
                    </a:cxn>
                    <a:cxn ang="0">
                      <a:pos x="571" y="92"/>
                    </a:cxn>
                    <a:cxn ang="0">
                      <a:pos x="677" y="289"/>
                    </a:cxn>
                    <a:cxn ang="0">
                      <a:pos x="602" y="449"/>
                    </a:cxn>
                  </a:cxnLst>
                  <a:rect l="0" t="0" r="r" b="b"/>
                  <a:pathLst>
                    <a:path w="677" h="449">
                      <a:moveTo>
                        <a:pt x="602" y="449"/>
                      </a:moveTo>
                      <a:cubicBezTo>
                        <a:pt x="2" y="300"/>
                        <a:pt x="2" y="300"/>
                        <a:pt x="2" y="300"/>
                      </a:cubicBezTo>
                      <a:cubicBezTo>
                        <a:pt x="0" y="0"/>
                        <a:pt x="0" y="0"/>
                        <a:pt x="0" y="0"/>
                      </a:cubicBezTo>
                      <a:cubicBezTo>
                        <a:pt x="571" y="92"/>
                        <a:pt x="571" y="92"/>
                        <a:pt x="571" y="92"/>
                      </a:cubicBezTo>
                      <a:cubicBezTo>
                        <a:pt x="606" y="157"/>
                        <a:pt x="641" y="223"/>
                        <a:pt x="677" y="289"/>
                      </a:cubicBezTo>
                      <a:cubicBezTo>
                        <a:pt x="652" y="344"/>
                        <a:pt x="628" y="397"/>
                        <a:pt x="602" y="44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grpSp>
          <p:cxnSp>
            <p:nvCxnSpPr>
              <p:cNvPr id="75" name="Straight Connector 74"/>
              <p:cNvCxnSpPr/>
              <p:nvPr/>
            </p:nvCxnSpPr>
            <p:spPr>
              <a:xfrm rot="5400000">
                <a:off x="4221801" y="2379821"/>
                <a:ext cx="640080" cy="1588"/>
              </a:xfrm>
              <a:prstGeom prst="line">
                <a:avLst/>
              </a:prstGeom>
              <a:grpFill/>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rot="536954">
              <a:off x="6514959" y="3244747"/>
              <a:ext cx="885285" cy="533480"/>
            </a:xfrm>
            <a:prstGeom prst="rect">
              <a:avLst/>
            </a:prstGeom>
            <a:grpFill/>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PIES</a:t>
              </a:r>
            </a:p>
          </p:txBody>
        </p:sp>
      </p:grpSp>
      <p:grpSp>
        <p:nvGrpSpPr>
          <p:cNvPr id="11" name="Group 10"/>
          <p:cNvGrpSpPr/>
          <p:nvPr/>
        </p:nvGrpSpPr>
        <p:grpSpPr>
          <a:xfrm>
            <a:off x="4610665" y="4831953"/>
            <a:ext cx="1801259" cy="1054101"/>
            <a:chOff x="6054731" y="3958167"/>
            <a:chExt cx="2273374" cy="1405468"/>
          </a:xfrm>
          <a:solidFill>
            <a:srgbClr val="189A80"/>
          </a:solidFill>
          <a:effectLst>
            <a:outerShdw blurRad="50800" dist="38100" dir="18900000" algn="bl" rotWithShape="0">
              <a:prstClr val="black">
                <a:alpha val="40000"/>
              </a:prstClr>
            </a:outerShdw>
          </a:effectLst>
        </p:grpSpPr>
        <p:grpSp>
          <p:nvGrpSpPr>
            <p:cNvPr id="80" name="Group 79"/>
            <p:cNvGrpSpPr/>
            <p:nvPr/>
          </p:nvGrpSpPr>
          <p:grpSpPr>
            <a:xfrm>
              <a:off x="6054731" y="3958167"/>
              <a:ext cx="2273374" cy="1405468"/>
              <a:chOff x="4541047" y="2803525"/>
              <a:chExt cx="1705030" cy="1054101"/>
            </a:xfrm>
            <a:grpFill/>
          </p:grpSpPr>
          <p:grpSp>
            <p:nvGrpSpPr>
              <p:cNvPr id="67" name="Group 66"/>
              <p:cNvGrpSpPr/>
              <p:nvPr/>
            </p:nvGrpSpPr>
            <p:grpSpPr>
              <a:xfrm>
                <a:off x="4543426" y="2819400"/>
                <a:ext cx="1702651" cy="1038226"/>
                <a:chOff x="4527551" y="2819400"/>
                <a:chExt cx="1702651" cy="1038226"/>
              </a:xfrm>
              <a:grpFill/>
              <a:effectLst>
                <a:outerShdw blurRad="50800" dist="38100" dir="10800000" algn="r" rotWithShape="0">
                  <a:prstClr val="black">
                    <a:alpha val="40000"/>
                  </a:prstClr>
                </a:outerShdw>
              </a:effectLst>
            </p:grpSpPr>
            <p:sp>
              <p:nvSpPr>
                <p:cNvPr id="6190" name="Rectangle 46"/>
                <p:cNvSpPr>
                  <a:spLocks noChangeArrowheads="1"/>
                </p:cNvSpPr>
                <p:nvPr/>
              </p:nvSpPr>
              <p:spPr bwMode="auto">
                <a:xfrm>
                  <a:off x="4538663" y="2852738"/>
                  <a:ext cx="90488" cy="37147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2" name="Freeform 48"/>
                <p:cNvSpPr>
                  <a:spLocks/>
                </p:cNvSpPr>
                <p:nvPr/>
              </p:nvSpPr>
              <p:spPr bwMode="auto">
                <a:xfrm>
                  <a:off x="4527551" y="2819400"/>
                  <a:ext cx="1430338" cy="338138"/>
                </a:xfrm>
                <a:custGeom>
                  <a:avLst/>
                  <a:gdLst/>
                  <a:ahLst/>
                  <a:cxnLst>
                    <a:cxn ang="0">
                      <a:pos x="867" y="213"/>
                    </a:cxn>
                    <a:cxn ang="0">
                      <a:pos x="901" y="204"/>
                    </a:cxn>
                    <a:cxn ang="0">
                      <a:pos x="34" y="0"/>
                    </a:cxn>
                    <a:cxn ang="0">
                      <a:pos x="0" y="8"/>
                    </a:cxn>
                    <a:cxn ang="0">
                      <a:pos x="867" y="213"/>
                    </a:cxn>
                  </a:cxnLst>
                  <a:rect l="0" t="0" r="r" b="b"/>
                  <a:pathLst>
                    <a:path w="901" h="213">
                      <a:moveTo>
                        <a:pt x="867" y="213"/>
                      </a:moveTo>
                      <a:lnTo>
                        <a:pt x="901" y="204"/>
                      </a:lnTo>
                      <a:lnTo>
                        <a:pt x="34" y="0"/>
                      </a:lnTo>
                      <a:lnTo>
                        <a:pt x="0" y="8"/>
                      </a:lnTo>
                      <a:lnTo>
                        <a:pt x="867" y="2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3" name="Freeform 49"/>
                <p:cNvSpPr>
                  <a:spLocks/>
                </p:cNvSpPr>
                <p:nvPr/>
              </p:nvSpPr>
              <p:spPr bwMode="auto">
                <a:xfrm>
                  <a:off x="5973763" y="3551238"/>
                  <a:ext cx="236538" cy="306388"/>
                </a:xfrm>
                <a:custGeom>
                  <a:avLst/>
                  <a:gdLst/>
                  <a:ahLst/>
                  <a:cxnLst>
                    <a:cxn ang="0">
                      <a:pos x="0" y="156"/>
                    </a:cxn>
                    <a:cxn ang="0">
                      <a:pos x="24" y="149"/>
                    </a:cxn>
                    <a:cxn ang="0">
                      <a:pos x="104" y="0"/>
                    </a:cxn>
                    <a:cxn ang="0">
                      <a:pos x="80" y="7"/>
                    </a:cxn>
                    <a:cxn ang="0">
                      <a:pos x="0" y="156"/>
                    </a:cxn>
                  </a:cxnLst>
                  <a:rect l="0" t="0" r="r" b="b"/>
                  <a:pathLst>
                    <a:path w="104" h="156">
                      <a:moveTo>
                        <a:pt x="0" y="156"/>
                      </a:moveTo>
                      <a:cubicBezTo>
                        <a:pt x="24" y="149"/>
                        <a:pt x="24" y="149"/>
                        <a:pt x="24" y="149"/>
                      </a:cubicBezTo>
                      <a:cubicBezTo>
                        <a:pt x="52" y="100"/>
                        <a:pt x="78" y="51"/>
                        <a:pt x="104" y="0"/>
                      </a:cubicBezTo>
                      <a:cubicBezTo>
                        <a:pt x="80" y="7"/>
                        <a:pt x="80" y="7"/>
                        <a:pt x="80" y="7"/>
                      </a:cubicBezTo>
                      <a:cubicBezTo>
                        <a:pt x="54" y="57"/>
                        <a:pt x="27" y="106"/>
                        <a:pt x="0" y="1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194" name="Freeform 50"/>
                <p:cNvSpPr>
                  <a:spLocks/>
                </p:cNvSpPr>
                <p:nvPr/>
              </p:nvSpPr>
              <p:spPr bwMode="auto">
                <a:xfrm>
                  <a:off x="5903913" y="3143250"/>
                  <a:ext cx="306388" cy="422275"/>
                </a:xfrm>
                <a:custGeom>
                  <a:avLst/>
                  <a:gdLst/>
                  <a:ahLst/>
                  <a:cxnLst>
                    <a:cxn ang="0">
                      <a:pos x="158" y="266"/>
                    </a:cxn>
                    <a:cxn ang="0">
                      <a:pos x="193" y="257"/>
                    </a:cxn>
                    <a:cxn ang="0">
                      <a:pos x="34" y="0"/>
                    </a:cxn>
                    <a:cxn ang="0">
                      <a:pos x="0" y="9"/>
                    </a:cxn>
                    <a:cxn ang="0">
                      <a:pos x="158" y="266"/>
                    </a:cxn>
                  </a:cxnLst>
                  <a:rect l="0" t="0" r="r" b="b"/>
                  <a:pathLst>
                    <a:path w="193" h="266">
                      <a:moveTo>
                        <a:pt x="158" y="266"/>
                      </a:moveTo>
                      <a:lnTo>
                        <a:pt x="193" y="257"/>
                      </a:lnTo>
                      <a:lnTo>
                        <a:pt x="34" y="0"/>
                      </a:lnTo>
                      <a:lnTo>
                        <a:pt x="0" y="9"/>
                      </a:lnTo>
                      <a:lnTo>
                        <a:pt x="158" y="2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a:solidFill>
                      <a:prstClr val="black"/>
                    </a:solidFill>
                    <a:latin typeface="Calibri" panose="020F0502020204030204"/>
                  </a:endParaRPr>
                </a:p>
              </p:txBody>
            </p:sp>
            <p:sp>
              <p:nvSpPr>
                <p:cNvPr id="6203" name="Freeform 59"/>
                <p:cNvSpPr>
                  <a:spLocks/>
                </p:cNvSpPr>
                <p:nvPr/>
              </p:nvSpPr>
              <p:spPr bwMode="auto">
                <a:xfrm>
                  <a:off x="4527551" y="2832100"/>
                  <a:ext cx="1702651" cy="1025525"/>
                </a:xfrm>
                <a:custGeom>
                  <a:avLst/>
                  <a:gdLst/>
                  <a:ahLst/>
                  <a:cxnLst>
                    <a:cxn ang="0">
                      <a:pos x="608" y="166"/>
                    </a:cxn>
                    <a:cxn ang="0">
                      <a:pos x="0" y="0"/>
                    </a:cxn>
                    <a:cxn ang="0">
                      <a:pos x="2" y="300"/>
                    </a:cxn>
                    <a:cxn ang="0">
                      <a:pos x="639" y="523"/>
                    </a:cxn>
                    <a:cxn ang="0">
                      <a:pos x="719" y="374"/>
                    </a:cxn>
                    <a:cxn ang="0">
                      <a:pos x="608" y="166"/>
                    </a:cxn>
                  </a:cxnLst>
                  <a:rect l="0" t="0" r="r" b="b"/>
                  <a:pathLst>
                    <a:path w="719" h="523">
                      <a:moveTo>
                        <a:pt x="608" y="166"/>
                      </a:moveTo>
                      <a:cubicBezTo>
                        <a:pt x="0" y="0"/>
                        <a:pt x="0" y="0"/>
                        <a:pt x="0" y="0"/>
                      </a:cubicBezTo>
                      <a:cubicBezTo>
                        <a:pt x="2" y="300"/>
                        <a:pt x="2" y="300"/>
                        <a:pt x="2" y="300"/>
                      </a:cubicBezTo>
                      <a:cubicBezTo>
                        <a:pt x="639" y="523"/>
                        <a:pt x="639" y="523"/>
                        <a:pt x="639" y="523"/>
                      </a:cubicBezTo>
                      <a:cubicBezTo>
                        <a:pt x="666" y="474"/>
                        <a:pt x="692" y="425"/>
                        <a:pt x="719" y="374"/>
                      </a:cubicBezTo>
                      <a:cubicBezTo>
                        <a:pt x="681" y="304"/>
                        <a:pt x="644" y="234"/>
                        <a:pt x="608" y="16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defTabSz="685800"/>
                  <a:endParaRPr lang="en-US" dirty="0">
                    <a:solidFill>
                      <a:prstClr val="black"/>
                    </a:solidFill>
                    <a:latin typeface="Calibri" panose="020F0502020204030204"/>
                  </a:endParaRPr>
                </a:p>
              </p:txBody>
            </p:sp>
          </p:grpSp>
          <p:cxnSp>
            <p:nvCxnSpPr>
              <p:cNvPr id="76" name="Straight Connector 75"/>
              <p:cNvCxnSpPr/>
              <p:nvPr/>
            </p:nvCxnSpPr>
            <p:spPr>
              <a:xfrm rot="5400000">
                <a:off x="4221801" y="3122771"/>
                <a:ext cx="640080" cy="1588"/>
              </a:xfrm>
              <a:prstGeom prst="line">
                <a:avLst/>
              </a:prstGeom>
              <a:grpFill/>
              <a:ln>
                <a:noFill/>
              </a:ln>
            </p:spPr>
            <p:style>
              <a:lnRef idx="1">
                <a:schemeClr val="accent1"/>
              </a:lnRef>
              <a:fillRef idx="0">
                <a:schemeClr val="accent1"/>
              </a:fillRef>
              <a:effectRef idx="0">
                <a:schemeClr val="accent1"/>
              </a:effectRef>
              <a:fontRef idx="minor">
                <a:schemeClr val="tx1"/>
              </a:fontRef>
            </p:style>
          </p:cxnSp>
        </p:grpSp>
        <p:sp>
          <p:nvSpPr>
            <p:cNvPr id="111" name="TextBox 110"/>
            <p:cNvSpPr txBox="1"/>
            <p:nvPr/>
          </p:nvSpPr>
          <p:spPr>
            <a:xfrm rot="844311">
              <a:off x="6188057" y="4304579"/>
              <a:ext cx="1553864" cy="533480"/>
            </a:xfrm>
            <a:prstGeom prst="rect">
              <a:avLst/>
            </a:prstGeom>
            <a:noFill/>
            <a:ln>
              <a:noFill/>
            </a:ln>
          </p:spPr>
          <p:txBody>
            <a:bodyPr wrap="none" rtlCol="0">
              <a:spAutoFit/>
            </a:bodyPr>
            <a:lstStyle/>
            <a:p>
              <a:pPr algn="ctr" defTabSz="685800"/>
              <a:r>
                <a:rPr lang="en-US" sz="2000" dirty="0">
                  <a:solidFill>
                    <a:prstClr val="white"/>
                  </a:solidFill>
                  <a:latin typeface="Segoe UI" panose="020B0502040204020203" pitchFamily="34" charset="0"/>
                  <a:cs typeface="Segoe UI" panose="020B0502040204020203" pitchFamily="34" charset="0"/>
                </a:rPr>
                <a:t>Pathways</a:t>
              </a:r>
            </a:p>
          </p:txBody>
        </p:sp>
      </p:grpSp>
      <p:sp>
        <p:nvSpPr>
          <p:cNvPr id="71" name="Can 70"/>
          <p:cNvSpPr/>
          <p:nvPr/>
        </p:nvSpPr>
        <p:spPr bwMode="auto">
          <a:xfrm>
            <a:off x="4451351" y="1320800"/>
            <a:ext cx="124120" cy="5159692"/>
          </a:xfrm>
          <a:prstGeom prst="can">
            <a:avLst/>
          </a:prstGeom>
          <a:gradFill flip="none" rotWithShape="1">
            <a:gsLst>
              <a:gs pos="0">
                <a:schemeClr val="bg1">
                  <a:lumMod val="65000"/>
                </a:schemeClr>
              </a:gs>
              <a:gs pos="63000">
                <a:schemeClr val="bg1">
                  <a:lumMod val="85000"/>
                </a:schemeClr>
              </a:gs>
              <a:gs pos="100000">
                <a:schemeClr val="bg1">
                  <a:lumMod val="75000"/>
                </a:schemeClr>
              </a:gs>
            </a:gsLst>
            <a:lin ang="0" scaled="1"/>
            <a:tileRect/>
          </a:gradFill>
          <a:ln w="19050">
            <a:noFill/>
            <a:round/>
            <a:headEnd/>
            <a:tailEnd/>
          </a:ln>
        </p:spPr>
        <p:txBody>
          <a:bodyPr vert="horz" wrap="none" lIns="91440" tIns="45720" rIns="91440" bIns="45720" numCol="1" rtlCol="0" anchor="ctr" anchorCtr="1" compatLnSpc="1">
            <a:prstTxWarp prst="textNoShape">
              <a:avLst/>
            </a:prstTxWarp>
          </a:bodyPr>
          <a:lstStyle/>
          <a:p>
            <a:pPr algn="ctr" defTabSz="685800"/>
            <a:endParaRPr lang="en-US" sz="1200" b="1" dirty="0">
              <a:solidFill>
                <a:prstClr val="black">
                  <a:lumMod val="75000"/>
                  <a:lumOff val="25000"/>
                </a:prstClr>
              </a:solidFill>
              <a:latin typeface="Calibri" panose="020F0502020204030204"/>
            </a:endParaRPr>
          </a:p>
        </p:txBody>
      </p:sp>
      <p:sp>
        <p:nvSpPr>
          <p:cNvPr id="2" name="TextBox 1">
            <a:extLst>
              <a:ext uri="{FF2B5EF4-FFF2-40B4-BE49-F238E27FC236}">
                <a16:creationId xmlns:a16="http://schemas.microsoft.com/office/drawing/2014/main" id="{FE0614BB-6752-AE3F-19FF-894C199821D6}"/>
              </a:ext>
            </a:extLst>
          </p:cNvPr>
          <p:cNvSpPr txBox="1"/>
          <p:nvPr/>
        </p:nvSpPr>
        <p:spPr>
          <a:xfrm>
            <a:off x="1270000" y="224590"/>
            <a:ext cx="6786879" cy="707886"/>
          </a:xfrm>
          <a:prstGeom prst="rect">
            <a:avLst/>
          </a:prstGeom>
          <a:noFill/>
        </p:spPr>
        <p:txBody>
          <a:bodyPr wrap="square" rtlCol="0">
            <a:spAutoFit/>
          </a:bodyPr>
          <a:lstStyle/>
          <a:p>
            <a:pPr algn="ctr" defTabSz="685800"/>
            <a:r>
              <a:rPr lang="en-US" sz="4000" dirty="0">
                <a:solidFill>
                  <a:srgbClr val="B4BE35"/>
                </a:solidFill>
                <a:latin typeface="Segoe UI" panose="020B0502040204020203" pitchFamily="34" charset="0"/>
                <a:cs typeface="Segoe UI" panose="020B0502040204020203" pitchFamily="34" charset="0"/>
              </a:rPr>
              <a:t>Workplace trauma support</a:t>
            </a:r>
          </a:p>
        </p:txBody>
      </p:sp>
    </p:spTree>
    <p:extLst>
      <p:ext uri="{BB962C8B-B14F-4D97-AF65-F5344CB8AC3E}">
        <p14:creationId xmlns:p14="http://schemas.microsoft.com/office/powerpoint/2010/main" val="427359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ipe(down)">
                                      <p:cBhvr>
                                        <p:cTn id="7" dur="500"/>
                                        <p:tgtEl>
                                          <p:spTgt spid="71"/>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1000"/>
                                        <p:tgtEl>
                                          <p:spTgt spid="72"/>
                                        </p:tgtEl>
                                      </p:cBhvr>
                                    </p:animEffect>
                                    <p:anim calcmode="lin" valueType="num">
                                      <p:cBhvr>
                                        <p:cTn id="16" dur="1000" fill="hold"/>
                                        <p:tgtEl>
                                          <p:spTgt spid="72"/>
                                        </p:tgtEl>
                                        <p:attrNameLst>
                                          <p:attrName>ppt_x</p:attrName>
                                        </p:attrNameLst>
                                      </p:cBhvr>
                                      <p:tavLst>
                                        <p:tav tm="0">
                                          <p:val>
                                            <p:strVal val="#ppt_x"/>
                                          </p:val>
                                        </p:tav>
                                        <p:tav tm="100000">
                                          <p:val>
                                            <p:strVal val="#ppt_x"/>
                                          </p:val>
                                        </p:tav>
                                      </p:tavLst>
                                    </p:anim>
                                    <p:anim calcmode="lin" valueType="num">
                                      <p:cBhvr>
                                        <p:cTn id="17" dur="900" decel="100000" fill="hold"/>
                                        <p:tgtEl>
                                          <p:spTgt spid="7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2500"/>
                            </p:stCondLst>
                            <p:childTnLst>
                              <p:par>
                                <p:cTn id="24" presetID="37" presetClass="entr" presetSubtype="0" fill="hold" nodeType="afterEffect">
                                  <p:stCondLst>
                                    <p:cond delay="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1000"/>
                                        <p:tgtEl>
                                          <p:spTgt spid="120"/>
                                        </p:tgtEl>
                                      </p:cBhvr>
                                    </p:animEffect>
                                    <p:anim calcmode="lin" valueType="num">
                                      <p:cBhvr>
                                        <p:cTn id="27" dur="1000" fill="hold"/>
                                        <p:tgtEl>
                                          <p:spTgt spid="120"/>
                                        </p:tgtEl>
                                        <p:attrNameLst>
                                          <p:attrName>ppt_x</p:attrName>
                                        </p:attrNameLst>
                                      </p:cBhvr>
                                      <p:tavLst>
                                        <p:tav tm="0">
                                          <p:val>
                                            <p:strVal val="#ppt_x"/>
                                          </p:val>
                                        </p:tav>
                                        <p:tav tm="100000">
                                          <p:val>
                                            <p:strVal val="#ppt_x"/>
                                          </p:val>
                                        </p:tav>
                                      </p:tavLst>
                                    </p:anim>
                                    <p:anim calcmode="lin" valueType="num">
                                      <p:cBhvr>
                                        <p:cTn id="28" dur="900" decel="100000" fill="hold"/>
                                        <p:tgtEl>
                                          <p:spTgt spid="120"/>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0"/>
                                        </p:tgtEl>
                                        <p:attrNameLst>
                                          <p:attrName>ppt_y</p:attrName>
                                        </p:attrNameLst>
                                      </p:cBhvr>
                                      <p:tavLst>
                                        <p:tav tm="0">
                                          <p:val>
                                            <p:strVal val="#ppt_y-.03"/>
                                          </p:val>
                                        </p:tav>
                                        <p:tav tm="100000">
                                          <p:val>
                                            <p:strVal val="#ppt_y"/>
                                          </p:val>
                                        </p:tav>
                                      </p:tavLst>
                                    </p:anim>
                                  </p:childTnLst>
                                </p:cTn>
                              </p:par>
                            </p:childTnLst>
                          </p:cTn>
                        </p:par>
                        <p:par>
                          <p:cTn id="30" fill="hold">
                            <p:stCondLst>
                              <p:cond delay="3500"/>
                            </p:stCondLst>
                            <p:childTnLst>
                              <p:par>
                                <p:cTn id="31" presetID="22" presetClass="entr" presetSubtype="2"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par>
                          <p:cTn id="34" fill="hold">
                            <p:stCondLst>
                              <p:cond delay="4000"/>
                            </p:stCondLst>
                            <p:childTnLst>
                              <p:par>
                                <p:cTn id="35" presetID="37" presetClass="entr" presetSubtype="0" fill="hold" nodeType="after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fade">
                                      <p:cBhvr>
                                        <p:cTn id="37" dur="1000"/>
                                        <p:tgtEl>
                                          <p:spTgt spid="114"/>
                                        </p:tgtEl>
                                      </p:cBhvr>
                                    </p:animEffect>
                                    <p:anim calcmode="lin" valueType="num">
                                      <p:cBhvr>
                                        <p:cTn id="38" dur="1000" fill="hold"/>
                                        <p:tgtEl>
                                          <p:spTgt spid="114"/>
                                        </p:tgtEl>
                                        <p:attrNameLst>
                                          <p:attrName>ppt_x</p:attrName>
                                        </p:attrNameLst>
                                      </p:cBhvr>
                                      <p:tavLst>
                                        <p:tav tm="0">
                                          <p:val>
                                            <p:strVal val="#ppt_x"/>
                                          </p:val>
                                        </p:tav>
                                        <p:tav tm="100000">
                                          <p:val>
                                            <p:strVal val="#ppt_x"/>
                                          </p:val>
                                        </p:tav>
                                      </p:tavLst>
                                    </p:anim>
                                    <p:anim calcmode="lin" valueType="num">
                                      <p:cBhvr>
                                        <p:cTn id="39" dur="900" decel="100000" fill="hold"/>
                                        <p:tgtEl>
                                          <p:spTgt spid="11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4"/>
                                        </p:tgtEl>
                                        <p:attrNameLst>
                                          <p:attrName>ppt_y</p:attrName>
                                        </p:attrNameLst>
                                      </p:cBhvr>
                                      <p:tavLst>
                                        <p:tav tm="0">
                                          <p:val>
                                            <p:strVal val="#ppt_y-.03"/>
                                          </p:val>
                                        </p:tav>
                                        <p:tav tm="100000">
                                          <p:val>
                                            <p:strVal val="#ppt_y"/>
                                          </p:val>
                                        </p:tav>
                                      </p:tavLst>
                                    </p:anim>
                                  </p:childTnLst>
                                </p:cTn>
                              </p:par>
                            </p:childTnLst>
                          </p:cTn>
                        </p:par>
                        <p:par>
                          <p:cTn id="41" fill="hold">
                            <p:stCondLst>
                              <p:cond delay="5000"/>
                            </p:stCondLst>
                            <p:childTnLst>
                              <p:par>
                                <p:cTn id="42" presetID="22" presetClass="entr" presetSubtype="8"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par>
                          <p:cTn id="45" fill="hold">
                            <p:stCondLst>
                              <p:cond delay="5500"/>
                            </p:stCondLst>
                            <p:childTnLst>
                              <p:par>
                                <p:cTn id="46" presetID="37" presetClass="entr" presetSubtype="0" fill="hold" nodeType="after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1000"/>
                                        <p:tgtEl>
                                          <p:spTgt spid="123"/>
                                        </p:tgtEl>
                                      </p:cBhvr>
                                    </p:animEffect>
                                    <p:anim calcmode="lin" valueType="num">
                                      <p:cBhvr>
                                        <p:cTn id="49" dur="1000" fill="hold"/>
                                        <p:tgtEl>
                                          <p:spTgt spid="123"/>
                                        </p:tgtEl>
                                        <p:attrNameLst>
                                          <p:attrName>ppt_x</p:attrName>
                                        </p:attrNameLst>
                                      </p:cBhvr>
                                      <p:tavLst>
                                        <p:tav tm="0">
                                          <p:val>
                                            <p:strVal val="#ppt_x"/>
                                          </p:val>
                                        </p:tav>
                                        <p:tav tm="100000">
                                          <p:val>
                                            <p:strVal val="#ppt_x"/>
                                          </p:val>
                                        </p:tav>
                                      </p:tavLst>
                                    </p:anim>
                                    <p:anim calcmode="lin" valueType="num">
                                      <p:cBhvr>
                                        <p:cTn id="50" dur="900" decel="100000" fill="hold"/>
                                        <p:tgtEl>
                                          <p:spTgt spid="123"/>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childTnLst>
                          </p:cTn>
                        </p:par>
                        <p:par>
                          <p:cTn id="52" fill="hold">
                            <p:stCondLst>
                              <p:cond delay="6500"/>
                            </p:stCondLst>
                            <p:childTnLst>
                              <p:par>
                                <p:cTn id="53" presetID="22" presetClass="entr" presetSubtype="2" fill="hold" nodeType="after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right)">
                                      <p:cBhvr>
                                        <p:cTn id="55" dur="500"/>
                                        <p:tgtEl>
                                          <p:spTgt spid="8"/>
                                        </p:tgtEl>
                                      </p:cBhvr>
                                    </p:animEffect>
                                  </p:childTnLst>
                                </p:cTn>
                              </p:par>
                            </p:childTnLst>
                          </p:cTn>
                        </p:par>
                        <p:par>
                          <p:cTn id="56" fill="hold">
                            <p:stCondLst>
                              <p:cond delay="7000"/>
                            </p:stCondLst>
                            <p:childTnLst>
                              <p:par>
                                <p:cTn id="57" presetID="37" presetClass="entr" presetSubtype="0" fill="hold" nodeType="afterEffect">
                                  <p:stCondLst>
                                    <p:cond delay="0"/>
                                  </p:stCondLst>
                                  <p:childTnLst>
                                    <p:set>
                                      <p:cBhvr>
                                        <p:cTn id="58" dur="1" fill="hold">
                                          <p:stCondLst>
                                            <p:cond delay="0"/>
                                          </p:stCondLst>
                                        </p:cTn>
                                        <p:tgtEl>
                                          <p:spTgt spid="117"/>
                                        </p:tgtEl>
                                        <p:attrNameLst>
                                          <p:attrName>style.visibility</p:attrName>
                                        </p:attrNameLst>
                                      </p:cBhvr>
                                      <p:to>
                                        <p:strVal val="visible"/>
                                      </p:to>
                                    </p:set>
                                    <p:animEffect transition="in" filter="fade">
                                      <p:cBhvr>
                                        <p:cTn id="59" dur="1000"/>
                                        <p:tgtEl>
                                          <p:spTgt spid="117"/>
                                        </p:tgtEl>
                                      </p:cBhvr>
                                    </p:animEffect>
                                    <p:anim calcmode="lin" valueType="num">
                                      <p:cBhvr>
                                        <p:cTn id="60" dur="1000" fill="hold"/>
                                        <p:tgtEl>
                                          <p:spTgt spid="117"/>
                                        </p:tgtEl>
                                        <p:attrNameLst>
                                          <p:attrName>ppt_x</p:attrName>
                                        </p:attrNameLst>
                                      </p:cBhvr>
                                      <p:tavLst>
                                        <p:tav tm="0">
                                          <p:val>
                                            <p:strVal val="#ppt_x"/>
                                          </p:val>
                                        </p:tav>
                                        <p:tav tm="100000">
                                          <p:val>
                                            <p:strVal val="#ppt_x"/>
                                          </p:val>
                                        </p:tav>
                                      </p:tavLst>
                                    </p:anim>
                                    <p:anim calcmode="lin" valueType="num">
                                      <p:cBhvr>
                                        <p:cTn id="61" dur="900" decel="100000" fill="hold"/>
                                        <p:tgtEl>
                                          <p:spTgt spid="11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childTnLst>
                          </p:cTn>
                        </p:par>
                        <p:par>
                          <p:cTn id="63" fill="hold">
                            <p:stCondLst>
                              <p:cond delay="8000"/>
                            </p:stCondLst>
                            <p:childTnLst>
                              <p:par>
                                <p:cTn id="64" presetID="22" presetClass="entr" presetSubtype="8"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left)">
                                      <p:cBhvr>
                                        <p:cTn id="66" dur="500"/>
                                        <p:tgtEl>
                                          <p:spTgt spid="11"/>
                                        </p:tgtEl>
                                      </p:cBhvr>
                                    </p:animEffect>
                                  </p:childTnLst>
                                </p:cTn>
                              </p:par>
                            </p:childTnLst>
                          </p:cTn>
                        </p:par>
                        <p:par>
                          <p:cTn id="67" fill="hold">
                            <p:stCondLst>
                              <p:cond delay="8500"/>
                            </p:stCondLst>
                            <p:childTnLst>
                              <p:par>
                                <p:cTn id="68" presetID="37" presetClass="entr" presetSubtype="0" fill="hold" nodeType="afterEffect">
                                  <p:stCondLst>
                                    <p:cond delay="0"/>
                                  </p:stCondLst>
                                  <p:childTnLst>
                                    <p:set>
                                      <p:cBhvr>
                                        <p:cTn id="69" dur="1" fill="hold">
                                          <p:stCondLst>
                                            <p:cond delay="0"/>
                                          </p:stCondLst>
                                        </p:cTn>
                                        <p:tgtEl>
                                          <p:spTgt spid="129"/>
                                        </p:tgtEl>
                                        <p:attrNameLst>
                                          <p:attrName>style.visibility</p:attrName>
                                        </p:attrNameLst>
                                      </p:cBhvr>
                                      <p:to>
                                        <p:strVal val="visible"/>
                                      </p:to>
                                    </p:set>
                                    <p:animEffect transition="in" filter="fade">
                                      <p:cBhvr>
                                        <p:cTn id="70" dur="1000"/>
                                        <p:tgtEl>
                                          <p:spTgt spid="129"/>
                                        </p:tgtEl>
                                      </p:cBhvr>
                                    </p:animEffect>
                                    <p:anim calcmode="lin" valueType="num">
                                      <p:cBhvr>
                                        <p:cTn id="71" dur="1000" fill="hold"/>
                                        <p:tgtEl>
                                          <p:spTgt spid="129"/>
                                        </p:tgtEl>
                                        <p:attrNameLst>
                                          <p:attrName>ppt_x</p:attrName>
                                        </p:attrNameLst>
                                      </p:cBhvr>
                                      <p:tavLst>
                                        <p:tav tm="0">
                                          <p:val>
                                            <p:strVal val="#ppt_x"/>
                                          </p:val>
                                        </p:tav>
                                        <p:tav tm="100000">
                                          <p:val>
                                            <p:strVal val="#ppt_x"/>
                                          </p:val>
                                        </p:tav>
                                      </p:tavLst>
                                    </p:anim>
                                    <p:anim calcmode="lin" valueType="num">
                                      <p:cBhvr>
                                        <p:cTn id="72" dur="900" decel="100000" fill="hold"/>
                                        <p:tgtEl>
                                          <p:spTgt spid="129"/>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7D1D6C00-D54E-E04C-0B84-DD6852004BAA}"/>
              </a:ext>
            </a:extLst>
          </p:cNvPr>
          <p:cNvPicPr>
            <a:picLocks noChangeAspect="1"/>
          </p:cNvPicPr>
          <p:nvPr/>
        </p:nvPicPr>
        <p:blipFill rotWithShape="1">
          <a:blip r:embed="rId3"/>
          <a:srcRect l="56160" t="26571" r="6874" b="8044"/>
          <a:stretch/>
        </p:blipFill>
        <p:spPr bwMode="auto">
          <a:xfrm>
            <a:off x="3125337" y="1198003"/>
            <a:ext cx="2893326" cy="406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4" name="TextBox 3">
            <a:extLst>
              <a:ext uri="{FF2B5EF4-FFF2-40B4-BE49-F238E27FC236}">
                <a16:creationId xmlns:a16="http://schemas.microsoft.com/office/drawing/2014/main" id="{C51C1026-EED2-9FEE-E7BB-150BEB80AD28}"/>
              </a:ext>
            </a:extLst>
          </p:cNvPr>
          <p:cNvSpPr txBox="1"/>
          <p:nvPr/>
        </p:nvSpPr>
        <p:spPr>
          <a:xfrm>
            <a:off x="1984917" y="287886"/>
            <a:ext cx="5174166" cy="769441"/>
          </a:xfrm>
          <a:prstGeom prst="rect">
            <a:avLst/>
          </a:prstGeom>
          <a:noFill/>
        </p:spPr>
        <p:txBody>
          <a:bodyPr wrap="square">
            <a:spAutoFit/>
          </a:bodyPr>
          <a:lstStyle/>
          <a:p>
            <a:r>
              <a:rPr lang="en-GB" altLang="x-none" sz="4400" dirty="0">
                <a:solidFill>
                  <a:srgbClr val="B4BE35"/>
                </a:solidFill>
                <a:latin typeface="Segoe UI" panose="020B0502040204020203" pitchFamily="34" charset="0"/>
                <a:ea typeface="ＭＳ Ｐゴシック" charset="-128"/>
                <a:cs typeface="Segoe UI" panose="020B0502040204020203" pitchFamily="34" charset="0"/>
              </a:rPr>
              <a:t>Questions welcome!</a:t>
            </a:r>
            <a:endParaRPr lang="en-GB" sz="4400" dirty="0">
              <a:solidFill>
                <a:srgbClr val="B4BE35"/>
              </a:solidFill>
              <a:latin typeface="Segoe UI" panose="020B0502040204020203" pitchFamily="34" charset="0"/>
              <a:cs typeface="Segoe UI" panose="020B0502040204020203" pitchFamily="34" charset="0"/>
            </a:endParaRPr>
          </a:p>
        </p:txBody>
      </p:sp>
      <p:sp>
        <p:nvSpPr>
          <p:cNvPr id="52225" name="Title 1"/>
          <p:cNvSpPr>
            <a:spLocks noGrp="1"/>
          </p:cNvSpPr>
          <p:nvPr>
            <p:ph type="ctrTitle"/>
          </p:nvPr>
        </p:nvSpPr>
        <p:spPr>
          <a:xfrm>
            <a:off x="998035" y="5532638"/>
            <a:ext cx="7331926" cy="557019"/>
          </a:xfrm>
        </p:spPr>
        <p:txBody>
          <a:bodyPr/>
          <a:lstStyle/>
          <a:p>
            <a:r>
              <a:rPr lang="en-GB" altLang="x-none" sz="4000" b="0" dirty="0">
                <a:solidFill>
                  <a:srgbClr val="6E7A81"/>
                </a:solidFill>
                <a:ea typeface="ＭＳ Ｐゴシック" charset="-128"/>
              </a:rPr>
              <a:t>info@marchonstress.com</a:t>
            </a:r>
            <a:br>
              <a:rPr lang="en-GB" altLang="x-none" sz="4000" dirty="0">
                <a:ea typeface="ＭＳ Ｐゴシック" charset="-128"/>
              </a:rPr>
            </a:br>
            <a:endParaRPr lang="en-US" altLang="x-none" sz="4000" dirty="0">
              <a:solidFill>
                <a:srgbClr val="41535D"/>
              </a:solidFill>
              <a:ea typeface="ＭＳ Ｐゴシック" charset="-128"/>
            </a:endParaRPr>
          </a:p>
        </p:txBody>
      </p:sp>
    </p:spTree>
    <p:extLst>
      <p:ext uri="{BB962C8B-B14F-4D97-AF65-F5344CB8AC3E}">
        <p14:creationId xmlns:p14="http://schemas.microsoft.com/office/powerpoint/2010/main" val="181758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4569DE-95A6-0B00-92CA-393657F537BD}"/>
            </a:ext>
          </a:extLst>
        </p:cNvPr>
        <p:cNvGrpSpPr/>
        <p:nvPr/>
      </p:nvGrpSpPr>
      <p:grpSpPr>
        <a:xfrm>
          <a:off x="0" y="0"/>
          <a:ext cx="0" cy="0"/>
          <a:chOff x="0" y="0"/>
          <a:chExt cx="0" cy="0"/>
        </a:xfrm>
      </p:grpSpPr>
      <p:sp>
        <p:nvSpPr>
          <p:cNvPr id="24586" name="Rectangle 2458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95918" y="4577975"/>
            <a:ext cx="5654511"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577" name="Title 1">
            <a:extLst>
              <a:ext uri="{FF2B5EF4-FFF2-40B4-BE49-F238E27FC236}">
                <a16:creationId xmlns:a16="http://schemas.microsoft.com/office/drawing/2014/main" id="{DAEF5F02-0E8E-AA3A-37DC-338DAD663CFB}"/>
              </a:ext>
            </a:extLst>
          </p:cNvPr>
          <p:cNvSpPr>
            <a:spLocks noGrp="1"/>
          </p:cNvSpPr>
          <p:nvPr>
            <p:ph type="title"/>
          </p:nvPr>
        </p:nvSpPr>
        <p:spPr>
          <a:xfrm>
            <a:off x="3452601" y="4741948"/>
            <a:ext cx="5122140" cy="862031"/>
          </a:xfrm>
        </p:spPr>
        <p:txBody>
          <a:bodyPr vert="horz" lIns="91440" tIns="45720" rIns="91440" bIns="45720" rtlCol="0" anchor="b">
            <a:normAutofit/>
          </a:bodyPr>
          <a:lstStyle/>
          <a:p>
            <a:pPr algn="l" defTabSz="914400" eaLnBrk="1" hangingPunct="1">
              <a:lnSpc>
                <a:spcPct val="90000"/>
              </a:lnSpc>
            </a:pPr>
            <a:r>
              <a:rPr lang="en-US" altLang="en-US" sz="3000" kern="1200" dirty="0">
                <a:latin typeface="+mj-lt"/>
                <a:ea typeface="+mj-ea"/>
                <a:cs typeface="+mj-cs"/>
              </a:rPr>
              <a:t>Potentially traumatic events?</a:t>
            </a:r>
            <a:endParaRPr lang="en-US" sz="3000" kern="1200" dirty="0">
              <a:latin typeface="+mj-lt"/>
              <a:ea typeface="+mj-ea"/>
              <a:cs typeface="+mj-cs"/>
            </a:endParaRPr>
          </a:p>
        </p:txBody>
      </p:sp>
      <p:pic>
        <p:nvPicPr>
          <p:cNvPr id="24581" name="Picture 6" descr="A person talking on a phone while lying on the ground&#10;&#10;AI-generated content may be incorrect.">
            <a:extLst>
              <a:ext uri="{FF2B5EF4-FFF2-40B4-BE49-F238E27FC236}">
                <a16:creationId xmlns:a16="http://schemas.microsoft.com/office/drawing/2014/main" id="{A17E60B1-ACB2-92AD-66CA-564AE3F299F0}"/>
              </a:ext>
            </a:extLst>
          </p:cNvPr>
          <p:cNvPicPr>
            <a:picLocks noChangeAspect="1"/>
          </p:cNvPicPr>
          <p:nvPr/>
        </p:nvPicPr>
        <p:blipFill>
          <a:blip r:embed="rId3">
            <a:extLst>
              <a:ext uri="{28A0092B-C50C-407E-A947-70E740481C1C}">
                <a14:useLocalDpi xmlns:a14="http://schemas.microsoft.com/office/drawing/2010/main" val="0"/>
              </a:ext>
            </a:extLst>
          </a:blip>
          <a:srcRect l="5022" r="5028" b="6"/>
          <a:stretch>
            <a:fillRect/>
          </a:stretch>
        </p:blipFill>
        <p:spPr bwMode="auto">
          <a:xfrm>
            <a:off x="238227" y="321734"/>
            <a:ext cx="2848177" cy="2010551"/>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A person in a hospital gown&#10;&#10;AI-generated content may be incorrect.">
            <a:extLst>
              <a:ext uri="{FF2B5EF4-FFF2-40B4-BE49-F238E27FC236}">
                <a16:creationId xmlns:a16="http://schemas.microsoft.com/office/drawing/2014/main" id="{E58CA5FE-DE57-57ED-BDF0-3DE151D21A37}"/>
              </a:ext>
            </a:extLst>
          </p:cNvPr>
          <p:cNvPicPr>
            <a:picLocks noChangeAspect="1"/>
          </p:cNvPicPr>
          <p:nvPr/>
        </p:nvPicPr>
        <p:blipFill>
          <a:blip r:embed="rId4"/>
          <a:srcRect l="25469" r="38200" b="1"/>
          <a:stretch>
            <a:fillRect/>
          </a:stretch>
        </p:blipFill>
        <p:spPr>
          <a:xfrm>
            <a:off x="3151911" y="321732"/>
            <a:ext cx="2845104" cy="4111323"/>
          </a:xfrm>
          <a:prstGeom prst="rect">
            <a:avLst/>
          </a:prstGeom>
        </p:spPr>
      </p:pic>
      <p:pic>
        <p:nvPicPr>
          <p:cNvPr id="12" name="Picture 11" descr="A person holding an ultrasound on a pregnant person's belly&#10;&#10;AI-generated content may be incorrect.">
            <a:extLst>
              <a:ext uri="{FF2B5EF4-FFF2-40B4-BE49-F238E27FC236}">
                <a16:creationId xmlns:a16="http://schemas.microsoft.com/office/drawing/2014/main" id="{2045EAD6-70F6-2013-C89D-5CDFA60828FD}"/>
              </a:ext>
            </a:extLst>
          </p:cNvPr>
          <p:cNvPicPr>
            <a:picLocks noChangeAspect="1"/>
          </p:cNvPicPr>
          <p:nvPr/>
        </p:nvPicPr>
        <p:blipFill>
          <a:blip r:embed="rId5"/>
          <a:srcRect t="540" r="-5" b="35356"/>
          <a:stretch>
            <a:fillRect/>
          </a:stretch>
        </p:blipFill>
        <p:spPr>
          <a:xfrm>
            <a:off x="6064632" y="321733"/>
            <a:ext cx="2848488" cy="2010552"/>
          </a:xfrm>
          <a:prstGeom prst="rect">
            <a:avLst/>
          </a:prstGeom>
        </p:spPr>
      </p:pic>
      <p:pic>
        <p:nvPicPr>
          <p:cNvPr id="8" name="Picture 7" descr="A group of people sitting at a desk&#10;&#10;AI-generated content may be incorrect.">
            <a:extLst>
              <a:ext uri="{FF2B5EF4-FFF2-40B4-BE49-F238E27FC236}">
                <a16:creationId xmlns:a16="http://schemas.microsoft.com/office/drawing/2014/main" id="{29C5EA45-E69D-956C-A738-2264886625AB}"/>
              </a:ext>
            </a:extLst>
          </p:cNvPr>
          <p:cNvPicPr>
            <a:picLocks noChangeAspect="1"/>
          </p:cNvPicPr>
          <p:nvPr/>
        </p:nvPicPr>
        <p:blipFill>
          <a:blip r:embed="rId6"/>
          <a:srcRect t="5657" r="-2" b="-2"/>
          <a:stretch>
            <a:fillRect/>
          </a:stretch>
        </p:blipFill>
        <p:spPr>
          <a:xfrm>
            <a:off x="238225" y="2422097"/>
            <a:ext cx="2846070" cy="2013804"/>
          </a:xfrm>
          <a:prstGeom prst="rect">
            <a:avLst/>
          </a:prstGeom>
        </p:spPr>
      </p:pic>
      <p:pic>
        <p:nvPicPr>
          <p:cNvPr id="7" name="Picture 6">
            <a:extLst>
              <a:ext uri="{FF2B5EF4-FFF2-40B4-BE49-F238E27FC236}">
                <a16:creationId xmlns:a16="http://schemas.microsoft.com/office/drawing/2014/main" id="{38F5A992-C3BF-AE7A-7FB1-1950319C0BCC}"/>
              </a:ext>
            </a:extLst>
          </p:cNvPr>
          <p:cNvPicPr>
            <a:picLocks noChangeAspect="1"/>
          </p:cNvPicPr>
          <p:nvPr/>
        </p:nvPicPr>
        <p:blipFill>
          <a:blip r:embed="rId7">
            <a:extLst>
              <a:ext uri="{28A0092B-C50C-407E-A947-70E740481C1C}">
                <a14:useLocalDpi xmlns:a14="http://schemas.microsoft.com/office/drawing/2010/main" val="0"/>
              </a:ext>
            </a:extLst>
          </a:blip>
          <a:srcRect l="1797" r="1797"/>
          <a:stretch/>
        </p:blipFill>
        <p:spPr>
          <a:xfrm>
            <a:off x="6062214" y="2431705"/>
            <a:ext cx="2848487" cy="2000947"/>
          </a:xfrm>
          <a:prstGeom prst="rect">
            <a:avLst/>
          </a:prstGeom>
        </p:spPr>
      </p:pic>
      <p:pic>
        <p:nvPicPr>
          <p:cNvPr id="2" name="Picture 1" descr="A car in a garage&#10;&#10;AI-generated content may be incorrect.">
            <a:extLst>
              <a:ext uri="{FF2B5EF4-FFF2-40B4-BE49-F238E27FC236}">
                <a16:creationId xmlns:a16="http://schemas.microsoft.com/office/drawing/2014/main" id="{17204FB8-1AD7-A800-1427-2E07C4E05C52}"/>
              </a:ext>
            </a:extLst>
          </p:cNvPr>
          <p:cNvPicPr>
            <a:picLocks noChangeAspect="1"/>
          </p:cNvPicPr>
          <p:nvPr/>
        </p:nvPicPr>
        <p:blipFill>
          <a:blip r:embed="rId8"/>
          <a:srcRect r="5509" b="-2"/>
          <a:stretch>
            <a:fillRect/>
          </a:stretch>
        </p:blipFill>
        <p:spPr>
          <a:xfrm>
            <a:off x="238225" y="4525716"/>
            <a:ext cx="2846070" cy="2010551"/>
          </a:xfrm>
          <a:prstGeom prst="rect">
            <a:avLst/>
          </a:prstGeom>
        </p:spPr>
      </p:pic>
      <p:cxnSp>
        <p:nvCxnSpPr>
          <p:cNvPr id="24588" name="Straight Connector 2458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39950" y="5694097"/>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765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01600" y="203200"/>
            <a:ext cx="8940800" cy="1066800"/>
          </a:xfrm>
        </p:spPr>
        <p:txBody>
          <a:bodyPr/>
          <a:lstStyle/>
          <a:p>
            <a:pPr algn="l" eaLnBrk="1" hangingPunct="1">
              <a:lnSpc>
                <a:spcPct val="90000"/>
              </a:lnSpc>
            </a:pPr>
            <a:r>
              <a:rPr lang="en-GB" altLang="en-US" sz="3600" dirty="0">
                <a:ea typeface="ＭＳ Ｐゴシック" charset="-128"/>
              </a:rPr>
              <a:t>What is a Potentially Traumatic Event (PTE)?</a:t>
            </a:r>
          </a:p>
        </p:txBody>
      </p:sp>
      <p:sp>
        <p:nvSpPr>
          <p:cNvPr id="28674" name="Rectangle 3"/>
          <p:cNvSpPr>
            <a:spLocks noGrp="1" noChangeArrowheads="1"/>
          </p:cNvSpPr>
          <p:nvPr>
            <p:ph idx="1"/>
          </p:nvPr>
        </p:nvSpPr>
        <p:spPr>
          <a:xfrm>
            <a:off x="223520" y="1130300"/>
            <a:ext cx="8234680" cy="4701540"/>
          </a:xfrm>
        </p:spPr>
        <p:txBody>
          <a:bodyPr/>
          <a:lstStyle/>
          <a:p>
            <a:pPr marL="0" indent="0" eaLnBrk="1" hangingPunct="1">
              <a:buNone/>
            </a:pPr>
            <a:r>
              <a:rPr lang="en-US" altLang="en-US" dirty="0">
                <a:solidFill>
                  <a:srgbClr val="6E7A81"/>
                </a:solidFill>
                <a:ea typeface="ＭＳ Ｐゴシック" charset="-128"/>
              </a:rPr>
              <a:t>Being exposed to: </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Death</a:t>
            </a:r>
          </a:p>
          <a:p>
            <a:pPr marL="1162050" lvl="1" indent="-762000" eaLnBrk="1" hangingPunct="1">
              <a:buFont typeface="Wingdings 2" panose="05020102010507070707" pitchFamily="18" charset="2"/>
              <a:buChar char="ö"/>
            </a:pPr>
            <a:r>
              <a:rPr lang="en-US" altLang="en-US" sz="2000" b="1" dirty="0">
                <a:solidFill>
                  <a:srgbClr val="41535D"/>
                </a:solidFill>
                <a:ea typeface="ＭＳ Ｐゴシック" panose="020B0600070205080204" pitchFamily="34" charset="-128"/>
                <a:cs typeface="Arial" panose="020B0604020202020204" pitchFamily="34" charset="0"/>
              </a:rPr>
              <a:t>Threatened</a:t>
            </a:r>
            <a:r>
              <a:rPr lang="en-US" altLang="en-US" sz="2000" dirty="0">
                <a:solidFill>
                  <a:srgbClr val="41535D"/>
                </a:solidFill>
                <a:ea typeface="ＭＳ Ｐゴシック" panose="020B0600070205080204" pitchFamily="34" charset="-128"/>
                <a:cs typeface="Arial" panose="020B0604020202020204" pitchFamily="34" charset="0"/>
              </a:rPr>
              <a:t> death</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Actual or </a:t>
            </a:r>
            <a:r>
              <a:rPr lang="en-US" altLang="en-US" sz="2000" b="1" dirty="0">
                <a:solidFill>
                  <a:srgbClr val="41535D"/>
                </a:solidFill>
                <a:ea typeface="ＭＳ Ｐゴシック" panose="020B0600070205080204" pitchFamily="34" charset="-128"/>
                <a:cs typeface="Arial" panose="020B0604020202020204" pitchFamily="34" charset="0"/>
              </a:rPr>
              <a:t>threatened</a:t>
            </a:r>
            <a:r>
              <a:rPr lang="en-US" altLang="en-US" sz="2000" dirty="0">
                <a:solidFill>
                  <a:srgbClr val="41535D"/>
                </a:solidFill>
                <a:ea typeface="ＭＳ Ｐゴシック" panose="020B0600070205080204" pitchFamily="34" charset="-128"/>
                <a:cs typeface="Arial" panose="020B0604020202020204" pitchFamily="34" charset="0"/>
              </a:rPr>
              <a:t> serious injury</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Actual or </a:t>
            </a:r>
            <a:r>
              <a:rPr lang="en-US" altLang="en-US" sz="2000" b="1" dirty="0">
                <a:solidFill>
                  <a:srgbClr val="41535D"/>
                </a:solidFill>
                <a:ea typeface="ＭＳ Ｐゴシック" panose="020B0600070205080204" pitchFamily="34" charset="-128"/>
                <a:cs typeface="Arial" panose="020B0604020202020204" pitchFamily="34" charset="0"/>
              </a:rPr>
              <a:t>threatened</a:t>
            </a:r>
            <a:r>
              <a:rPr lang="en-US" altLang="en-US" sz="2000" dirty="0">
                <a:solidFill>
                  <a:srgbClr val="41535D"/>
                </a:solidFill>
                <a:ea typeface="ＭＳ Ｐゴシック" panose="020B0600070205080204" pitchFamily="34" charset="-128"/>
                <a:cs typeface="Arial" panose="020B0604020202020204" pitchFamily="34" charset="0"/>
              </a:rPr>
              <a:t> sexual violence</a:t>
            </a:r>
          </a:p>
          <a:p>
            <a:pPr marL="0" indent="0" eaLnBrk="1" hangingPunct="1">
              <a:buNone/>
            </a:pPr>
            <a:r>
              <a:rPr lang="en-US" altLang="en-US" dirty="0">
                <a:solidFill>
                  <a:srgbClr val="6E7A81"/>
                </a:solidFill>
                <a:ea typeface="ＭＳ Ｐゴシック" charset="-128"/>
              </a:rPr>
              <a:t>By</a:t>
            </a:r>
            <a:r>
              <a:rPr lang="en-US" altLang="en-US" dirty="0">
                <a:ea typeface="ＭＳ Ｐゴシック" charset="-128"/>
              </a:rPr>
              <a:t> </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Direct exposure</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Witnessing in person</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Indirectly learning of a close relative/friend</a:t>
            </a:r>
            <a:r>
              <a:rPr lang="en-GB" altLang="en-US" sz="2000" dirty="0">
                <a:solidFill>
                  <a:srgbClr val="41535D"/>
                </a:solidFill>
                <a:ea typeface="ＭＳ Ｐゴシック" panose="020B0600070205080204" pitchFamily="34" charset="-128"/>
                <a:cs typeface="Arial" panose="020B0604020202020204" pitchFamily="34" charset="0"/>
              </a:rPr>
              <a:t>’</a:t>
            </a:r>
            <a:r>
              <a:rPr lang="en-US" altLang="ja-JP" sz="2000" dirty="0">
                <a:solidFill>
                  <a:srgbClr val="41535D"/>
                </a:solidFill>
                <a:ea typeface="ＭＳ Ｐゴシック" panose="020B0600070205080204" pitchFamily="34" charset="-128"/>
                <a:cs typeface="Arial" panose="020B0604020202020204" pitchFamily="34" charset="0"/>
              </a:rPr>
              <a:t>s trauma</a:t>
            </a:r>
          </a:p>
          <a:p>
            <a:pPr marL="1162050" lvl="1" indent="-762000" eaLnBrk="1" hangingPunct="1">
              <a:buFont typeface="Wingdings 2" panose="05020102010507070707" pitchFamily="18" charset="2"/>
              <a:buChar char="ö"/>
            </a:pPr>
            <a:r>
              <a:rPr lang="en-US" altLang="en-US" sz="2000" dirty="0">
                <a:solidFill>
                  <a:srgbClr val="41535D"/>
                </a:solidFill>
                <a:ea typeface="ＭＳ Ｐゴシック" panose="020B0600070205080204" pitchFamily="34" charset="-128"/>
                <a:cs typeface="Arial" panose="020B0604020202020204" pitchFamily="34" charset="0"/>
              </a:rPr>
              <a:t>Repeated or extreme </a:t>
            </a:r>
            <a:r>
              <a:rPr lang="en-US" altLang="en-US" sz="2000" b="1" dirty="0">
                <a:solidFill>
                  <a:srgbClr val="41535D"/>
                </a:solidFill>
                <a:ea typeface="ＭＳ Ｐゴシック" panose="020B0600070205080204" pitchFamily="34" charset="-128"/>
                <a:cs typeface="Arial" panose="020B0604020202020204" pitchFamily="34" charset="0"/>
              </a:rPr>
              <a:t>indirect exposure </a:t>
            </a:r>
            <a:r>
              <a:rPr lang="en-US" altLang="en-US" sz="2000" dirty="0">
                <a:solidFill>
                  <a:srgbClr val="41535D"/>
                </a:solidFill>
                <a:ea typeface="ＭＳ Ｐゴシック" panose="020B0600070205080204" pitchFamily="34" charset="-128"/>
                <a:cs typeface="Arial" panose="020B0604020202020204" pitchFamily="34" charset="0"/>
              </a:rPr>
              <a:t>to aversive details of the event(s), usually in the course of professional duties </a:t>
            </a:r>
          </a:p>
        </p:txBody>
      </p:sp>
      <p:sp>
        <p:nvSpPr>
          <p:cNvPr id="4" name="TextBox 3">
            <a:extLst>
              <a:ext uri="{FF2B5EF4-FFF2-40B4-BE49-F238E27FC236}">
                <a16:creationId xmlns:a16="http://schemas.microsoft.com/office/drawing/2014/main" id="{F46B6B37-17A5-8D47-0C67-F80F537F9B8F}"/>
              </a:ext>
            </a:extLst>
          </p:cNvPr>
          <p:cNvSpPr txBox="1"/>
          <p:nvPr/>
        </p:nvSpPr>
        <p:spPr>
          <a:xfrm>
            <a:off x="0" y="5727700"/>
            <a:ext cx="8340811" cy="461665"/>
          </a:xfrm>
          <a:prstGeom prst="rect">
            <a:avLst/>
          </a:prstGeom>
          <a:noFill/>
        </p:spPr>
        <p:txBody>
          <a:bodyPr wrap="square" rtlCol="0">
            <a:spAutoFit/>
          </a:bodyPr>
          <a:lstStyle/>
          <a:p>
            <a:r>
              <a:rPr lang="en-US" sz="1200" dirty="0"/>
              <a:t>APA Diagnostic and Statistical Manual of Mental Disorders, Fifth Edition, Text Revision (DSM-5-TR)</a:t>
            </a:r>
          </a:p>
          <a:p>
            <a:endParaRPr lang="en-GB" sz="1200" dirty="0"/>
          </a:p>
        </p:txBody>
      </p:sp>
    </p:spTree>
    <p:extLst>
      <p:ext uri="{BB962C8B-B14F-4D97-AF65-F5344CB8AC3E}">
        <p14:creationId xmlns:p14="http://schemas.microsoft.com/office/powerpoint/2010/main" val="29656226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4">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6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523265"/>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098" name="Rectangle 523266"/>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099" name="Rectangle 523267"/>
          <p:cNvSpPr>
            <a:spLocks noChangeArrowheads="1"/>
          </p:cNvSpPr>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0" marR="0" lvl="0" indent="0" algn="l" defTabSz="762000" rtl="0" eaLnBrk="0" fontAlgn="auto" latinLnBrk="0" hangingPunct="0">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100" name="Rectangle 523268"/>
          <p:cNvSpPr>
            <a:spLocks noChangeArrowheads="1"/>
          </p:cNvSpPr>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marL="0" marR="0" lvl="0" indent="0" algn="l" defTabSz="762000" rtl="0" eaLnBrk="0" fontAlgn="auto" latinLnBrk="0" hangingPunct="0">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101" name="Rectangle 523269"/>
          <p:cNvSpPr>
            <a:spLocks noChangeArrowheads="1"/>
          </p:cNvSpPr>
          <p:nvPr/>
        </p:nvSpPr>
        <p:spPr bwMode="auto">
          <a:xfrm>
            <a:off x="66294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p>
            <a:pPr marL="0" marR="0" lvl="0" indent="0" algn="l" defTabSz="762000" rtl="0" eaLnBrk="0" fontAlgn="auto" latinLnBrk="0" hangingPunct="0">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102" name="Rectangle 523270"/>
          <p:cNvSpPr>
            <a:spLocks noChangeArrowheads="1"/>
          </p:cNvSpPr>
          <p:nvPr/>
        </p:nvSpPr>
        <p:spPr bwMode="auto">
          <a:xfrm>
            <a:off x="3276600" y="6248400"/>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8" tIns="44450" rIns="90488" bIns="44450"/>
          <a:lstStyle/>
          <a:p>
            <a:pPr marL="0" marR="0" lvl="0" indent="0" algn="l" defTabSz="762000" rtl="0" eaLnBrk="0" fontAlgn="auto" latinLnBrk="0" hangingPunct="0">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103" name="Rectangle 523271"/>
          <p:cNvSpPr>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0" marR="0" lvl="0" indent="0" algn="l" defTabSz="762000" rtl="0" eaLnBrk="0" fontAlgn="auto" latinLnBrk="0" hangingPunct="0">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charset="0"/>
              <a:ea typeface="+mn-ea"/>
              <a:cs typeface="Arial" charset="0"/>
            </a:endParaRPr>
          </a:p>
        </p:txBody>
      </p:sp>
      <p:sp>
        <p:nvSpPr>
          <p:cNvPr id="132104" name="Shape 523272"/>
          <p:cNvSpPr>
            <a:spLocks noGrp="1" noChangeArrowheads="1"/>
          </p:cNvSpPr>
          <p:nvPr>
            <p:ph type="title" idx="4294967295"/>
          </p:nvPr>
        </p:nvSpPr>
        <p:spPr>
          <a:xfrm>
            <a:off x="355600" y="134939"/>
            <a:ext cx="7861300" cy="690562"/>
          </a:xfrm>
          <a:prstGeom prst="rect">
            <a:avLst/>
          </a:prstGeom>
        </p:spPr>
        <p:txBody>
          <a:bodyPr lIns="92075" tIns="46038" rIns="92075" bIns="46038" anchor="b"/>
          <a:lstStyle/>
          <a:p>
            <a:pPr eaLnBrk="1" hangingPunct="1"/>
            <a:r>
              <a:rPr lang="en-GB" dirty="0">
                <a:latin typeface="Calibri" charset="0"/>
                <a:ea typeface="MS PGothic" charset="0"/>
                <a:cs typeface="MS PGothic" charset="0"/>
              </a:rPr>
              <a:t>Types of trauma</a:t>
            </a:r>
          </a:p>
        </p:txBody>
      </p:sp>
      <p:sp>
        <p:nvSpPr>
          <p:cNvPr id="81930" name="Rectangle 523273"/>
          <p:cNvSpPr>
            <a:spLocks noChangeArrowheads="1"/>
          </p:cNvSpPr>
          <p:nvPr/>
        </p:nvSpPr>
        <p:spPr bwMode="auto">
          <a:xfrm>
            <a:off x="981077" y="3868738"/>
            <a:ext cx="1584325"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41535D"/>
                </a:solidFill>
                <a:effectLst/>
                <a:uLnTx/>
                <a:uFillTx/>
                <a:latin typeface="Segoe UI"/>
                <a:ea typeface="+mn-ea"/>
                <a:cs typeface="Arial" pitchFamily="34" charset="0"/>
              </a:rPr>
              <a:t>Performance</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41535D"/>
                </a:solidFill>
                <a:effectLst/>
                <a:uLnTx/>
                <a:uFillTx/>
                <a:latin typeface="Segoe UI"/>
                <a:ea typeface="+mn-ea"/>
                <a:cs typeface="Arial" pitchFamily="34" charset="0"/>
              </a:rPr>
              <a:t>Morale</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41535D"/>
                </a:solidFill>
                <a:effectLst/>
                <a:uLnTx/>
                <a:uFillTx/>
                <a:latin typeface="Segoe UI"/>
                <a:ea typeface="+mn-ea"/>
                <a:cs typeface="Arial" pitchFamily="34" charset="0"/>
              </a:rPr>
              <a:t>Productivity</a:t>
            </a: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41535D"/>
                </a:solidFill>
                <a:effectLst/>
                <a:uLnTx/>
                <a:uFillTx/>
                <a:latin typeface="Segoe UI"/>
                <a:ea typeface="+mn-ea"/>
                <a:cs typeface="Arial" pitchFamily="34" charset="0"/>
              </a:rPr>
              <a:t>Self-esteem</a:t>
            </a:r>
          </a:p>
        </p:txBody>
      </p:sp>
      <p:sp>
        <p:nvSpPr>
          <p:cNvPr id="27658" name="Straight Connector 523274"/>
          <p:cNvSpPr>
            <a:spLocks noChangeShapeType="1"/>
          </p:cNvSpPr>
          <p:nvPr/>
        </p:nvSpPr>
        <p:spPr bwMode="auto">
          <a:xfrm>
            <a:off x="2727325" y="2366963"/>
            <a:ext cx="0" cy="2333625"/>
          </a:xfrm>
          <a:prstGeom prst="line">
            <a:avLst/>
          </a:prstGeom>
          <a:noFill/>
          <a:ln w="38100" algn="ctr">
            <a:solidFill>
              <a:schemeClr val="tx1"/>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27659" name="Straight Connector 523275"/>
          <p:cNvSpPr>
            <a:spLocks noChangeShapeType="1"/>
          </p:cNvSpPr>
          <p:nvPr/>
        </p:nvSpPr>
        <p:spPr bwMode="auto">
          <a:xfrm>
            <a:off x="2727325" y="4700588"/>
            <a:ext cx="6021388" cy="23812"/>
          </a:xfrm>
          <a:prstGeom prst="line">
            <a:avLst/>
          </a:prstGeom>
          <a:noFill/>
          <a:ln w="38100" algn="ctr">
            <a:solidFill>
              <a:schemeClr val="tx1"/>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132108" name="Rectangle 523276"/>
          <p:cNvSpPr>
            <a:spLocks noChangeArrowheads="1"/>
          </p:cNvSpPr>
          <p:nvPr/>
        </p:nvSpPr>
        <p:spPr bwMode="auto">
          <a:xfrm>
            <a:off x="1824038" y="2349500"/>
            <a:ext cx="549275" cy="231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lIns="92075" tIns="46038" rIns="92075" bIns="46038">
            <a:spAutoFit/>
          </a:bodyPr>
          <a:lstStyle/>
          <a:p>
            <a:pPr marL="0" marR="0" lvl="0" indent="0" algn="l" defTabSz="762000" rtl="0" eaLnBrk="0" fontAlgn="auto" latinLnBrk="0" hangingPunct="0">
              <a:lnSpc>
                <a:spcPct val="100000"/>
              </a:lnSpc>
              <a:spcBef>
                <a:spcPct val="50000"/>
              </a:spcBef>
              <a:spcAft>
                <a:spcPts val="0"/>
              </a:spcAft>
              <a:buClrTx/>
              <a:buSzTx/>
              <a:buFontTx/>
              <a:buNone/>
              <a:tabLst/>
              <a:defRPr/>
            </a:pPr>
            <a:endParaRPr kumimoji="0" lang="en-US" sz="2400" b="0" i="0" u="none" strike="noStrike" kern="1200" cap="none" spc="0" normalizeH="0" baseline="0" noProof="0" dirty="0">
              <a:ln>
                <a:noFill/>
              </a:ln>
              <a:solidFill>
                <a:srgbClr val="EEECE1"/>
              </a:solidFill>
              <a:effectLst/>
              <a:uLnTx/>
              <a:uFillTx/>
              <a:latin typeface="Gill Sans" charset="0"/>
              <a:ea typeface="+mn-ea"/>
              <a:cs typeface="Arial" charset="0"/>
            </a:endParaRPr>
          </a:p>
        </p:txBody>
      </p:sp>
      <p:sp>
        <p:nvSpPr>
          <p:cNvPr id="27661" name="Straight Connector 523277"/>
          <p:cNvSpPr>
            <a:spLocks noChangeShapeType="1"/>
          </p:cNvSpPr>
          <p:nvPr/>
        </p:nvSpPr>
        <p:spPr bwMode="auto">
          <a:xfrm flipV="1">
            <a:off x="1924050" y="2746375"/>
            <a:ext cx="0" cy="868363"/>
          </a:xfrm>
          <a:prstGeom prst="line">
            <a:avLst/>
          </a:prstGeom>
          <a:noFill/>
          <a:ln w="25400" algn="ctr">
            <a:solidFill>
              <a:srgbClr val="41535D"/>
            </a:solidFill>
            <a:round/>
            <a:headEnd type="none" w="sm" len="sm"/>
            <a:tailEnd type="stealth" w="lg" len="lg"/>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81935" name="Rectangle 523278"/>
          <p:cNvSpPr>
            <a:spLocks noChangeArrowheads="1"/>
          </p:cNvSpPr>
          <p:nvPr/>
        </p:nvSpPr>
        <p:spPr bwMode="auto">
          <a:xfrm>
            <a:off x="1598613" y="2405063"/>
            <a:ext cx="7747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GB" sz="1600" b="1" i="0" u="none" strike="noStrike" kern="1200" cap="none" spc="0" normalizeH="0" baseline="0" noProof="0" dirty="0">
                <a:ln>
                  <a:noFill/>
                </a:ln>
                <a:solidFill>
                  <a:srgbClr val="41535D"/>
                </a:solidFill>
                <a:effectLst/>
                <a:uLnTx/>
                <a:uFillTx/>
                <a:latin typeface="Segoe UI"/>
                <a:ea typeface="+mn-ea"/>
                <a:cs typeface="Arial" pitchFamily="34" charset="0"/>
              </a:rPr>
              <a:t>100%</a:t>
            </a:r>
          </a:p>
        </p:txBody>
      </p:sp>
      <p:sp>
        <p:nvSpPr>
          <p:cNvPr id="81936" name="Rectangle 523279"/>
          <p:cNvSpPr>
            <a:spLocks noChangeArrowheads="1"/>
          </p:cNvSpPr>
          <p:nvPr/>
        </p:nvSpPr>
        <p:spPr bwMode="auto">
          <a:xfrm>
            <a:off x="3201988" y="4902200"/>
            <a:ext cx="10842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1800" b="1" i="0" u="none" strike="noStrike" kern="1200" cap="none" spc="0" normalizeH="0" baseline="0" noProof="0" dirty="0">
                <a:ln>
                  <a:noFill/>
                </a:ln>
                <a:solidFill>
                  <a:srgbClr val="41535D"/>
                </a:solidFill>
                <a:effectLst/>
                <a:uLnTx/>
                <a:uFillTx/>
                <a:latin typeface="Segoe UI"/>
                <a:ea typeface="+mn-ea"/>
                <a:cs typeface="Arial" pitchFamily="34" charset="0"/>
              </a:rPr>
              <a:t>Time</a:t>
            </a:r>
          </a:p>
        </p:txBody>
      </p:sp>
      <p:sp>
        <p:nvSpPr>
          <p:cNvPr id="27664" name="Straight Connector 523280"/>
          <p:cNvSpPr>
            <a:spLocks noChangeShapeType="1"/>
          </p:cNvSpPr>
          <p:nvPr/>
        </p:nvSpPr>
        <p:spPr bwMode="auto">
          <a:xfrm>
            <a:off x="4038600" y="5083175"/>
            <a:ext cx="3270250" cy="1588"/>
          </a:xfrm>
          <a:prstGeom prst="line">
            <a:avLst/>
          </a:prstGeom>
          <a:noFill/>
          <a:ln w="25400" algn="ctr">
            <a:solidFill>
              <a:srgbClr val="41535D"/>
            </a:solidFill>
            <a:round/>
            <a:headEnd type="none" w="sm" len="sm"/>
            <a:tailEnd type="stealth" w="lg" len="lg"/>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82" name="Shape 523281"/>
          <p:cNvSpPr>
            <a:spLocks/>
          </p:cNvSpPr>
          <p:nvPr/>
        </p:nvSpPr>
        <p:spPr bwMode="auto">
          <a:xfrm>
            <a:off x="2727325" y="2908300"/>
            <a:ext cx="1827213" cy="219075"/>
          </a:xfrm>
          <a:custGeom>
            <a:avLst/>
            <a:gdLst>
              <a:gd name="T0" fmla="*/ 0 w 1345"/>
              <a:gd name="T1" fmla="*/ 2147483647 h 183"/>
              <a:gd name="T2" fmla="*/ 2147483647 w 1345"/>
              <a:gd name="T3" fmla="*/ 2147483647 h 183"/>
              <a:gd name="T4" fmla="*/ 2147483647 w 1345"/>
              <a:gd name="T5" fmla="*/ 2147483647 h 183"/>
              <a:gd name="T6" fmla="*/ 2147483647 w 1345"/>
              <a:gd name="T7" fmla="*/ 2147483647 h 183"/>
              <a:gd name="T8" fmla="*/ 2147483647 w 1345"/>
              <a:gd name="T9" fmla="*/ 2147483647 h 183"/>
              <a:gd name="T10" fmla="*/ 2147483647 w 1345"/>
              <a:gd name="T11" fmla="*/ 2147483647 h 183"/>
              <a:gd name="T12" fmla="*/ 2147483647 w 1345"/>
              <a:gd name="T13" fmla="*/ 2147483647 h 183"/>
              <a:gd name="T14" fmla="*/ 2147483647 w 1345"/>
              <a:gd name="T15" fmla="*/ 2147483647 h 183"/>
              <a:gd name="T16" fmla="*/ 2147483647 w 1345"/>
              <a:gd name="T17" fmla="*/ 2147483647 h 183"/>
              <a:gd name="T18" fmla="*/ 2147483647 w 1345"/>
              <a:gd name="T19" fmla="*/ 2147483647 h 183"/>
              <a:gd name="T20" fmla="*/ 2147483647 w 1345"/>
              <a:gd name="T21" fmla="*/ 2147483647 h 183"/>
              <a:gd name="T22" fmla="*/ 2147483647 w 1345"/>
              <a:gd name="T23" fmla="*/ 2147483647 h 183"/>
              <a:gd name="T24" fmla="*/ 2147483647 w 1345"/>
              <a:gd name="T25" fmla="*/ 2147483647 h 183"/>
              <a:gd name="T26" fmla="*/ 2147483647 w 1345"/>
              <a:gd name="T27" fmla="*/ 2147483647 h 183"/>
              <a:gd name="T28" fmla="*/ 2147483647 w 1345"/>
              <a:gd name="T29" fmla="*/ 2147483647 h 183"/>
              <a:gd name="T30" fmla="*/ 2147483647 w 1345"/>
              <a:gd name="T31" fmla="*/ 2147483647 h 183"/>
              <a:gd name="T32" fmla="*/ 2147483647 w 1345"/>
              <a:gd name="T33" fmla="*/ 2147483647 h 183"/>
              <a:gd name="T34" fmla="*/ 2147483647 w 1345"/>
              <a:gd name="T35" fmla="*/ 2147483647 h 183"/>
              <a:gd name="T36" fmla="*/ 2147483647 w 1345"/>
              <a:gd name="T37" fmla="*/ 2147483647 h 183"/>
              <a:gd name="T38" fmla="*/ 2147483647 w 1345"/>
              <a:gd name="T39" fmla="*/ 2147483647 h 183"/>
              <a:gd name="T40" fmla="*/ 2147483647 w 1345"/>
              <a:gd name="T41" fmla="*/ 2147483647 h 183"/>
              <a:gd name="T42" fmla="*/ 2147483647 w 1345"/>
              <a:gd name="T43" fmla="*/ 2147483647 h 183"/>
              <a:gd name="T44" fmla="*/ 2147483647 w 1345"/>
              <a:gd name="T45" fmla="*/ 2147483647 h 183"/>
              <a:gd name="T46" fmla="*/ 2147483647 w 1345"/>
              <a:gd name="T47" fmla="*/ 2147483647 h 183"/>
              <a:gd name="T48" fmla="*/ 2147483647 w 1345"/>
              <a:gd name="T49" fmla="*/ 2147483647 h 183"/>
              <a:gd name="T50" fmla="*/ 2147483647 w 1345"/>
              <a:gd name="T51" fmla="*/ 2147483647 h 183"/>
              <a:gd name="T52" fmla="*/ 2147483647 w 1345"/>
              <a:gd name="T53" fmla="*/ 2147483647 h 183"/>
              <a:gd name="T54" fmla="*/ 2147483647 w 1345"/>
              <a:gd name="T55" fmla="*/ 0 h 183"/>
              <a:gd name="T56" fmla="*/ 2147483647 w 1345"/>
              <a:gd name="T57" fmla="*/ 0 h 183"/>
              <a:gd name="T58" fmla="*/ 2147483647 w 1345"/>
              <a:gd name="T59" fmla="*/ 0 h 183"/>
              <a:gd name="T60" fmla="*/ 2147483647 w 1345"/>
              <a:gd name="T61" fmla="*/ 0 h 183"/>
              <a:gd name="T62" fmla="*/ 2147483647 w 1345"/>
              <a:gd name="T63" fmla="*/ 2147483647 h 183"/>
              <a:gd name="T64" fmla="*/ 2147483647 w 1345"/>
              <a:gd name="T65" fmla="*/ 2147483647 h 183"/>
              <a:gd name="T66" fmla="*/ 2147483647 w 1345"/>
              <a:gd name="T67" fmla="*/ 2147483647 h 183"/>
              <a:gd name="T68" fmla="*/ 2147483647 w 1345"/>
              <a:gd name="T69" fmla="*/ 2147483647 h 183"/>
              <a:gd name="T70" fmla="*/ 2147483647 w 1345"/>
              <a:gd name="T71" fmla="*/ 2147483647 h 183"/>
              <a:gd name="T72" fmla="*/ 2147483647 w 1345"/>
              <a:gd name="T73" fmla="*/ 2147483647 h 183"/>
              <a:gd name="T74" fmla="*/ 2147483647 w 1345"/>
              <a:gd name="T75" fmla="*/ 2147483647 h 183"/>
              <a:gd name="T76" fmla="*/ 2147483647 w 1345"/>
              <a:gd name="T77" fmla="*/ 2147483647 h 183"/>
              <a:gd name="T78" fmla="*/ 2147483647 w 1345"/>
              <a:gd name="T79" fmla="*/ 2147483647 h 183"/>
              <a:gd name="T80" fmla="*/ 2147483647 w 1345"/>
              <a:gd name="T81" fmla="*/ 2147483647 h 183"/>
              <a:gd name="T82" fmla="*/ 2147483647 w 1345"/>
              <a:gd name="T83" fmla="*/ 2147483647 h 183"/>
              <a:gd name="T84" fmla="*/ 2147483647 w 1345"/>
              <a:gd name="T85" fmla="*/ 2147483647 h 183"/>
              <a:gd name="T86" fmla="*/ 2147483647 w 1345"/>
              <a:gd name="T87" fmla="*/ 2147483647 h 183"/>
              <a:gd name="T88" fmla="*/ 2147483647 w 1345"/>
              <a:gd name="T89" fmla="*/ 2147483647 h 183"/>
              <a:gd name="T90" fmla="*/ 2147483647 w 1345"/>
              <a:gd name="T91" fmla="*/ 2147483647 h 183"/>
              <a:gd name="T92" fmla="*/ 2147483647 w 1345"/>
              <a:gd name="T93" fmla="*/ 2147483647 h 183"/>
              <a:gd name="T94" fmla="*/ 2147483647 w 1345"/>
              <a:gd name="T95" fmla="*/ 2147483647 h 183"/>
              <a:gd name="T96" fmla="*/ 2147483647 w 1345"/>
              <a:gd name="T97" fmla="*/ 2147483647 h 183"/>
              <a:gd name="T98" fmla="*/ 2147483647 w 1345"/>
              <a:gd name="T99" fmla="*/ 2147483647 h 183"/>
              <a:gd name="T100" fmla="*/ 2147483647 w 1345"/>
              <a:gd name="T101" fmla="*/ 2147483647 h 183"/>
              <a:gd name="T102" fmla="*/ 2147483647 w 1345"/>
              <a:gd name="T103" fmla="*/ 2147483647 h 183"/>
              <a:gd name="T104" fmla="*/ 2147483647 w 1345"/>
              <a:gd name="T105" fmla="*/ 2147483647 h 183"/>
              <a:gd name="T106" fmla="*/ 2147483647 w 1345"/>
              <a:gd name="T107" fmla="*/ 2147483647 h 183"/>
              <a:gd name="T108" fmla="*/ 2147483647 w 1345"/>
              <a:gd name="T109" fmla="*/ 2147483647 h 183"/>
              <a:gd name="T110" fmla="*/ 2147483647 w 1345"/>
              <a:gd name="T111" fmla="*/ 2147483647 h 183"/>
              <a:gd name="T112" fmla="*/ 2147483647 w 1345"/>
              <a:gd name="T113" fmla="*/ 2147483647 h 183"/>
              <a:gd name="T114" fmla="*/ 2147483647 w 1345"/>
              <a:gd name="T115" fmla="*/ 2147483647 h 183"/>
              <a:gd name="T116" fmla="*/ 2147483647 w 1345"/>
              <a:gd name="T117" fmla="*/ 2147483647 h 1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5"/>
              <a:gd name="T178" fmla="*/ 0 h 183"/>
              <a:gd name="T179" fmla="*/ 1345 w 1345"/>
              <a:gd name="T180" fmla="*/ 183 h 1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5" h="183">
                <a:moveTo>
                  <a:pt x="0" y="45"/>
                </a:moveTo>
                <a:lnTo>
                  <a:pt x="37" y="63"/>
                </a:lnTo>
                <a:lnTo>
                  <a:pt x="60" y="55"/>
                </a:lnTo>
                <a:lnTo>
                  <a:pt x="83" y="40"/>
                </a:lnTo>
                <a:lnTo>
                  <a:pt x="105" y="24"/>
                </a:lnTo>
                <a:lnTo>
                  <a:pt x="128" y="16"/>
                </a:lnTo>
                <a:lnTo>
                  <a:pt x="152" y="24"/>
                </a:lnTo>
                <a:lnTo>
                  <a:pt x="174" y="32"/>
                </a:lnTo>
                <a:lnTo>
                  <a:pt x="197" y="48"/>
                </a:lnTo>
                <a:lnTo>
                  <a:pt x="212" y="71"/>
                </a:lnTo>
                <a:lnTo>
                  <a:pt x="235" y="87"/>
                </a:lnTo>
                <a:lnTo>
                  <a:pt x="257" y="103"/>
                </a:lnTo>
                <a:lnTo>
                  <a:pt x="280" y="111"/>
                </a:lnTo>
                <a:lnTo>
                  <a:pt x="304" y="111"/>
                </a:lnTo>
                <a:lnTo>
                  <a:pt x="326" y="111"/>
                </a:lnTo>
                <a:lnTo>
                  <a:pt x="349" y="111"/>
                </a:lnTo>
                <a:lnTo>
                  <a:pt x="372" y="111"/>
                </a:lnTo>
                <a:lnTo>
                  <a:pt x="394" y="103"/>
                </a:lnTo>
                <a:lnTo>
                  <a:pt x="417" y="95"/>
                </a:lnTo>
                <a:lnTo>
                  <a:pt x="455" y="79"/>
                </a:lnTo>
                <a:lnTo>
                  <a:pt x="485" y="79"/>
                </a:lnTo>
                <a:lnTo>
                  <a:pt x="508" y="71"/>
                </a:lnTo>
                <a:lnTo>
                  <a:pt x="531" y="63"/>
                </a:lnTo>
                <a:lnTo>
                  <a:pt x="554" y="48"/>
                </a:lnTo>
                <a:lnTo>
                  <a:pt x="577" y="40"/>
                </a:lnTo>
                <a:lnTo>
                  <a:pt x="599" y="32"/>
                </a:lnTo>
                <a:lnTo>
                  <a:pt x="622" y="16"/>
                </a:lnTo>
                <a:lnTo>
                  <a:pt x="645" y="0"/>
                </a:lnTo>
                <a:lnTo>
                  <a:pt x="668" y="0"/>
                </a:lnTo>
                <a:lnTo>
                  <a:pt x="690" y="0"/>
                </a:lnTo>
                <a:lnTo>
                  <a:pt x="713" y="0"/>
                </a:lnTo>
                <a:lnTo>
                  <a:pt x="736" y="8"/>
                </a:lnTo>
                <a:lnTo>
                  <a:pt x="759" y="16"/>
                </a:lnTo>
                <a:lnTo>
                  <a:pt x="782" y="32"/>
                </a:lnTo>
                <a:lnTo>
                  <a:pt x="805" y="48"/>
                </a:lnTo>
                <a:lnTo>
                  <a:pt x="827" y="63"/>
                </a:lnTo>
                <a:lnTo>
                  <a:pt x="842" y="87"/>
                </a:lnTo>
                <a:lnTo>
                  <a:pt x="865" y="103"/>
                </a:lnTo>
                <a:lnTo>
                  <a:pt x="887" y="119"/>
                </a:lnTo>
                <a:lnTo>
                  <a:pt x="911" y="142"/>
                </a:lnTo>
                <a:lnTo>
                  <a:pt x="934" y="150"/>
                </a:lnTo>
                <a:lnTo>
                  <a:pt x="956" y="166"/>
                </a:lnTo>
                <a:lnTo>
                  <a:pt x="979" y="174"/>
                </a:lnTo>
                <a:lnTo>
                  <a:pt x="1002" y="174"/>
                </a:lnTo>
                <a:lnTo>
                  <a:pt x="1025" y="182"/>
                </a:lnTo>
                <a:lnTo>
                  <a:pt x="1047" y="182"/>
                </a:lnTo>
                <a:lnTo>
                  <a:pt x="1070" y="182"/>
                </a:lnTo>
                <a:lnTo>
                  <a:pt x="1093" y="174"/>
                </a:lnTo>
                <a:lnTo>
                  <a:pt x="1115" y="174"/>
                </a:lnTo>
                <a:lnTo>
                  <a:pt x="1139" y="166"/>
                </a:lnTo>
                <a:lnTo>
                  <a:pt x="1162" y="166"/>
                </a:lnTo>
                <a:lnTo>
                  <a:pt x="1184" y="158"/>
                </a:lnTo>
                <a:lnTo>
                  <a:pt x="1207" y="158"/>
                </a:lnTo>
                <a:lnTo>
                  <a:pt x="1230" y="158"/>
                </a:lnTo>
                <a:lnTo>
                  <a:pt x="1252" y="158"/>
                </a:lnTo>
                <a:lnTo>
                  <a:pt x="1275" y="150"/>
                </a:lnTo>
                <a:lnTo>
                  <a:pt x="1298" y="142"/>
                </a:lnTo>
                <a:lnTo>
                  <a:pt x="1320" y="134"/>
                </a:lnTo>
                <a:lnTo>
                  <a:pt x="1344" y="127"/>
                </a:lnTo>
              </a:path>
            </a:pathLst>
          </a:custGeom>
          <a:noFill/>
          <a:ln w="25400" cap="rnd">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23283" name="Shape 523282"/>
          <p:cNvSpPr>
            <a:spLocks/>
          </p:cNvSpPr>
          <p:nvPr/>
        </p:nvSpPr>
        <p:spPr bwMode="auto">
          <a:xfrm>
            <a:off x="4572000" y="3068638"/>
            <a:ext cx="2228850" cy="785812"/>
          </a:xfrm>
          <a:custGeom>
            <a:avLst/>
            <a:gdLst>
              <a:gd name="T0" fmla="*/ 2147483647 w 1640"/>
              <a:gd name="T1" fmla="*/ 0 h 656"/>
              <a:gd name="T2" fmla="*/ 2147483647 w 1640"/>
              <a:gd name="T3" fmla="*/ 2147483647 h 656"/>
              <a:gd name="T4" fmla="*/ 2147483647 w 1640"/>
              <a:gd name="T5" fmla="*/ 2147483647 h 656"/>
              <a:gd name="T6" fmla="*/ 2147483647 w 1640"/>
              <a:gd name="T7" fmla="*/ 2147483647 h 656"/>
              <a:gd name="T8" fmla="*/ 2147483647 w 1640"/>
              <a:gd name="T9" fmla="*/ 2147483647 h 656"/>
              <a:gd name="T10" fmla="*/ 2147483647 w 1640"/>
              <a:gd name="T11" fmla="*/ 2147483647 h 656"/>
              <a:gd name="T12" fmla="*/ 2147483647 w 1640"/>
              <a:gd name="T13" fmla="*/ 2147483647 h 656"/>
              <a:gd name="T14" fmla="*/ 2147483647 w 1640"/>
              <a:gd name="T15" fmla="*/ 2147483647 h 656"/>
              <a:gd name="T16" fmla="*/ 2147483647 w 1640"/>
              <a:gd name="T17" fmla="*/ 2147483647 h 656"/>
              <a:gd name="T18" fmla="*/ 2147483647 w 1640"/>
              <a:gd name="T19" fmla="*/ 2147483647 h 656"/>
              <a:gd name="T20" fmla="*/ 2147483647 w 1640"/>
              <a:gd name="T21" fmla="*/ 2147483647 h 656"/>
              <a:gd name="T22" fmla="*/ 2147483647 w 1640"/>
              <a:gd name="T23" fmla="*/ 2147483647 h 656"/>
              <a:gd name="T24" fmla="*/ 2147483647 w 1640"/>
              <a:gd name="T25" fmla="*/ 2147483647 h 656"/>
              <a:gd name="T26" fmla="*/ 2147483647 w 1640"/>
              <a:gd name="T27" fmla="*/ 2147483647 h 656"/>
              <a:gd name="T28" fmla="*/ 2147483647 w 1640"/>
              <a:gd name="T29" fmla="*/ 2147483647 h 656"/>
              <a:gd name="T30" fmla="*/ 2147483647 w 1640"/>
              <a:gd name="T31" fmla="*/ 2147483647 h 656"/>
              <a:gd name="T32" fmla="*/ 2147483647 w 1640"/>
              <a:gd name="T33" fmla="*/ 2147483647 h 656"/>
              <a:gd name="T34" fmla="*/ 2147483647 w 1640"/>
              <a:gd name="T35" fmla="*/ 2147483647 h 656"/>
              <a:gd name="T36" fmla="*/ 2147483647 w 1640"/>
              <a:gd name="T37" fmla="*/ 2147483647 h 656"/>
              <a:gd name="T38" fmla="*/ 2147483647 w 1640"/>
              <a:gd name="T39" fmla="*/ 2147483647 h 656"/>
              <a:gd name="T40" fmla="*/ 2147483647 w 1640"/>
              <a:gd name="T41" fmla="*/ 2147483647 h 656"/>
              <a:gd name="T42" fmla="*/ 2147483647 w 1640"/>
              <a:gd name="T43" fmla="*/ 2147483647 h 656"/>
              <a:gd name="T44" fmla="*/ 2147483647 w 1640"/>
              <a:gd name="T45" fmla="*/ 2147483647 h 656"/>
              <a:gd name="T46" fmla="*/ 2147483647 w 1640"/>
              <a:gd name="T47" fmla="*/ 2147483647 h 656"/>
              <a:gd name="T48" fmla="*/ 2147483647 w 1640"/>
              <a:gd name="T49" fmla="*/ 2147483647 h 656"/>
              <a:gd name="T50" fmla="*/ 2147483647 w 1640"/>
              <a:gd name="T51" fmla="*/ 2147483647 h 656"/>
              <a:gd name="T52" fmla="*/ 2147483647 w 1640"/>
              <a:gd name="T53" fmla="*/ 2147483647 h 656"/>
              <a:gd name="T54" fmla="*/ 2147483647 w 1640"/>
              <a:gd name="T55" fmla="*/ 2147483647 h 656"/>
              <a:gd name="T56" fmla="*/ 2147483647 w 1640"/>
              <a:gd name="T57" fmla="*/ 2147483647 h 656"/>
              <a:gd name="T58" fmla="*/ 2147483647 w 1640"/>
              <a:gd name="T59" fmla="*/ 2147483647 h 656"/>
              <a:gd name="T60" fmla="*/ 2147483647 w 1640"/>
              <a:gd name="T61" fmla="*/ 2147483647 h 656"/>
              <a:gd name="T62" fmla="*/ 2147483647 w 1640"/>
              <a:gd name="T63" fmla="*/ 2147483647 h 656"/>
              <a:gd name="T64" fmla="*/ 2147483647 w 1640"/>
              <a:gd name="T65" fmla="*/ 2147483647 h 656"/>
              <a:gd name="T66" fmla="*/ 2147483647 w 1640"/>
              <a:gd name="T67" fmla="*/ 2147483647 h 656"/>
              <a:gd name="T68" fmla="*/ 2147483647 w 1640"/>
              <a:gd name="T69" fmla="*/ 2147483647 h 656"/>
              <a:gd name="T70" fmla="*/ 2147483647 w 1640"/>
              <a:gd name="T71" fmla="*/ 2147483647 h 656"/>
              <a:gd name="T72" fmla="*/ 2147483647 w 1640"/>
              <a:gd name="T73" fmla="*/ 2147483647 h 6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0"/>
              <a:gd name="T112" fmla="*/ 0 h 656"/>
              <a:gd name="T113" fmla="*/ 1640 w 1640"/>
              <a:gd name="T114" fmla="*/ 656 h 6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0" h="656">
                <a:moveTo>
                  <a:pt x="0" y="14"/>
                </a:moveTo>
                <a:lnTo>
                  <a:pt x="37" y="0"/>
                </a:lnTo>
                <a:lnTo>
                  <a:pt x="60" y="7"/>
                </a:lnTo>
                <a:lnTo>
                  <a:pt x="84" y="15"/>
                </a:lnTo>
                <a:lnTo>
                  <a:pt x="108" y="23"/>
                </a:lnTo>
                <a:lnTo>
                  <a:pt x="131" y="39"/>
                </a:lnTo>
                <a:lnTo>
                  <a:pt x="155" y="55"/>
                </a:lnTo>
                <a:lnTo>
                  <a:pt x="179" y="78"/>
                </a:lnTo>
                <a:lnTo>
                  <a:pt x="202" y="102"/>
                </a:lnTo>
                <a:lnTo>
                  <a:pt x="218" y="126"/>
                </a:lnTo>
                <a:lnTo>
                  <a:pt x="242" y="142"/>
                </a:lnTo>
                <a:lnTo>
                  <a:pt x="258" y="165"/>
                </a:lnTo>
                <a:lnTo>
                  <a:pt x="273" y="189"/>
                </a:lnTo>
                <a:lnTo>
                  <a:pt x="281" y="213"/>
                </a:lnTo>
                <a:lnTo>
                  <a:pt x="305" y="236"/>
                </a:lnTo>
                <a:lnTo>
                  <a:pt x="321" y="260"/>
                </a:lnTo>
                <a:lnTo>
                  <a:pt x="345" y="276"/>
                </a:lnTo>
                <a:lnTo>
                  <a:pt x="368" y="292"/>
                </a:lnTo>
                <a:lnTo>
                  <a:pt x="392" y="307"/>
                </a:lnTo>
                <a:lnTo>
                  <a:pt x="416" y="315"/>
                </a:lnTo>
                <a:lnTo>
                  <a:pt x="439" y="323"/>
                </a:lnTo>
                <a:lnTo>
                  <a:pt x="463" y="323"/>
                </a:lnTo>
                <a:lnTo>
                  <a:pt x="487" y="307"/>
                </a:lnTo>
                <a:lnTo>
                  <a:pt x="510" y="299"/>
                </a:lnTo>
                <a:lnTo>
                  <a:pt x="534" y="284"/>
                </a:lnTo>
                <a:lnTo>
                  <a:pt x="558" y="268"/>
                </a:lnTo>
                <a:lnTo>
                  <a:pt x="573" y="244"/>
                </a:lnTo>
                <a:lnTo>
                  <a:pt x="597" y="236"/>
                </a:lnTo>
                <a:lnTo>
                  <a:pt x="621" y="228"/>
                </a:lnTo>
                <a:lnTo>
                  <a:pt x="645" y="220"/>
                </a:lnTo>
                <a:lnTo>
                  <a:pt x="668" y="213"/>
                </a:lnTo>
                <a:lnTo>
                  <a:pt x="692" y="213"/>
                </a:lnTo>
                <a:lnTo>
                  <a:pt x="716" y="213"/>
                </a:lnTo>
                <a:lnTo>
                  <a:pt x="739" y="213"/>
                </a:lnTo>
                <a:lnTo>
                  <a:pt x="763" y="220"/>
                </a:lnTo>
                <a:lnTo>
                  <a:pt x="787" y="220"/>
                </a:lnTo>
                <a:lnTo>
                  <a:pt x="810" y="236"/>
                </a:lnTo>
                <a:lnTo>
                  <a:pt x="834" y="236"/>
                </a:lnTo>
                <a:lnTo>
                  <a:pt x="858" y="252"/>
                </a:lnTo>
                <a:lnTo>
                  <a:pt x="881" y="260"/>
                </a:lnTo>
                <a:lnTo>
                  <a:pt x="905" y="276"/>
                </a:lnTo>
                <a:lnTo>
                  <a:pt x="929" y="292"/>
                </a:lnTo>
                <a:lnTo>
                  <a:pt x="952" y="315"/>
                </a:lnTo>
                <a:lnTo>
                  <a:pt x="976" y="331"/>
                </a:lnTo>
                <a:lnTo>
                  <a:pt x="992" y="355"/>
                </a:lnTo>
                <a:lnTo>
                  <a:pt x="1008" y="378"/>
                </a:lnTo>
                <a:lnTo>
                  <a:pt x="1031" y="394"/>
                </a:lnTo>
                <a:lnTo>
                  <a:pt x="1047" y="418"/>
                </a:lnTo>
                <a:lnTo>
                  <a:pt x="1071" y="434"/>
                </a:lnTo>
                <a:lnTo>
                  <a:pt x="1087" y="457"/>
                </a:lnTo>
                <a:lnTo>
                  <a:pt x="1110" y="473"/>
                </a:lnTo>
                <a:lnTo>
                  <a:pt x="1126" y="497"/>
                </a:lnTo>
                <a:lnTo>
                  <a:pt x="1150" y="520"/>
                </a:lnTo>
                <a:lnTo>
                  <a:pt x="1173" y="544"/>
                </a:lnTo>
                <a:lnTo>
                  <a:pt x="1197" y="568"/>
                </a:lnTo>
                <a:lnTo>
                  <a:pt x="1213" y="591"/>
                </a:lnTo>
                <a:lnTo>
                  <a:pt x="1237" y="607"/>
                </a:lnTo>
                <a:lnTo>
                  <a:pt x="1252" y="631"/>
                </a:lnTo>
                <a:lnTo>
                  <a:pt x="1276" y="631"/>
                </a:lnTo>
                <a:lnTo>
                  <a:pt x="1300" y="631"/>
                </a:lnTo>
                <a:lnTo>
                  <a:pt x="1323" y="631"/>
                </a:lnTo>
                <a:lnTo>
                  <a:pt x="1347" y="623"/>
                </a:lnTo>
                <a:lnTo>
                  <a:pt x="1371" y="615"/>
                </a:lnTo>
                <a:lnTo>
                  <a:pt x="1394" y="607"/>
                </a:lnTo>
                <a:lnTo>
                  <a:pt x="1418" y="607"/>
                </a:lnTo>
                <a:lnTo>
                  <a:pt x="1442" y="607"/>
                </a:lnTo>
                <a:lnTo>
                  <a:pt x="1465" y="607"/>
                </a:lnTo>
                <a:lnTo>
                  <a:pt x="1489" y="607"/>
                </a:lnTo>
                <a:lnTo>
                  <a:pt x="1513" y="607"/>
                </a:lnTo>
                <a:lnTo>
                  <a:pt x="1537" y="607"/>
                </a:lnTo>
                <a:lnTo>
                  <a:pt x="1560" y="615"/>
                </a:lnTo>
                <a:lnTo>
                  <a:pt x="1584" y="615"/>
                </a:lnTo>
                <a:lnTo>
                  <a:pt x="1608" y="623"/>
                </a:lnTo>
                <a:lnTo>
                  <a:pt x="1631" y="631"/>
                </a:lnTo>
                <a:lnTo>
                  <a:pt x="1639" y="655"/>
                </a:lnTo>
              </a:path>
            </a:pathLst>
          </a:custGeom>
          <a:noFill/>
          <a:ln w="25400" cap="rnd">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23284" name="Shape 523283"/>
          <p:cNvSpPr>
            <a:spLocks/>
          </p:cNvSpPr>
          <p:nvPr/>
        </p:nvSpPr>
        <p:spPr bwMode="auto">
          <a:xfrm>
            <a:off x="6797675" y="3835400"/>
            <a:ext cx="1352550" cy="881063"/>
          </a:xfrm>
          <a:custGeom>
            <a:avLst/>
            <a:gdLst>
              <a:gd name="T0" fmla="*/ 0 w 995"/>
              <a:gd name="T1" fmla="*/ 0 h 736"/>
              <a:gd name="T2" fmla="*/ 2147483647 w 995"/>
              <a:gd name="T3" fmla="*/ 2147483647 h 736"/>
              <a:gd name="T4" fmla="*/ 2147483647 w 995"/>
              <a:gd name="T5" fmla="*/ 2147483647 h 736"/>
              <a:gd name="T6" fmla="*/ 2147483647 w 995"/>
              <a:gd name="T7" fmla="*/ 2147483647 h 736"/>
              <a:gd name="T8" fmla="*/ 2147483647 w 995"/>
              <a:gd name="T9" fmla="*/ 2147483647 h 736"/>
              <a:gd name="T10" fmla="*/ 2147483647 w 995"/>
              <a:gd name="T11" fmla="*/ 2147483647 h 736"/>
              <a:gd name="T12" fmla="*/ 2147483647 w 995"/>
              <a:gd name="T13" fmla="*/ 2147483647 h 736"/>
              <a:gd name="T14" fmla="*/ 2147483647 w 995"/>
              <a:gd name="T15" fmla="*/ 2147483647 h 736"/>
              <a:gd name="T16" fmla="*/ 2147483647 w 995"/>
              <a:gd name="T17" fmla="*/ 2147483647 h 736"/>
              <a:gd name="T18" fmla="*/ 2147483647 w 995"/>
              <a:gd name="T19" fmla="*/ 2147483647 h 736"/>
              <a:gd name="T20" fmla="*/ 2147483647 w 995"/>
              <a:gd name="T21" fmla="*/ 2147483647 h 736"/>
              <a:gd name="T22" fmla="*/ 2147483647 w 995"/>
              <a:gd name="T23" fmla="*/ 2147483647 h 736"/>
              <a:gd name="T24" fmla="*/ 2147483647 w 995"/>
              <a:gd name="T25" fmla="*/ 2147483647 h 736"/>
              <a:gd name="T26" fmla="*/ 2147483647 w 995"/>
              <a:gd name="T27" fmla="*/ 2147483647 h 736"/>
              <a:gd name="T28" fmla="*/ 2147483647 w 995"/>
              <a:gd name="T29" fmla="*/ 2147483647 h 736"/>
              <a:gd name="T30" fmla="*/ 2147483647 w 995"/>
              <a:gd name="T31" fmla="*/ 2147483647 h 736"/>
              <a:gd name="T32" fmla="*/ 2147483647 w 995"/>
              <a:gd name="T33" fmla="*/ 2147483647 h 736"/>
              <a:gd name="T34" fmla="*/ 2147483647 w 995"/>
              <a:gd name="T35" fmla="*/ 2147483647 h 736"/>
              <a:gd name="T36" fmla="*/ 2147483647 w 995"/>
              <a:gd name="T37" fmla="*/ 2147483647 h 736"/>
              <a:gd name="T38" fmla="*/ 2147483647 w 995"/>
              <a:gd name="T39" fmla="*/ 2147483647 h 736"/>
              <a:gd name="T40" fmla="*/ 2147483647 w 995"/>
              <a:gd name="T41" fmla="*/ 2147483647 h 736"/>
              <a:gd name="T42" fmla="*/ 2147483647 w 995"/>
              <a:gd name="T43" fmla="*/ 2147483647 h 736"/>
              <a:gd name="T44" fmla="*/ 2147483647 w 995"/>
              <a:gd name="T45" fmla="*/ 2147483647 h 736"/>
              <a:gd name="T46" fmla="*/ 2147483647 w 995"/>
              <a:gd name="T47" fmla="*/ 2147483647 h 736"/>
              <a:gd name="T48" fmla="*/ 2147483647 w 995"/>
              <a:gd name="T49" fmla="*/ 2147483647 h 736"/>
              <a:gd name="T50" fmla="*/ 2147483647 w 995"/>
              <a:gd name="T51" fmla="*/ 2147483647 h 736"/>
              <a:gd name="T52" fmla="*/ 2147483647 w 995"/>
              <a:gd name="T53" fmla="*/ 2147483647 h 736"/>
              <a:gd name="T54" fmla="*/ 2147483647 w 995"/>
              <a:gd name="T55" fmla="*/ 2147483647 h 736"/>
              <a:gd name="T56" fmla="*/ 2147483647 w 995"/>
              <a:gd name="T57" fmla="*/ 2147483647 h 736"/>
              <a:gd name="T58" fmla="*/ 2147483647 w 995"/>
              <a:gd name="T59" fmla="*/ 2147483647 h 736"/>
              <a:gd name="T60" fmla="*/ 2147483647 w 995"/>
              <a:gd name="T61" fmla="*/ 2147483647 h 736"/>
              <a:gd name="T62" fmla="*/ 2147483647 w 995"/>
              <a:gd name="T63" fmla="*/ 2147483647 h 736"/>
              <a:gd name="T64" fmla="*/ 2147483647 w 995"/>
              <a:gd name="T65" fmla="*/ 2147483647 h 736"/>
              <a:gd name="T66" fmla="*/ 2147483647 w 995"/>
              <a:gd name="T67" fmla="*/ 2147483647 h 736"/>
              <a:gd name="T68" fmla="*/ 2147483647 w 995"/>
              <a:gd name="T69" fmla="*/ 2147483647 h 736"/>
              <a:gd name="T70" fmla="*/ 2147483647 w 995"/>
              <a:gd name="T71" fmla="*/ 2147483647 h 736"/>
              <a:gd name="T72" fmla="*/ 2147483647 w 995"/>
              <a:gd name="T73" fmla="*/ 2147483647 h 736"/>
              <a:gd name="T74" fmla="*/ 2147483647 w 995"/>
              <a:gd name="T75" fmla="*/ 2147483647 h 736"/>
              <a:gd name="T76" fmla="*/ 2147483647 w 995"/>
              <a:gd name="T77" fmla="*/ 2147483647 h 736"/>
              <a:gd name="T78" fmla="*/ 2147483647 w 995"/>
              <a:gd name="T79" fmla="*/ 2147483647 h 736"/>
              <a:gd name="T80" fmla="*/ 2147483647 w 995"/>
              <a:gd name="T81" fmla="*/ 2147483647 h 736"/>
              <a:gd name="T82" fmla="*/ 2147483647 w 995"/>
              <a:gd name="T83" fmla="*/ 2147483647 h 7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95"/>
              <a:gd name="T127" fmla="*/ 0 h 736"/>
              <a:gd name="T128" fmla="*/ 995 w 995"/>
              <a:gd name="T129" fmla="*/ 736 h 7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95" h="736">
                <a:moveTo>
                  <a:pt x="0" y="0"/>
                </a:moveTo>
                <a:lnTo>
                  <a:pt x="7" y="32"/>
                </a:lnTo>
                <a:lnTo>
                  <a:pt x="31" y="56"/>
                </a:lnTo>
                <a:lnTo>
                  <a:pt x="70" y="88"/>
                </a:lnTo>
                <a:lnTo>
                  <a:pt x="102" y="103"/>
                </a:lnTo>
                <a:lnTo>
                  <a:pt x="126" y="111"/>
                </a:lnTo>
                <a:lnTo>
                  <a:pt x="149" y="119"/>
                </a:lnTo>
                <a:lnTo>
                  <a:pt x="173" y="127"/>
                </a:lnTo>
                <a:lnTo>
                  <a:pt x="197" y="127"/>
                </a:lnTo>
                <a:lnTo>
                  <a:pt x="220" y="135"/>
                </a:lnTo>
                <a:lnTo>
                  <a:pt x="252" y="151"/>
                </a:lnTo>
                <a:lnTo>
                  <a:pt x="331" y="167"/>
                </a:lnTo>
                <a:lnTo>
                  <a:pt x="354" y="174"/>
                </a:lnTo>
                <a:lnTo>
                  <a:pt x="378" y="190"/>
                </a:lnTo>
                <a:lnTo>
                  <a:pt x="394" y="214"/>
                </a:lnTo>
                <a:lnTo>
                  <a:pt x="426" y="230"/>
                </a:lnTo>
                <a:lnTo>
                  <a:pt x="457" y="253"/>
                </a:lnTo>
                <a:lnTo>
                  <a:pt x="489" y="269"/>
                </a:lnTo>
                <a:lnTo>
                  <a:pt x="512" y="277"/>
                </a:lnTo>
                <a:lnTo>
                  <a:pt x="536" y="285"/>
                </a:lnTo>
                <a:lnTo>
                  <a:pt x="568" y="301"/>
                </a:lnTo>
                <a:lnTo>
                  <a:pt x="599" y="309"/>
                </a:lnTo>
                <a:lnTo>
                  <a:pt x="623" y="317"/>
                </a:lnTo>
                <a:lnTo>
                  <a:pt x="670" y="332"/>
                </a:lnTo>
                <a:lnTo>
                  <a:pt x="694" y="340"/>
                </a:lnTo>
                <a:lnTo>
                  <a:pt x="718" y="348"/>
                </a:lnTo>
                <a:lnTo>
                  <a:pt x="741" y="356"/>
                </a:lnTo>
                <a:lnTo>
                  <a:pt x="765" y="364"/>
                </a:lnTo>
                <a:lnTo>
                  <a:pt x="789" y="380"/>
                </a:lnTo>
                <a:lnTo>
                  <a:pt x="812" y="403"/>
                </a:lnTo>
                <a:lnTo>
                  <a:pt x="828" y="435"/>
                </a:lnTo>
                <a:lnTo>
                  <a:pt x="844" y="466"/>
                </a:lnTo>
                <a:lnTo>
                  <a:pt x="860" y="498"/>
                </a:lnTo>
                <a:lnTo>
                  <a:pt x="875" y="530"/>
                </a:lnTo>
                <a:lnTo>
                  <a:pt x="891" y="553"/>
                </a:lnTo>
                <a:lnTo>
                  <a:pt x="907" y="585"/>
                </a:lnTo>
                <a:lnTo>
                  <a:pt x="923" y="616"/>
                </a:lnTo>
                <a:lnTo>
                  <a:pt x="939" y="640"/>
                </a:lnTo>
                <a:lnTo>
                  <a:pt x="954" y="664"/>
                </a:lnTo>
                <a:lnTo>
                  <a:pt x="970" y="687"/>
                </a:lnTo>
                <a:lnTo>
                  <a:pt x="978" y="711"/>
                </a:lnTo>
                <a:lnTo>
                  <a:pt x="994" y="735"/>
                </a:lnTo>
              </a:path>
            </a:pathLst>
          </a:custGeom>
          <a:noFill/>
          <a:ln w="25400" cap="rnd">
            <a:solidFill>
              <a:schemeClr val="tx1"/>
            </a:solidFill>
            <a:round/>
            <a:headEnd type="none" w="sm" len="sm"/>
            <a:tailEnd type="stealth" w="lg" len="lg"/>
          </a:ln>
          <a:extLst>
            <a:ext uri="{909E8E84-426E-40dd-AFC4-6F175D3DCCD1}">
              <a14:hiddenFill xmlns=""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23285" name="Straight Connector 523284"/>
          <p:cNvSpPr>
            <a:spLocks noChangeShapeType="1"/>
          </p:cNvSpPr>
          <p:nvPr/>
        </p:nvSpPr>
        <p:spPr bwMode="auto">
          <a:xfrm>
            <a:off x="4356100" y="2420938"/>
            <a:ext cx="144463" cy="503237"/>
          </a:xfrm>
          <a:prstGeom prst="line">
            <a:avLst/>
          </a:prstGeom>
          <a:noFill/>
          <a:ln w="25400" algn="ctr">
            <a:solidFill>
              <a:srgbClr val="FE0202"/>
            </a:solidFill>
            <a:round/>
            <a:headEnd type="none" w="sm" len="sm"/>
            <a:tailEnd type="stealth" w="med" len="med"/>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86" name="Straight Connector 523285"/>
          <p:cNvSpPr>
            <a:spLocks noChangeShapeType="1"/>
          </p:cNvSpPr>
          <p:nvPr/>
        </p:nvSpPr>
        <p:spPr bwMode="auto">
          <a:xfrm>
            <a:off x="4576763" y="3074988"/>
            <a:ext cx="0" cy="1651000"/>
          </a:xfrm>
          <a:prstGeom prst="line">
            <a:avLst/>
          </a:prstGeom>
          <a:noFill/>
          <a:ln w="38100" algn="ctr">
            <a:solidFill>
              <a:srgbClr val="FE0202"/>
            </a:solidFill>
            <a:round/>
            <a:headEnd type="none" w="sm" len="sm"/>
            <a:tailEnd type="stealth" w="lg" len="lg"/>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87" name="Straight Connector 523286"/>
          <p:cNvSpPr>
            <a:spLocks noChangeShapeType="1"/>
          </p:cNvSpPr>
          <p:nvPr/>
        </p:nvSpPr>
        <p:spPr bwMode="auto">
          <a:xfrm>
            <a:off x="6704013" y="3810000"/>
            <a:ext cx="1587" cy="909638"/>
          </a:xfrm>
          <a:prstGeom prst="line">
            <a:avLst/>
          </a:prstGeom>
          <a:noFill/>
          <a:ln w="38100" algn="ctr">
            <a:solidFill>
              <a:srgbClr val="FE0202"/>
            </a:solidFill>
            <a:round/>
            <a:headEnd type="none" w="sm" len="sm"/>
            <a:tailEnd type="stealth" w="lg" len="lg"/>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88" name="Straight Connector 523287"/>
          <p:cNvSpPr>
            <a:spLocks noChangeShapeType="1"/>
          </p:cNvSpPr>
          <p:nvPr/>
        </p:nvSpPr>
        <p:spPr bwMode="auto">
          <a:xfrm>
            <a:off x="3779838" y="3213100"/>
            <a:ext cx="1111250" cy="0"/>
          </a:xfrm>
          <a:prstGeom prst="line">
            <a:avLst/>
          </a:prstGeom>
          <a:noFill/>
          <a:ln w="25400" algn="ctr">
            <a:solidFill>
              <a:srgbClr val="FE0202"/>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89" name="Straight Connector 523288"/>
          <p:cNvSpPr>
            <a:spLocks noChangeShapeType="1"/>
          </p:cNvSpPr>
          <p:nvPr/>
        </p:nvSpPr>
        <p:spPr bwMode="auto">
          <a:xfrm flipH="1">
            <a:off x="3779838" y="2952750"/>
            <a:ext cx="25400" cy="260350"/>
          </a:xfrm>
          <a:prstGeom prst="line">
            <a:avLst/>
          </a:prstGeom>
          <a:noFill/>
          <a:ln w="25400" algn="ctr">
            <a:solidFill>
              <a:srgbClr val="FE0202"/>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90" name="Straight Connector 523289"/>
          <p:cNvSpPr>
            <a:spLocks noChangeShapeType="1"/>
          </p:cNvSpPr>
          <p:nvPr/>
        </p:nvSpPr>
        <p:spPr bwMode="auto">
          <a:xfrm flipH="1">
            <a:off x="4892675" y="3213100"/>
            <a:ext cx="11113" cy="233363"/>
          </a:xfrm>
          <a:prstGeom prst="line">
            <a:avLst/>
          </a:prstGeom>
          <a:noFill/>
          <a:ln w="25400" algn="ctr">
            <a:solidFill>
              <a:srgbClr val="FE0202"/>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91" name="Straight Connector 523290"/>
          <p:cNvSpPr>
            <a:spLocks noChangeShapeType="1"/>
          </p:cNvSpPr>
          <p:nvPr/>
        </p:nvSpPr>
        <p:spPr bwMode="auto">
          <a:xfrm>
            <a:off x="4881563" y="3459163"/>
            <a:ext cx="987425" cy="1587"/>
          </a:xfrm>
          <a:prstGeom prst="line">
            <a:avLst/>
          </a:prstGeom>
          <a:noFill/>
          <a:ln w="25400" algn="ctr">
            <a:solidFill>
              <a:srgbClr val="FE0202"/>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92" name="Straight Connector 523291"/>
          <p:cNvSpPr>
            <a:spLocks noChangeShapeType="1"/>
          </p:cNvSpPr>
          <p:nvPr/>
        </p:nvSpPr>
        <p:spPr bwMode="auto">
          <a:xfrm flipH="1">
            <a:off x="5854700" y="3459163"/>
            <a:ext cx="19050" cy="360362"/>
          </a:xfrm>
          <a:prstGeom prst="line">
            <a:avLst/>
          </a:prstGeom>
          <a:noFill/>
          <a:ln w="25400" algn="ctr">
            <a:solidFill>
              <a:srgbClr val="FE0202"/>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93" name="Straight Connector 523292"/>
          <p:cNvSpPr>
            <a:spLocks noChangeShapeType="1"/>
          </p:cNvSpPr>
          <p:nvPr/>
        </p:nvSpPr>
        <p:spPr bwMode="auto">
          <a:xfrm>
            <a:off x="5857875" y="3824288"/>
            <a:ext cx="862013" cy="1587"/>
          </a:xfrm>
          <a:prstGeom prst="line">
            <a:avLst/>
          </a:prstGeom>
          <a:noFill/>
          <a:ln w="25400" algn="ctr">
            <a:solidFill>
              <a:srgbClr val="FE0202"/>
            </a:solidFill>
            <a:round/>
            <a:headEnd type="none" w="sm" len="sm"/>
            <a:tailEnd type="none" w="sm" len="sm"/>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94" name="Rectangle 523293"/>
          <p:cNvSpPr>
            <a:spLocks noChangeArrowheads="1"/>
          </p:cNvSpPr>
          <p:nvPr/>
        </p:nvSpPr>
        <p:spPr bwMode="auto">
          <a:xfrm>
            <a:off x="7167563" y="3289300"/>
            <a:ext cx="1868487"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srgbClr val="41535D"/>
                </a:solidFill>
                <a:effectLst/>
                <a:uLnTx/>
                <a:uFillTx/>
                <a:latin typeface="Segoe UI"/>
                <a:ea typeface="+mn-ea"/>
                <a:cs typeface="Arial" pitchFamily="34" charset="0"/>
              </a:rPr>
              <a:t>Type II - The final straw</a:t>
            </a:r>
          </a:p>
        </p:txBody>
      </p:sp>
      <p:sp>
        <p:nvSpPr>
          <p:cNvPr id="523295" name="Straight Connector 523294"/>
          <p:cNvSpPr>
            <a:spLocks noChangeShapeType="1"/>
          </p:cNvSpPr>
          <p:nvPr/>
        </p:nvSpPr>
        <p:spPr bwMode="auto">
          <a:xfrm flipH="1">
            <a:off x="6734175" y="3586163"/>
            <a:ext cx="371475" cy="163512"/>
          </a:xfrm>
          <a:prstGeom prst="line">
            <a:avLst/>
          </a:prstGeom>
          <a:noFill/>
          <a:ln w="25400" algn="ctr">
            <a:solidFill>
              <a:srgbClr val="FE0202"/>
            </a:solidFill>
            <a:round/>
            <a:headEnd type="none" w="sm" len="sm"/>
            <a:tailEnd type="stealth" w="med" len="med"/>
          </a:ln>
        </p:spPr>
        <p:txBody>
          <a:bodyPr/>
          <a:lstStyle/>
          <a:p>
            <a:pPr marL="0" marR="0" lvl="0" indent="0" algn="l" defTabSz="457200" rtl="0" eaLnBrk="0" fontAlgn="auto" latinLnBrk="0" hangingPunct="0">
              <a:lnSpc>
                <a:spcPct val="100000"/>
              </a:lnSpc>
              <a:spcBef>
                <a:spcPct val="20000"/>
              </a:spcBef>
              <a:spcAft>
                <a:spcPts val="0"/>
              </a:spcAft>
              <a:buClr>
                <a:prstClr val="white"/>
              </a:buClr>
              <a:buSzPct val="75000"/>
              <a:buFont typeface="Monotype Sorts" pitchFamily="2" charset="2"/>
              <a:buChar char="•"/>
              <a:tabLst/>
              <a:defRPr/>
            </a:pPr>
            <a:endParaRPr kumimoji="0" lang="en-GB"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pitchFamily="34" charset="0"/>
              <a:ea typeface="+mn-ea"/>
              <a:cs typeface="+mn-cs"/>
            </a:endParaRPr>
          </a:p>
        </p:txBody>
      </p:sp>
      <p:sp>
        <p:nvSpPr>
          <p:cNvPr id="523296" name="Shape 523295"/>
          <p:cNvSpPr>
            <a:spLocks/>
          </p:cNvSpPr>
          <p:nvPr/>
        </p:nvSpPr>
        <p:spPr bwMode="auto">
          <a:xfrm rot="-297749">
            <a:off x="4572000" y="2922588"/>
            <a:ext cx="1827213" cy="219075"/>
          </a:xfrm>
          <a:custGeom>
            <a:avLst/>
            <a:gdLst>
              <a:gd name="T0" fmla="*/ 0 w 1345"/>
              <a:gd name="T1" fmla="*/ 2147483647 h 183"/>
              <a:gd name="T2" fmla="*/ 2147483647 w 1345"/>
              <a:gd name="T3" fmla="*/ 2147483647 h 183"/>
              <a:gd name="T4" fmla="*/ 2147483647 w 1345"/>
              <a:gd name="T5" fmla="*/ 2147483647 h 183"/>
              <a:gd name="T6" fmla="*/ 2147483647 w 1345"/>
              <a:gd name="T7" fmla="*/ 2147483647 h 183"/>
              <a:gd name="T8" fmla="*/ 2147483647 w 1345"/>
              <a:gd name="T9" fmla="*/ 2147483647 h 183"/>
              <a:gd name="T10" fmla="*/ 2147483647 w 1345"/>
              <a:gd name="T11" fmla="*/ 2147483647 h 183"/>
              <a:gd name="T12" fmla="*/ 2147483647 w 1345"/>
              <a:gd name="T13" fmla="*/ 2147483647 h 183"/>
              <a:gd name="T14" fmla="*/ 2147483647 w 1345"/>
              <a:gd name="T15" fmla="*/ 2147483647 h 183"/>
              <a:gd name="T16" fmla="*/ 2147483647 w 1345"/>
              <a:gd name="T17" fmla="*/ 2147483647 h 183"/>
              <a:gd name="T18" fmla="*/ 2147483647 w 1345"/>
              <a:gd name="T19" fmla="*/ 2147483647 h 183"/>
              <a:gd name="T20" fmla="*/ 2147483647 w 1345"/>
              <a:gd name="T21" fmla="*/ 2147483647 h 183"/>
              <a:gd name="T22" fmla="*/ 2147483647 w 1345"/>
              <a:gd name="T23" fmla="*/ 2147483647 h 183"/>
              <a:gd name="T24" fmla="*/ 2147483647 w 1345"/>
              <a:gd name="T25" fmla="*/ 2147483647 h 183"/>
              <a:gd name="T26" fmla="*/ 2147483647 w 1345"/>
              <a:gd name="T27" fmla="*/ 2147483647 h 183"/>
              <a:gd name="T28" fmla="*/ 2147483647 w 1345"/>
              <a:gd name="T29" fmla="*/ 2147483647 h 183"/>
              <a:gd name="T30" fmla="*/ 2147483647 w 1345"/>
              <a:gd name="T31" fmla="*/ 2147483647 h 183"/>
              <a:gd name="T32" fmla="*/ 2147483647 w 1345"/>
              <a:gd name="T33" fmla="*/ 2147483647 h 183"/>
              <a:gd name="T34" fmla="*/ 2147483647 w 1345"/>
              <a:gd name="T35" fmla="*/ 2147483647 h 183"/>
              <a:gd name="T36" fmla="*/ 2147483647 w 1345"/>
              <a:gd name="T37" fmla="*/ 2147483647 h 183"/>
              <a:gd name="T38" fmla="*/ 2147483647 w 1345"/>
              <a:gd name="T39" fmla="*/ 2147483647 h 183"/>
              <a:gd name="T40" fmla="*/ 2147483647 w 1345"/>
              <a:gd name="T41" fmla="*/ 2147483647 h 183"/>
              <a:gd name="T42" fmla="*/ 2147483647 w 1345"/>
              <a:gd name="T43" fmla="*/ 2147483647 h 183"/>
              <a:gd name="T44" fmla="*/ 2147483647 w 1345"/>
              <a:gd name="T45" fmla="*/ 2147483647 h 183"/>
              <a:gd name="T46" fmla="*/ 2147483647 w 1345"/>
              <a:gd name="T47" fmla="*/ 2147483647 h 183"/>
              <a:gd name="T48" fmla="*/ 2147483647 w 1345"/>
              <a:gd name="T49" fmla="*/ 2147483647 h 183"/>
              <a:gd name="T50" fmla="*/ 2147483647 w 1345"/>
              <a:gd name="T51" fmla="*/ 2147483647 h 183"/>
              <a:gd name="T52" fmla="*/ 2147483647 w 1345"/>
              <a:gd name="T53" fmla="*/ 2147483647 h 183"/>
              <a:gd name="T54" fmla="*/ 2147483647 w 1345"/>
              <a:gd name="T55" fmla="*/ 0 h 183"/>
              <a:gd name="T56" fmla="*/ 2147483647 w 1345"/>
              <a:gd name="T57" fmla="*/ 0 h 183"/>
              <a:gd name="T58" fmla="*/ 2147483647 w 1345"/>
              <a:gd name="T59" fmla="*/ 0 h 183"/>
              <a:gd name="T60" fmla="*/ 2147483647 w 1345"/>
              <a:gd name="T61" fmla="*/ 0 h 183"/>
              <a:gd name="T62" fmla="*/ 2147483647 w 1345"/>
              <a:gd name="T63" fmla="*/ 2147483647 h 183"/>
              <a:gd name="T64" fmla="*/ 2147483647 w 1345"/>
              <a:gd name="T65" fmla="*/ 2147483647 h 183"/>
              <a:gd name="T66" fmla="*/ 2147483647 w 1345"/>
              <a:gd name="T67" fmla="*/ 2147483647 h 183"/>
              <a:gd name="T68" fmla="*/ 2147483647 w 1345"/>
              <a:gd name="T69" fmla="*/ 2147483647 h 183"/>
              <a:gd name="T70" fmla="*/ 2147483647 w 1345"/>
              <a:gd name="T71" fmla="*/ 2147483647 h 183"/>
              <a:gd name="T72" fmla="*/ 2147483647 w 1345"/>
              <a:gd name="T73" fmla="*/ 2147483647 h 183"/>
              <a:gd name="T74" fmla="*/ 2147483647 w 1345"/>
              <a:gd name="T75" fmla="*/ 2147483647 h 183"/>
              <a:gd name="T76" fmla="*/ 2147483647 w 1345"/>
              <a:gd name="T77" fmla="*/ 2147483647 h 183"/>
              <a:gd name="T78" fmla="*/ 2147483647 w 1345"/>
              <a:gd name="T79" fmla="*/ 2147483647 h 183"/>
              <a:gd name="T80" fmla="*/ 2147483647 w 1345"/>
              <a:gd name="T81" fmla="*/ 2147483647 h 183"/>
              <a:gd name="T82" fmla="*/ 2147483647 w 1345"/>
              <a:gd name="T83" fmla="*/ 2147483647 h 183"/>
              <a:gd name="T84" fmla="*/ 2147483647 w 1345"/>
              <a:gd name="T85" fmla="*/ 2147483647 h 183"/>
              <a:gd name="T86" fmla="*/ 2147483647 w 1345"/>
              <a:gd name="T87" fmla="*/ 2147483647 h 183"/>
              <a:gd name="T88" fmla="*/ 2147483647 w 1345"/>
              <a:gd name="T89" fmla="*/ 2147483647 h 183"/>
              <a:gd name="T90" fmla="*/ 2147483647 w 1345"/>
              <a:gd name="T91" fmla="*/ 2147483647 h 183"/>
              <a:gd name="T92" fmla="*/ 2147483647 w 1345"/>
              <a:gd name="T93" fmla="*/ 2147483647 h 183"/>
              <a:gd name="T94" fmla="*/ 2147483647 w 1345"/>
              <a:gd name="T95" fmla="*/ 2147483647 h 183"/>
              <a:gd name="T96" fmla="*/ 2147483647 w 1345"/>
              <a:gd name="T97" fmla="*/ 2147483647 h 183"/>
              <a:gd name="T98" fmla="*/ 2147483647 w 1345"/>
              <a:gd name="T99" fmla="*/ 2147483647 h 183"/>
              <a:gd name="T100" fmla="*/ 2147483647 w 1345"/>
              <a:gd name="T101" fmla="*/ 2147483647 h 183"/>
              <a:gd name="T102" fmla="*/ 2147483647 w 1345"/>
              <a:gd name="T103" fmla="*/ 2147483647 h 183"/>
              <a:gd name="T104" fmla="*/ 2147483647 w 1345"/>
              <a:gd name="T105" fmla="*/ 2147483647 h 183"/>
              <a:gd name="T106" fmla="*/ 2147483647 w 1345"/>
              <a:gd name="T107" fmla="*/ 2147483647 h 183"/>
              <a:gd name="T108" fmla="*/ 2147483647 w 1345"/>
              <a:gd name="T109" fmla="*/ 2147483647 h 183"/>
              <a:gd name="T110" fmla="*/ 2147483647 w 1345"/>
              <a:gd name="T111" fmla="*/ 2147483647 h 183"/>
              <a:gd name="T112" fmla="*/ 2147483647 w 1345"/>
              <a:gd name="T113" fmla="*/ 2147483647 h 183"/>
              <a:gd name="T114" fmla="*/ 2147483647 w 1345"/>
              <a:gd name="T115" fmla="*/ 2147483647 h 183"/>
              <a:gd name="T116" fmla="*/ 2147483647 w 1345"/>
              <a:gd name="T117" fmla="*/ 2147483647 h 1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5"/>
              <a:gd name="T178" fmla="*/ 0 h 183"/>
              <a:gd name="T179" fmla="*/ 1345 w 1345"/>
              <a:gd name="T180" fmla="*/ 183 h 1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5" h="183">
                <a:moveTo>
                  <a:pt x="0" y="45"/>
                </a:moveTo>
                <a:lnTo>
                  <a:pt x="37" y="63"/>
                </a:lnTo>
                <a:lnTo>
                  <a:pt x="60" y="55"/>
                </a:lnTo>
                <a:lnTo>
                  <a:pt x="83" y="40"/>
                </a:lnTo>
                <a:lnTo>
                  <a:pt x="105" y="24"/>
                </a:lnTo>
                <a:lnTo>
                  <a:pt x="128" y="16"/>
                </a:lnTo>
                <a:lnTo>
                  <a:pt x="152" y="24"/>
                </a:lnTo>
                <a:lnTo>
                  <a:pt x="174" y="32"/>
                </a:lnTo>
                <a:lnTo>
                  <a:pt x="197" y="48"/>
                </a:lnTo>
                <a:lnTo>
                  <a:pt x="212" y="71"/>
                </a:lnTo>
                <a:lnTo>
                  <a:pt x="235" y="87"/>
                </a:lnTo>
                <a:lnTo>
                  <a:pt x="257" y="103"/>
                </a:lnTo>
                <a:lnTo>
                  <a:pt x="280" y="111"/>
                </a:lnTo>
                <a:lnTo>
                  <a:pt x="304" y="111"/>
                </a:lnTo>
                <a:lnTo>
                  <a:pt x="326" y="111"/>
                </a:lnTo>
                <a:lnTo>
                  <a:pt x="349" y="111"/>
                </a:lnTo>
                <a:lnTo>
                  <a:pt x="372" y="111"/>
                </a:lnTo>
                <a:lnTo>
                  <a:pt x="394" y="103"/>
                </a:lnTo>
                <a:lnTo>
                  <a:pt x="417" y="95"/>
                </a:lnTo>
                <a:lnTo>
                  <a:pt x="455" y="79"/>
                </a:lnTo>
                <a:lnTo>
                  <a:pt x="485" y="79"/>
                </a:lnTo>
                <a:lnTo>
                  <a:pt x="508" y="71"/>
                </a:lnTo>
                <a:lnTo>
                  <a:pt x="531" y="63"/>
                </a:lnTo>
                <a:lnTo>
                  <a:pt x="554" y="48"/>
                </a:lnTo>
                <a:lnTo>
                  <a:pt x="577" y="40"/>
                </a:lnTo>
                <a:lnTo>
                  <a:pt x="599" y="32"/>
                </a:lnTo>
                <a:lnTo>
                  <a:pt x="622" y="16"/>
                </a:lnTo>
                <a:lnTo>
                  <a:pt x="645" y="0"/>
                </a:lnTo>
                <a:lnTo>
                  <a:pt x="668" y="0"/>
                </a:lnTo>
                <a:lnTo>
                  <a:pt x="690" y="0"/>
                </a:lnTo>
                <a:lnTo>
                  <a:pt x="713" y="0"/>
                </a:lnTo>
                <a:lnTo>
                  <a:pt x="736" y="8"/>
                </a:lnTo>
                <a:lnTo>
                  <a:pt x="759" y="16"/>
                </a:lnTo>
                <a:lnTo>
                  <a:pt x="782" y="32"/>
                </a:lnTo>
                <a:lnTo>
                  <a:pt x="805" y="48"/>
                </a:lnTo>
                <a:lnTo>
                  <a:pt x="827" y="63"/>
                </a:lnTo>
                <a:lnTo>
                  <a:pt x="842" y="87"/>
                </a:lnTo>
                <a:lnTo>
                  <a:pt x="865" y="103"/>
                </a:lnTo>
                <a:lnTo>
                  <a:pt x="887" y="119"/>
                </a:lnTo>
                <a:lnTo>
                  <a:pt x="911" y="142"/>
                </a:lnTo>
                <a:lnTo>
                  <a:pt x="934" y="150"/>
                </a:lnTo>
                <a:lnTo>
                  <a:pt x="956" y="166"/>
                </a:lnTo>
                <a:lnTo>
                  <a:pt x="979" y="174"/>
                </a:lnTo>
                <a:lnTo>
                  <a:pt x="1002" y="174"/>
                </a:lnTo>
                <a:lnTo>
                  <a:pt x="1025" y="182"/>
                </a:lnTo>
                <a:lnTo>
                  <a:pt x="1047" y="182"/>
                </a:lnTo>
                <a:lnTo>
                  <a:pt x="1070" y="182"/>
                </a:lnTo>
                <a:lnTo>
                  <a:pt x="1093" y="174"/>
                </a:lnTo>
                <a:lnTo>
                  <a:pt x="1115" y="174"/>
                </a:lnTo>
                <a:lnTo>
                  <a:pt x="1139" y="166"/>
                </a:lnTo>
                <a:lnTo>
                  <a:pt x="1162" y="166"/>
                </a:lnTo>
                <a:lnTo>
                  <a:pt x="1184" y="158"/>
                </a:lnTo>
                <a:lnTo>
                  <a:pt x="1207" y="158"/>
                </a:lnTo>
                <a:lnTo>
                  <a:pt x="1230" y="158"/>
                </a:lnTo>
                <a:lnTo>
                  <a:pt x="1252" y="158"/>
                </a:lnTo>
                <a:lnTo>
                  <a:pt x="1275" y="150"/>
                </a:lnTo>
                <a:lnTo>
                  <a:pt x="1298" y="142"/>
                </a:lnTo>
                <a:lnTo>
                  <a:pt x="1320" y="134"/>
                </a:lnTo>
                <a:lnTo>
                  <a:pt x="1344" y="127"/>
                </a:lnTo>
              </a:path>
            </a:pathLst>
          </a:custGeom>
          <a:noFill/>
          <a:ln w="25400" cap="rnd">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23297" name="Shape 523296"/>
          <p:cNvSpPr>
            <a:spLocks/>
          </p:cNvSpPr>
          <p:nvPr/>
        </p:nvSpPr>
        <p:spPr bwMode="auto">
          <a:xfrm rot="10655741">
            <a:off x="6411913" y="2890838"/>
            <a:ext cx="2217737" cy="165100"/>
          </a:xfrm>
          <a:custGeom>
            <a:avLst/>
            <a:gdLst>
              <a:gd name="T0" fmla="*/ 0 w 1345"/>
              <a:gd name="T1" fmla="*/ 2147483647 h 183"/>
              <a:gd name="T2" fmla="*/ 2147483647 w 1345"/>
              <a:gd name="T3" fmla="*/ 2147483647 h 183"/>
              <a:gd name="T4" fmla="*/ 2147483647 w 1345"/>
              <a:gd name="T5" fmla="*/ 2147483647 h 183"/>
              <a:gd name="T6" fmla="*/ 2147483647 w 1345"/>
              <a:gd name="T7" fmla="*/ 2147483647 h 183"/>
              <a:gd name="T8" fmla="*/ 2147483647 w 1345"/>
              <a:gd name="T9" fmla="*/ 2147483647 h 183"/>
              <a:gd name="T10" fmla="*/ 2147483647 w 1345"/>
              <a:gd name="T11" fmla="*/ 2147483647 h 183"/>
              <a:gd name="T12" fmla="*/ 2147483647 w 1345"/>
              <a:gd name="T13" fmla="*/ 2147483647 h 183"/>
              <a:gd name="T14" fmla="*/ 2147483647 w 1345"/>
              <a:gd name="T15" fmla="*/ 2147483647 h 183"/>
              <a:gd name="T16" fmla="*/ 2147483647 w 1345"/>
              <a:gd name="T17" fmla="*/ 2147483647 h 183"/>
              <a:gd name="T18" fmla="*/ 2147483647 w 1345"/>
              <a:gd name="T19" fmla="*/ 2147483647 h 183"/>
              <a:gd name="T20" fmla="*/ 2147483647 w 1345"/>
              <a:gd name="T21" fmla="*/ 2147483647 h 183"/>
              <a:gd name="T22" fmla="*/ 2147483647 w 1345"/>
              <a:gd name="T23" fmla="*/ 2147483647 h 183"/>
              <a:gd name="T24" fmla="*/ 2147483647 w 1345"/>
              <a:gd name="T25" fmla="*/ 2147483647 h 183"/>
              <a:gd name="T26" fmla="*/ 2147483647 w 1345"/>
              <a:gd name="T27" fmla="*/ 2147483647 h 183"/>
              <a:gd name="T28" fmla="*/ 2147483647 w 1345"/>
              <a:gd name="T29" fmla="*/ 2147483647 h 183"/>
              <a:gd name="T30" fmla="*/ 2147483647 w 1345"/>
              <a:gd name="T31" fmla="*/ 2147483647 h 183"/>
              <a:gd name="T32" fmla="*/ 2147483647 w 1345"/>
              <a:gd name="T33" fmla="*/ 2147483647 h 183"/>
              <a:gd name="T34" fmla="*/ 2147483647 w 1345"/>
              <a:gd name="T35" fmla="*/ 2147483647 h 183"/>
              <a:gd name="T36" fmla="*/ 2147483647 w 1345"/>
              <a:gd name="T37" fmla="*/ 2147483647 h 183"/>
              <a:gd name="T38" fmla="*/ 2147483647 w 1345"/>
              <a:gd name="T39" fmla="*/ 2147483647 h 183"/>
              <a:gd name="T40" fmla="*/ 2147483647 w 1345"/>
              <a:gd name="T41" fmla="*/ 2147483647 h 183"/>
              <a:gd name="T42" fmla="*/ 2147483647 w 1345"/>
              <a:gd name="T43" fmla="*/ 2147483647 h 183"/>
              <a:gd name="T44" fmla="*/ 2147483647 w 1345"/>
              <a:gd name="T45" fmla="*/ 2147483647 h 183"/>
              <a:gd name="T46" fmla="*/ 2147483647 w 1345"/>
              <a:gd name="T47" fmla="*/ 2147483647 h 183"/>
              <a:gd name="T48" fmla="*/ 2147483647 w 1345"/>
              <a:gd name="T49" fmla="*/ 2147483647 h 183"/>
              <a:gd name="T50" fmla="*/ 2147483647 w 1345"/>
              <a:gd name="T51" fmla="*/ 2147483647 h 183"/>
              <a:gd name="T52" fmla="*/ 2147483647 w 1345"/>
              <a:gd name="T53" fmla="*/ 2147483647 h 183"/>
              <a:gd name="T54" fmla="*/ 2147483647 w 1345"/>
              <a:gd name="T55" fmla="*/ 0 h 183"/>
              <a:gd name="T56" fmla="*/ 2147483647 w 1345"/>
              <a:gd name="T57" fmla="*/ 0 h 183"/>
              <a:gd name="T58" fmla="*/ 2147483647 w 1345"/>
              <a:gd name="T59" fmla="*/ 0 h 183"/>
              <a:gd name="T60" fmla="*/ 2147483647 w 1345"/>
              <a:gd name="T61" fmla="*/ 0 h 183"/>
              <a:gd name="T62" fmla="*/ 2147483647 w 1345"/>
              <a:gd name="T63" fmla="*/ 2147483647 h 183"/>
              <a:gd name="T64" fmla="*/ 2147483647 w 1345"/>
              <a:gd name="T65" fmla="*/ 2147483647 h 183"/>
              <a:gd name="T66" fmla="*/ 2147483647 w 1345"/>
              <a:gd name="T67" fmla="*/ 2147483647 h 183"/>
              <a:gd name="T68" fmla="*/ 2147483647 w 1345"/>
              <a:gd name="T69" fmla="*/ 2147483647 h 183"/>
              <a:gd name="T70" fmla="*/ 2147483647 w 1345"/>
              <a:gd name="T71" fmla="*/ 2147483647 h 183"/>
              <a:gd name="T72" fmla="*/ 2147483647 w 1345"/>
              <a:gd name="T73" fmla="*/ 2147483647 h 183"/>
              <a:gd name="T74" fmla="*/ 2147483647 w 1345"/>
              <a:gd name="T75" fmla="*/ 2147483647 h 183"/>
              <a:gd name="T76" fmla="*/ 2147483647 w 1345"/>
              <a:gd name="T77" fmla="*/ 2147483647 h 183"/>
              <a:gd name="T78" fmla="*/ 2147483647 w 1345"/>
              <a:gd name="T79" fmla="*/ 2147483647 h 183"/>
              <a:gd name="T80" fmla="*/ 2147483647 w 1345"/>
              <a:gd name="T81" fmla="*/ 2147483647 h 183"/>
              <a:gd name="T82" fmla="*/ 2147483647 w 1345"/>
              <a:gd name="T83" fmla="*/ 2147483647 h 183"/>
              <a:gd name="T84" fmla="*/ 2147483647 w 1345"/>
              <a:gd name="T85" fmla="*/ 2147483647 h 183"/>
              <a:gd name="T86" fmla="*/ 2147483647 w 1345"/>
              <a:gd name="T87" fmla="*/ 2147483647 h 183"/>
              <a:gd name="T88" fmla="*/ 2147483647 w 1345"/>
              <a:gd name="T89" fmla="*/ 2147483647 h 183"/>
              <a:gd name="T90" fmla="*/ 2147483647 w 1345"/>
              <a:gd name="T91" fmla="*/ 2147483647 h 183"/>
              <a:gd name="T92" fmla="*/ 2147483647 w 1345"/>
              <a:gd name="T93" fmla="*/ 2147483647 h 183"/>
              <a:gd name="T94" fmla="*/ 2147483647 w 1345"/>
              <a:gd name="T95" fmla="*/ 2147483647 h 183"/>
              <a:gd name="T96" fmla="*/ 2147483647 w 1345"/>
              <a:gd name="T97" fmla="*/ 2147483647 h 183"/>
              <a:gd name="T98" fmla="*/ 2147483647 w 1345"/>
              <a:gd name="T99" fmla="*/ 2147483647 h 183"/>
              <a:gd name="T100" fmla="*/ 2147483647 w 1345"/>
              <a:gd name="T101" fmla="*/ 2147483647 h 183"/>
              <a:gd name="T102" fmla="*/ 2147483647 w 1345"/>
              <a:gd name="T103" fmla="*/ 2147483647 h 183"/>
              <a:gd name="T104" fmla="*/ 2147483647 w 1345"/>
              <a:gd name="T105" fmla="*/ 2147483647 h 183"/>
              <a:gd name="T106" fmla="*/ 2147483647 w 1345"/>
              <a:gd name="T107" fmla="*/ 2147483647 h 183"/>
              <a:gd name="T108" fmla="*/ 2147483647 w 1345"/>
              <a:gd name="T109" fmla="*/ 2147483647 h 183"/>
              <a:gd name="T110" fmla="*/ 2147483647 w 1345"/>
              <a:gd name="T111" fmla="*/ 2147483647 h 183"/>
              <a:gd name="T112" fmla="*/ 2147483647 w 1345"/>
              <a:gd name="T113" fmla="*/ 2147483647 h 183"/>
              <a:gd name="T114" fmla="*/ 2147483647 w 1345"/>
              <a:gd name="T115" fmla="*/ 2147483647 h 183"/>
              <a:gd name="T116" fmla="*/ 2147483647 w 1345"/>
              <a:gd name="T117" fmla="*/ 2147483647 h 1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5"/>
              <a:gd name="T178" fmla="*/ 0 h 183"/>
              <a:gd name="T179" fmla="*/ 1345 w 1345"/>
              <a:gd name="T180" fmla="*/ 183 h 1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5" h="183">
                <a:moveTo>
                  <a:pt x="0" y="45"/>
                </a:moveTo>
                <a:lnTo>
                  <a:pt x="37" y="63"/>
                </a:lnTo>
                <a:lnTo>
                  <a:pt x="60" y="55"/>
                </a:lnTo>
                <a:lnTo>
                  <a:pt x="83" y="40"/>
                </a:lnTo>
                <a:lnTo>
                  <a:pt x="105" y="24"/>
                </a:lnTo>
                <a:lnTo>
                  <a:pt x="128" y="16"/>
                </a:lnTo>
                <a:lnTo>
                  <a:pt x="152" y="24"/>
                </a:lnTo>
                <a:lnTo>
                  <a:pt x="174" y="32"/>
                </a:lnTo>
                <a:lnTo>
                  <a:pt x="197" y="48"/>
                </a:lnTo>
                <a:lnTo>
                  <a:pt x="212" y="71"/>
                </a:lnTo>
                <a:lnTo>
                  <a:pt x="235" y="87"/>
                </a:lnTo>
                <a:lnTo>
                  <a:pt x="257" y="103"/>
                </a:lnTo>
                <a:lnTo>
                  <a:pt x="280" y="111"/>
                </a:lnTo>
                <a:lnTo>
                  <a:pt x="304" y="111"/>
                </a:lnTo>
                <a:lnTo>
                  <a:pt x="326" y="111"/>
                </a:lnTo>
                <a:lnTo>
                  <a:pt x="349" y="111"/>
                </a:lnTo>
                <a:lnTo>
                  <a:pt x="372" y="111"/>
                </a:lnTo>
                <a:lnTo>
                  <a:pt x="394" y="103"/>
                </a:lnTo>
                <a:lnTo>
                  <a:pt x="417" y="95"/>
                </a:lnTo>
                <a:lnTo>
                  <a:pt x="455" y="79"/>
                </a:lnTo>
                <a:lnTo>
                  <a:pt x="485" y="79"/>
                </a:lnTo>
                <a:lnTo>
                  <a:pt x="508" y="71"/>
                </a:lnTo>
                <a:lnTo>
                  <a:pt x="531" y="63"/>
                </a:lnTo>
                <a:lnTo>
                  <a:pt x="554" y="48"/>
                </a:lnTo>
                <a:lnTo>
                  <a:pt x="577" y="40"/>
                </a:lnTo>
                <a:lnTo>
                  <a:pt x="599" y="32"/>
                </a:lnTo>
                <a:lnTo>
                  <a:pt x="622" y="16"/>
                </a:lnTo>
                <a:lnTo>
                  <a:pt x="645" y="0"/>
                </a:lnTo>
                <a:lnTo>
                  <a:pt x="668" y="0"/>
                </a:lnTo>
                <a:lnTo>
                  <a:pt x="690" y="0"/>
                </a:lnTo>
                <a:lnTo>
                  <a:pt x="713" y="0"/>
                </a:lnTo>
                <a:lnTo>
                  <a:pt x="736" y="8"/>
                </a:lnTo>
                <a:lnTo>
                  <a:pt x="759" y="16"/>
                </a:lnTo>
                <a:lnTo>
                  <a:pt x="782" y="32"/>
                </a:lnTo>
                <a:lnTo>
                  <a:pt x="805" y="48"/>
                </a:lnTo>
                <a:lnTo>
                  <a:pt x="827" y="63"/>
                </a:lnTo>
                <a:lnTo>
                  <a:pt x="842" y="87"/>
                </a:lnTo>
                <a:lnTo>
                  <a:pt x="865" y="103"/>
                </a:lnTo>
                <a:lnTo>
                  <a:pt x="887" y="119"/>
                </a:lnTo>
                <a:lnTo>
                  <a:pt x="911" y="142"/>
                </a:lnTo>
                <a:lnTo>
                  <a:pt x="934" y="150"/>
                </a:lnTo>
                <a:lnTo>
                  <a:pt x="956" y="166"/>
                </a:lnTo>
                <a:lnTo>
                  <a:pt x="979" y="174"/>
                </a:lnTo>
                <a:lnTo>
                  <a:pt x="1002" y="174"/>
                </a:lnTo>
                <a:lnTo>
                  <a:pt x="1025" y="182"/>
                </a:lnTo>
                <a:lnTo>
                  <a:pt x="1047" y="182"/>
                </a:lnTo>
                <a:lnTo>
                  <a:pt x="1070" y="182"/>
                </a:lnTo>
                <a:lnTo>
                  <a:pt x="1093" y="174"/>
                </a:lnTo>
                <a:lnTo>
                  <a:pt x="1115" y="174"/>
                </a:lnTo>
                <a:lnTo>
                  <a:pt x="1139" y="166"/>
                </a:lnTo>
                <a:lnTo>
                  <a:pt x="1162" y="166"/>
                </a:lnTo>
                <a:lnTo>
                  <a:pt x="1184" y="158"/>
                </a:lnTo>
                <a:lnTo>
                  <a:pt x="1207" y="158"/>
                </a:lnTo>
                <a:lnTo>
                  <a:pt x="1230" y="158"/>
                </a:lnTo>
                <a:lnTo>
                  <a:pt x="1252" y="158"/>
                </a:lnTo>
                <a:lnTo>
                  <a:pt x="1275" y="150"/>
                </a:lnTo>
                <a:lnTo>
                  <a:pt x="1298" y="142"/>
                </a:lnTo>
                <a:lnTo>
                  <a:pt x="1320" y="134"/>
                </a:lnTo>
                <a:lnTo>
                  <a:pt x="1344" y="127"/>
                </a:lnTo>
              </a:path>
            </a:pathLst>
          </a:custGeom>
          <a:noFill/>
          <a:ln w="25400" cap="rnd">
            <a:solidFill>
              <a:schemeClr val="tx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rot="1080000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23298" name="Rectangle 523297"/>
          <p:cNvSpPr>
            <a:spLocks noChangeArrowheads="1"/>
          </p:cNvSpPr>
          <p:nvPr/>
        </p:nvSpPr>
        <p:spPr bwMode="auto">
          <a:xfrm>
            <a:off x="3276600" y="1916113"/>
            <a:ext cx="27908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GB" sz="2000" b="1" i="0" u="none" strike="noStrike" kern="1200" cap="none" spc="0" normalizeH="0" baseline="0" noProof="0" dirty="0">
                <a:ln>
                  <a:noFill/>
                </a:ln>
                <a:solidFill>
                  <a:srgbClr val="41535D"/>
                </a:solidFill>
                <a:effectLst/>
                <a:uLnTx/>
                <a:uFillTx/>
                <a:latin typeface="Calibri" charset="0"/>
                <a:ea typeface="+mn-ea"/>
                <a:cs typeface="Arial" charset="0"/>
              </a:rPr>
              <a:t>Sudden - Type I trauma</a:t>
            </a:r>
          </a:p>
        </p:txBody>
      </p:sp>
    </p:spTree>
    <p:extLst>
      <p:ext uri="{BB962C8B-B14F-4D97-AF65-F5344CB8AC3E}">
        <p14:creationId xmlns:p14="http://schemas.microsoft.com/office/powerpoint/2010/main" val="381988624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3282"/>
                                        </p:tgtEl>
                                        <p:attrNameLst>
                                          <p:attrName>style.visibility</p:attrName>
                                        </p:attrNameLst>
                                      </p:cBhvr>
                                      <p:to>
                                        <p:strVal val="visible"/>
                                      </p:to>
                                    </p:set>
                                    <p:animEffect transition="in" filter="wipe(left)">
                                      <p:cBhvr>
                                        <p:cTn id="7" dur="500"/>
                                        <p:tgtEl>
                                          <p:spTgt spid="52328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23296"/>
                                        </p:tgtEl>
                                        <p:attrNameLst>
                                          <p:attrName>style.visibility</p:attrName>
                                        </p:attrNameLst>
                                      </p:cBhvr>
                                      <p:to>
                                        <p:strVal val="visible"/>
                                      </p:to>
                                    </p:set>
                                    <p:animEffect transition="in" filter="wipe(left)">
                                      <p:cBhvr>
                                        <p:cTn id="10" dur="500"/>
                                        <p:tgtEl>
                                          <p:spTgt spid="52329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23297"/>
                                        </p:tgtEl>
                                        <p:attrNameLst>
                                          <p:attrName>style.visibility</p:attrName>
                                        </p:attrNameLst>
                                      </p:cBhvr>
                                      <p:to>
                                        <p:strVal val="visible"/>
                                      </p:to>
                                    </p:set>
                                    <p:animEffect transition="in" filter="wipe(left)">
                                      <p:cBhvr>
                                        <p:cTn id="13" dur="500"/>
                                        <p:tgtEl>
                                          <p:spTgt spid="52329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23283"/>
                                        </p:tgtEl>
                                        <p:attrNameLst>
                                          <p:attrName>style.visibility</p:attrName>
                                        </p:attrNameLst>
                                      </p:cBhvr>
                                      <p:to>
                                        <p:strVal val="visible"/>
                                      </p:to>
                                    </p:set>
                                    <p:animEffect transition="in" filter="wipe(left)">
                                      <p:cBhvr>
                                        <p:cTn id="18" dur="500"/>
                                        <p:tgtEl>
                                          <p:spTgt spid="52328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23284"/>
                                        </p:tgtEl>
                                        <p:attrNameLst>
                                          <p:attrName>style.visibility</p:attrName>
                                        </p:attrNameLst>
                                      </p:cBhvr>
                                      <p:to>
                                        <p:strVal val="visible"/>
                                      </p:to>
                                    </p:set>
                                    <p:animEffect transition="in" filter="wipe(left)">
                                      <p:cBhvr>
                                        <p:cTn id="21" dur="500"/>
                                        <p:tgtEl>
                                          <p:spTgt spid="52328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23298"/>
                                        </p:tgtEl>
                                        <p:attrNameLst>
                                          <p:attrName>style.visibility</p:attrName>
                                        </p:attrNameLst>
                                      </p:cBhvr>
                                      <p:to>
                                        <p:strVal val="visible"/>
                                      </p:to>
                                    </p:set>
                                    <p:animEffect transition="in" filter="dissolve">
                                      <p:cBhvr>
                                        <p:cTn id="26" dur="500"/>
                                        <p:tgtEl>
                                          <p:spTgt spid="523298"/>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523285"/>
                                        </p:tgtEl>
                                        <p:attrNameLst>
                                          <p:attrName>style.visibility</p:attrName>
                                        </p:attrNameLst>
                                      </p:cBhvr>
                                      <p:to>
                                        <p:strVal val="visible"/>
                                      </p:to>
                                    </p:set>
                                    <p:animEffect transition="in" filter="wipe(up)">
                                      <p:cBhvr>
                                        <p:cTn id="30" dur="500"/>
                                        <p:tgtEl>
                                          <p:spTgt spid="523285"/>
                                        </p:tgtEl>
                                      </p:cBhvr>
                                    </p:animEffect>
                                  </p:childTnLst>
                                </p:cTn>
                              </p:par>
                            </p:childTnLst>
                          </p:cTn>
                        </p:par>
                        <p:par>
                          <p:cTn id="31" fill="hold" nodeType="afterGroup">
                            <p:stCondLst>
                              <p:cond delay="1000"/>
                            </p:stCondLst>
                            <p:childTnLst>
                              <p:par>
                                <p:cTn id="32" presetID="22" presetClass="entr" presetSubtype="1" fill="hold" nodeType="afterEffect">
                                  <p:stCondLst>
                                    <p:cond delay="0"/>
                                  </p:stCondLst>
                                  <p:childTnLst>
                                    <p:set>
                                      <p:cBhvr>
                                        <p:cTn id="33" dur="1" fill="hold">
                                          <p:stCondLst>
                                            <p:cond delay="0"/>
                                          </p:stCondLst>
                                        </p:cTn>
                                        <p:tgtEl>
                                          <p:spTgt spid="523286"/>
                                        </p:tgtEl>
                                        <p:attrNameLst>
                                          <p:attrName>style.visibility</p:attrName>
                                        </p:attrNameLst>
                                      </p:cBhvr>
                                      <p:to>
                                        <p:strVal val="visible"/>
                                      </p:to>
                                    </p:set>
                                    <p:animEffect transition="in" filter="wipe(up)">
                                      <p:cBhvr>
                                        <p:cTn id="34" dur="500"/>
                                        <p:tgtEl>
                                          <p:spTgt spid="52328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523289"/>
                                        </p:tgtEl>
                                        <p:attrNameLst>
                                          <p:attrName>style.visibility</p:attrName>
                                        </p:attrNameLst>
                                      </p:cBhvr>
                                      <p:to>
                                        <p:strVal val="visible"/>
                                      </p:to>
                                    </p:set>
                                    <p:animEffect transition="in" filter="wipe(up)">
                                      <p:cBhvr>
                                        <p:cTn id="39" dur="500"/>
                                        <p:tgtEl>
                                          <p:spTgt spid="523289"/>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523288"/>
                                        </p:tgtEl>
                                        <p:attrNameLst>
                                          <p:attrName>style.visibility</p:attrName>
                                        </p:attrNameLst>
                                      </p:cBhvr>
                                      <p:to>
                                        <p:strVal val="visible"/>
                                      </p:to>
                                    </p:set>
                                    <p:animEffect transition="in" filter="wipe(left)">
                                      <p:cBhvr>
                                        <p:cTn id="43" dur="500"/>
                                        <p:tgtEl>
                                          <p:spTgt spid="523288"/>
                                        </p:tgtEl>
                                      </p:cBhvr>
                                    </p:animEffect>
                                  </p:childTnLst>
                                </p:cTn>
                              </p:par>
                            </p:childTnLst>
                          </p:cTn>
                        </p:par>
                        <p:par>
                          <p:cTn id="44" fill="hold" nodeType="afterGroup">
                            <p:stCondLst>
                              <p:cond delay="1000"/>
                            </p:stCondLst>
                            <p:childTnLst>
                              <p:par>
                                <p:cTn id="45" presetID="22" presetClass="entr" presetSubtype="1" fill="hold" nodeType="afterEffect">
                                  <p:stCondLst>
                                    <p:cond delay="0"/>
                                  </p:stCondLst>
                                  <p:childTnLst>
                                    <p:set>
                                      <p:cBhvr>
                                        <p:cTn id="46" dur="1" fill="hold">
                                          <p:stCondLst>
                                            <p:cond delay="0"/>
                                          </p:stCondLst>
                                        </p:cTn>
                                        <p:tgtEl>
                                          <p:spTgt spid="523290"/>
                                        </p:tgtEl>
                                        <p:attrNameLst>
                                          <p:attrName>style.visibility</p:attrName>
                                        </p:attrNameLst>
                                      </p:cBhvr>
                                      <p:to>
                                        <p:strVal val="visible"/>
                                      </p:to>
                                    </p:set>
                                    <p:animEffect transition="in" filter="wipe(up)">
                                      <p:cBhvr>
                                        <p:cTn id="47" dur="500"/>
                                        <p:tgtEl>
                                          <p:spTgt spid="523290"/>
                                        </p:tgtEl>
                                      </p:cBhvr>
                                    </p:animEffect>
                                  </p:childTnLst>
                                </p:cTn>
                              </p:par>
                            </p:childTnLst>
                          </p:cTn>
                        </p:par>
                        <p:par>
                          <p:cTn id="48" fill="hold" nodeType="afterGroup">
                            <p:stCondLst>
                              <p:cond delay="1500"/>
                            </p:stCondLst>
                            <p:childTnLst>
                              <p:par>
                                <p:cTn id="49" presetID="22" presetClass="entr" presetSubtype="8" fill="hold" nodeType="afterEffect">
                                  <p:stCondLst>
                                    <p:cond delay="0"/>
                                  </p:stCondLst>
                                  <p:childTnLst>
                                    <p:set>
                                      <p:cBhvr>
                                        <p:cTn id="50" dur="1" fill="hold">
                                          <p:stCondLst>
                                            <p:cond delay="0"/>
                                          </p:stCondLst>
                                        </p:cTn>
                                        <p:tgtEl>
                                          <p:spTgt spid="523291"/>
                                        </p:tgtEl>
                                        <p:attrNameLst>
                                          <p:attrName>style.visibility</p:attrName>
                                        </p:attrNameLst>
                                      </p:cBhvr>
                                      <p:to>
                                        <p:strVal val="visible"/>
                                      </p:to>
                                    </p:set>
                                    <p:animEffect transition="in" filter="wipe(left)">
                                      <p:cBhvr>
                                        <p:cTn id="51" dur="500"/>
                                        <p:tgtEl>
                                          <p:spTgt spid="523291"/>
                                        </p:tgtEl>
                                      </p:cBhvr>
                                    </p:animEffect>
                                  </p:childTnLst>
                                </p:cTn>
                              </p:par>
                            </p:childTnLst>
                          </p:cTn>
                        </p:par>
                        <p:par>
                          <p:cTn id="52" fill="hold" nodeType="afterGroup">
                            <p:stCondLst>
                              <p:cond delay="2000"/>
                            </p:stCondLst>
                            <p:childTnLst>
                              <p:par>
                                <p:cTn id="53" presetID="22" presetClass="entr" presetSubtype="1" fill="hold" nodeType="afterEffect">
                                  <p:stCondLst>
                                    <p:cond delay="0"/>
                                  </p:stCondLst>
                                  <p:childTnLst>
                                    <p:set>
                                      <p:cBhvr>
                                        <p:cTn id="54" dur="1" fill="hold">
                                          <p:stCondLst>
                                            <p:cond delay="0"/>
                                          </p:stCondLst>
                                        </p:cTn>
                                        <p:tgtEl>
                                          <p:spTgt spid="523292"/>
                                        </p:tgtEl>
                                        <p:attrNameLst>
                                          <p:attrName>style.visibility</p:attrName>
                                        </p:attrNameLst>
                                      </p:cBhvr>
                                      <p:to>
                                        <p:strVal val="visible"/>
                                      </p:to>
                                    </p:set>
                                    <p:animEffect transition="in" filter="wipe(up)">
                                      <p:cBhvr>
                                        <p:cTn id="55" dur="500"/>
                                        <p:tgtEl>
                                          <p:spTgt spid="523292"/>
                                        </p:tgtEl>
                                      </p:cBhvr>
                                    </p:animEffect>
                                  </p:childTnLst>
                                </p:cTn>
                              </p:par>
                            </p:childTnLst>
                          </p:cTn>
                        </p:par>
                        <p:par>
                          <p:cTn id="56" fill="hold" nodeType="afterGroup">
                            <p:stCondLst>
                              <p:cond delay="2500"/>
                            </p:stCondLst>
                            <p:childTnLst>
                              <p:par>
                                <p:cTn id="57" presetID="22" presetClass="entr" presetSubtype="8" fill="hold" nodeType="afterEffect">
                                  <p:stCondLst>
                                    <p:cond delay="0"/>
                                  </p:stCondLst>
                                  <p:childTnLst>
                                    <p:set>
                                      <p:cBhvr>
                                        <p:cTn id="58" dur="1" fill="hold">
                                          <p:stCondLst>
                                            <p:cond delay="0"/>
                                          </p:stCondLst>
                                        </p:cTn>
                                        <p:tgtEl>
                                          <p:spTgt spid="523293"/>
                                        </p:tgtEl>
                                        <p:attrNameLst>
                                          <p:attrName>style.visibility</p:attrName>
                                        </p:attrNameLst>
                                      </p:cBhvr>
                                      <p:to>
                                        <p:strVal val="visible"/>
                                      </p:to>
                                    </p:set>
                                    <p:animEffect transition="in" filter="wipe(left)">
                                      <p:cBhvr>
                                        <p:cTn id="59" dur="500"/>
                                        <p:tgtEl>
                                          <p:spTgt spid="523293"/>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523294"/>
                                        </p:tgtEl>
                                        <p:attrNameLst>
                                          <p:attrName>style.visibility</p:attrName>
                                        </p:attrNameLst>
                                      </p:cBhvr>
                                      <p:to>
                                        <p:strVal val="visible"/>
                                      </p:to>
                                    </p:set>
                                    <p:animEffect transition="in" filter="dissolve">
                                      <p:cBhvr>
                                        <p:cTn id="62" dur="500"/>
                                        <p:tgtEl>
                                          <p:spTgt spid="523294"/>
                                        </p:tgtEl>
                                      </p:cBhvr>
                                    </p:animEffect>
                                  </p:childTnLst>
                                </p:cTn>
                              </p:par>
                            </p:childTnLst>
                          </p:cTn>
                        </p:par>
                        <p:par>
                          <p:cTn id="63" fill="hold" nodeType="afterGroup">
                            <p:stCondLst>
                              <p:cond delay="3000"/>
                            </p:stCondLst>
                            <p:childTnLst>
                              <p:par>
                                <p:cTn id="64" presetID="22" presetClass="entr" presetSubtype="2" fill="hold" nodeType="afterEffect">
                                  <p:stCondLst>
                                    <p:cond delay="0"/>
                                  </p:stCondLst>
                                  <p:childTnLst>
                                    <p:set>
                                      <p:cBhvr>
                                        <p:cTn id="65" dur="1" fill="hold">
                                          <p:stCondLst>
                                            <p:cond delay="0"/>
                                          </p:stCondLst>
                                        </p:cTn>
                                        <p:tgtEl>
                                          <p:spTgt spid="523295"/>
                                        </p:tgtEl>
                                        <p:attrNameLst>
                                          <p:attrName>style.visibility</p:attrName>
                                        </p:attrNameLst>
                                      </p:cBhvr>
                                      <p:to>
                                        <p:strVal val="visible"/>
                                      </p:to>
                                    </p:set>
                                    <p:animEffect transition="in" filter="wipe(right)">
                                      <p:cBhvr>
                                        <p:cTn id="66" dur="500"/>
                                        <p:tgtEl>
                                          <p:spTgt spid="523295"/>
                                        </p:tgtEl>
                                      </p:cBhvr>
                                    </p:animEffect>
                                  </p:childTnLst>
                                </p:cTn>
                              </p:par>
                            </p:childTnLst>
                          </p:cTn>
                        </p:par>
                        <p:par>
                          <p:cTn id="67" fill="hold" nodeType="afterGroup">
                            <p:stCondLst>
                              <p:cond delay="3500"/>
                            </p:stCondLst>
                            <p:childTnLst>
                              <p:par>
                                <p:cTn id="68" presetID="22" presetClass="entr" presetSubtype="1" fill="hold" nodeType="afterEffect">
                                  <p:stCondLst>
                                    <p:cond delay="0"/>
                                  </p:stCondLst>
                                  <p:childTnLst>
                                    <p:set>
                                      <p:cBhvr>
                                        <p:cTn id="69" dur="1" fill="hold">
                                          <p:stCondLst>
                                            <p:cond delay="0"/>
                                          </p:stCondLst>
                                        </p:cTn>
                                        <p:tgtEl>
                                          <p:spTgt spid="523287"/>
                                        </p:tgtEl>
                                        <p:attrNameLst>
                                          <p:attrName>style.visibility</p:attrName>
                                        </p:attrNameLst>
                                      </p:cBhvr>
                                      <p:to>
                                        <p:strVal val="visible"/>
                                      </p:to>
                                    </p:set>
                                    <p:animEffect transition="in" filter="wipe(up)">
                                      <p:cBhvr>
                                        <p:cTn id="70" dur="500"/>
                                        <p:tgtEl>
                                          <p:spTgt spid="523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82" grpId="0" animBg="1"/>
      <p:bldP spid="523283" grpId="0" animBg="1"/>
      <p:bldP spid="523284" grpId="0" animBg="1"/>
      <p:bldP spid="523294" grpId="0"/>
      <p:bldP spid="523296" grpId="0" animBg="1"/>
      <p:bldP spid="523297" grpId="0" animBg="1"/>
      <p:bldP spid="5232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B5741-5345-4B48-A082-2EF92E5B28B4}"/>
              </a:ext>
            </a:extLst>
          </p:cNvPr>
          <p:cNvSpPr>
            <a:spLocks noGrp="1"/>
          </p:cNvSpPr>
          <p:nvPr>
            <p:ph type="title"/>
          </p:nvPr>
        </p:nvSpPr>
        <p:spPr>
          <a:xfrm>
            <a:off x="0" y="274638"/>
            <a:ext cx="9144000" cy="1143000"/>
          </a:xfrm>
        </p:spPr>
        <p:txBody>
          <a:bodyPr/>
          <a:lstStyle/>
          <a:p>
            <a:r>
              <a:rPr lang="en-US" dirty="0"/>
              <a:t>What is </a:t>
            </a:r>
            <a:r>
              <a:rPr lang="en-US" dirty="0">
                <a:solidFill>
                  <a:srgbClr val="B4BE35"/>
                </a:solidFill>
              </a:rPr>
              <a:t>Moral Injury?</a:t>
            </a:r>
          </a:p>
        </p:txBody>
      </p:sp>
    </p:spTree>
    <p:extLst>
      <p:ext uri="{BB962C8B-B14F-4D97-AF65-F5344CB8AC3E}">
        <p14:creationId xmlns:p14="http://schemas.microsoft.com/office/powerpoint/2010/main" val="344282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B1F89-A62B-BB1E-AA82-7C0F5E995914}"/>
              </a:ext>
            </a:extLst>
          </p:cNvPr>
          <p:cNvSpPr>
            <a:spLocks noGrp="1"/>
          </p:cNvSpPr>
          <p:nvPr>
            <p:ph type="title"/>
          </p:nvPr>
        </p:nvSpPr>
        <p:spPr/>
        <p:txBody>
          <a:bodyPr/>
          <a:lstStyle/>
          <a:p>
            <a:r>
              <a:rPr lang="en-GB" dirty="0"/>
              <a:t>Moral Injury</a:t>
            </a:r>
          </a:p>
        </p:txBody>
      </p:sp>
      <p:sp>
        <p:nvSpPr>
          <p:cNvPr id="3" name="Content Placeholder 2">
            <a:extLst>
              <a:ext uri="{FF2B5EF4-FFF2-40B4-BE49-F238E27FC236}">
                <a16:creationId xmlns:a16="http://schemas.microsoft.com/office/drawing/2014/main" id="{0910755A-FDE1-2F7B-3312-AB4FC2CD52E2}"/>
              </a:ext>
            </a:extLst>
          </p:cNvPr>
          <p:cNvSpPr>
            <a:spLocks noGrp="1"/>
          </p:cNvSpPr>
          <p:nvPr>
            <p:ph idx="1"/>
          </p:nvPr>
        </p:nvSpPr>
        <p:spPr>
          <a:xfrm>
            <a:off x="52125" y="966020"/>
            <a:ext cx="9039750" cy="4925960"/>
          </a:xfrm>
        </p:spPr>
        <p:txBody>
          <a:bodyPr/>
          <a:lstStyle/>
          <a:p>
            <a:r>
              <a:rPr lang="en-GB" sz="2800" dirty="0">
                <a:solidFill>
                  <a:srgbClr val="41535D"/>
                </a:solidFill>
                <a:effectLst/>
                <a:latin typeface="+mj-lt"/>
                <a:ea typeface="Calibri" panose="020F0502020204030204" pitchFamily="34" charset="0"/>
                <a:cs typeface="Times New Roman" panose="02020603050405020304" pitchFamily="18" charset="0"/>
              </a:rPr>
              <a:t>Profound psychological distress following event(s) which clash with our moral or ethical codes.</a:t>
            </a:r>
          </a:p>
          <a:p>
            <a:endParaRPr lang="en-GB" sz="2000" dirty="0">
              <a:solidFill>
                <a:srgbClr val="41535D"/>
              </a:solidFill>
              <a:effectLst/>
              <a:latin typeface="+mj-lt"/>
              <a:ea typeface="Calibri" panose="020F0502020204030204" pitchFamily="34" charset="0"/>
              <a:cs typeface="Times New Roman" panose="02020603050405020304" pitchFamily="18" charset="0"/>
            </a:endParaRPr>
          </a:p>
          <a:p>
            <a:r>
              <a:rPr lang="en-GB" sz="2800" dirty="0">
                <a:solidFill>
                  <a:srgbClr val="41535D"/>
                </a:solidFill>
                <a:latin typeface="+mj-lt"/>
                <a:ea typeface="Calibri" panose="020F0502020204030204" pitchFamily="34" charset="0"/>
                <a:cs typeface="Times New Roman" panose="02020603050405020304" pitchFamily="18" charset="0"/>
              </a:rPr>
              <a:t>Potentially Morally Injurious </a:t>
            </a:r>
            <a:r>
              <a:rPr lang="en-GB" sz="2800" dirty="0">
                <a:solidFill>
                  <a:srgbClr val="41535D"/>
                </a:solidFill>
                <a:ea typeface="Calibri" panose="020F0502020204030204" pitchFamily="34" charset="0"/>
                <a:cs typeface="Times New Roman" panose="02020603050405020304" pitchFamily="18" charset="0"/>
              </a:rPr>
              <a:t>Events</a:t>
            </a:r>
            <a:r>
              <a:rPr lang="en-GB" sz="2800" dirty="0">
                <a:solidFill>
                  <a:srgbClr val="41535D"/>
                </a:solidFill>
                <a:latin typeface="+mj-lt"/>
                <a:ea typeface="Calibri" panose="020F0502020204030204" pitchFamily="34" charset="0"/>
                <a:cs typeface="Times New Roman" panose="02020603050405020304" pitchFamily="18" charset="0"/>
              </a:rPr>
              <a:t>:</a:t>
            </a:r>
          </a:p>
          <a:p>
            <a:pPr lvl="1">
              <a:lnSpc>
                <a:spcPct val="107000"/>
              </a:lnSpc>
              <a:spcAft>
                <a:spcPts val="800"/>
              </a:spcAft>
            </a:pPr>
            <a:r>
              <a:rPr lang="en-GB" sz="2400" dirty="0">
                <a:solidFill>
                  <a:srgbClr val="41535D"/>
                </a:solidFill>
                <a:effectLst/>
                <a:latin typeface="+mj-lt"/>
                <a:ea typeface="Calibri" panose="020F0502020204030204" pitchFamily="34" charset="0"/>
                <a:cs typeface="Times New Roman" panose="02020603050405020304" pitchFamily="18" charset="0"/>
              </a:rPr>
              <a:t>Commission - something you have done </a:t>
            </a:r>
          </a:p>
          <a:p>
            <a:pPr lvl="1">
              <a:lnSpc>
                <a:spcPct val="107000"/>
              </a:lnSpc>
              <a:spcAft>
                <a:spcPts val="800"/>
              </a:spcAft>
            </a:pPr>
            <a:r>
              <a:rPr lang="en-GB" sz="2400" dirty="0">
                <a:solidFill>
                  <a:srgbClr val="41535D"/>
                </a:solidFill>
                <a:effectLst/>
                <a:latin typeface="+mj-lt"/>
                <a:ea typeface="Calibri" panose="020F0502020204030204" pitchFamily="34" charset="0"/>
                <a:cs typeface="Times New Roman" panose="02020603050405020304" pitchFamily="18" charset="0"/>
              </a:rPr>
              <a:t>Omission - something that you didn’t do</a:t>
            </a:r>
          </a:p>
          <a:p>
            <a:pPr lvl="1">
              <a:lnSpc>
                <a:spcPct val="107000"/>
              </a:lnSpc>
              <a:spcAft>
                <a:spcPts val="800"/>
              </a:spcAft>
            </a:pPr>
            <a:r>
              <a:rPr lang="en-GB" sz="2400" dirty="0">
                <a:solidFill>
                  <a:srgbClr val="41535D"/>
                </a:solidFill>
                <a:effectLst/>
                <a:latin typeface="+mj-lt"/>
                <a:ea typeface="Calibri" panose="020F0502020204030204" pitchFamily="34" charset="0"/>
                <a:cs typeface="Times New Roman" panose="02020603050405020304" pitchFamily="18" charset="0"/>
              </a:rPr>
              <a:t>Feeling </a:t>
            </a:r>
            <a:r>
              <a:rPr lang="en-GB" sz="2400" dirty="0">
                <a:solidFill>
                  <a:srgbClr val="41535D"/>
                </a:solidFill>
                <a:latin typeface="+mj-lt"/>
                <a:ea typeface="Calibri" panose="020F0502020204030204" pitchFamily="34" charset="0"/>
                <a:cs typeface="Times New Roman" panose="02020603050405020304" pitchFamily="18" charset="0"/>
              </a:rPr>
              <a:t>b</a:t>
            </a:r>
            <a:r>
              <a:rPr lang="en-GB" sz="2400" dirty="0">
                <a:solidFill>
                  <a:srgbClr val="41535D"/>
                </a:solidFill>
                <a:effectLst/>
                <a:latin typeface="+mj-lt"/>
                <a:ea typeface="Calibri" panose="020F0502020204030204" pitchFamily="34" charset="0"/>
                <a:cs typeface="Times New Roman" panose="02020603050405020304" pitchFamily="18" charset="0"/>
              </a:rPr>
              <a:t>etrayed by a trusted person (often a higher authority)</a:t>
            </a:r>
          </a:p>
          <a:p>
            <a:r>
              <a:rPr lang="en-GB" sz="2800" dirty="0">
                <a:solidFill>
                  <a:srgbClr val="41535D"/>
                </a:solidFill>
                <a:ea typeface="Calibri" panose="020F0502020204030204" pitchFamily="34" charset="0"/>
                <a:cs typeface="Times New Roman" panose="02020603050405020304" pitchFamily="18" charset="0"/>
              </a:rPr>
              <a:t>Not a mental health illness but associated negative emotions increase the risk of mental health problems</a:t>
            </a:r>
          </a:p>
        </p:txBody>
      </p:sp>
    </p:spTree>
    <p:extLst>
      <p:ext uri="{BB962C8B-B14F-4D97-AF65-F5344CB8AC3E}">
        <p14:creationId xmlns:p14="http://schemas.microsoft.com/office/powerpoint/2010/main" val="4659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nodeType="after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
                                        <p:tgtEl>
                                          <p:spTgt spid="3">
                                            <p:txEl>
                                              <p:pRg st="3" end="3"/>
                                            </p:txEl>
                                          </p:spTgt>
                                        </p:tgtEl>
                                      </p:cBhvr>
                                    </p:animEffect>
                                    <p:anim calcmode="lin" valueType="num">
                                      <p:cBhvr>
                                        <p:cTn id="15" dur="1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 fill="hold"/>
                                        <p:tgtEl>
                                          <p:spTgt spid="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DCFC497F-5C41-7B41-AB7B-E69640AC5C0D}"/>
              </a:ext>
            </a:extLst>
          </p:cNvPr>
          <p:cNvPicPr>
            <a:picLocks noGrp="1" noChangeAspect="1"/>
          </p:cNvPicPr>
          <p:nvPr>
            <p:ph idx="1"/>
          </p:nvPr>
        </p:nvPicPr>
        <p:blipFill rotWithShape="1">
          <a:blip r:embed="rId3"/>
          <a:srcRect b="56505"/>
          <a:stretch/>
        </p:blipFill>
        <p:spPr>
          <a:xfrm>
            <a:off x="4138582" y="4354699"/>
            <a:ext cx="5005418" cy="1159442"/>
          </a:xfrm>
        </p:spPr>
      </p:pic>
      <p:pic>
        <p:nvPicPr>
          <p:cNvPr id="7" name="Picture 6" descr="A screenshot of a social media post&#10;&#10;Description automatically generated">
            <a:extLst>
              <a:ext uri="{FF2B5EF4-FFF2-40B4-BE49-F238E27FC236}">
                <a16:creationId xmlns:a16="http://schemas.microsoft.com/office/drawing/2014/main" id="{3448DD2D-03A4-2846-8875-C7DE67EE08FC}"/>
              </a:ext>
            </a:extLst>
          </p:cNvPr>
          <p:cNvPicPr>
            <a:picLocks noChangeAspect="1"/>
          </p:cNvPicPr>
          <p:nvPr/>
        </p:nvPicPr>
        <p:blipFill>
          <a:blip r:embed="rId4"/>
          <a:stretch>
            <a:fillRect/>
          </a:stretch>
        </p:blipFill>
        <p:spPr>
          <a:xfrm>
            <a:off x="117010" y="1963774"/>
            <a:ext cx="4003750" cy="3212353"/>
          </a:xfrm>
          <a:prstGeom prst="rect">
            <a:avLst/>
          </a:prstGeom>
        </p:spPr>
      </p:pic>
      <p:pic>
        <p:nvPicPr>
          <p:cNvPr id="6" name="Picture 5">
            <a:extLst>
              <a:ext uri="{FF2B5EF4-FFF2-40B4-BE49-F238E27FC236}">
                <a16:creationId xmlns:a16="http://schemas.microsoft.com/office/drawing/2014/main" id="{7F354FE9-9348-5839-5AB6-27A0B54659B7}"/>
              </a:ext>
            </a:extLst>
          </p:cNvPr>
          <p:cNvPicPr>
            <a:picLocks noChangeAspect="1"/>
          </p:cNvPicPr>
          <p:nvPr/>
        </p:nvPicPr>
        <p:blipFill>
          <a:blip r:embed="rId5"/>
          <a:stretch>
            <a:fillRect/>
          </a:stretch>
        </p:blipFill>
        <p:spPr>
          <a:xfrm>
            <a:off x="3422739" y="2860623"/>
            <a:ext cx="5688000" cy="1418657"/>
          </a:xfrm>
          <a:prstGeom prst="rect">
            <a:avLst/>
          </a:prstGeom>
        </p:spPr>
      </p:pic>
      <p:pic>
        <p:nvPicPr>
          <p:cNvPr id="3" name="Picture 2">
            <a:extLst>
              <a:ext uri="{FF2B5EF4-FFF2-40B4-BE49-F238E27FC236}">
                <a16:creationId xmlns:a16="http://schemas.microsoft.com/office/drawing/2014/main" id="{B9D20F59-1564-F189-B41A-17F43CDC6E40}"/>
              </a:ext>
            </a:extLst>
          </p:cNvPr>
          <p:cNvPicPr>
            <a:picLocks noChangeAspect="1"/>
          </p:cNvPicPr>
          <p:nvPr/>
        </p:nvPicPr>
        <p:blipFill>
          <a:blip r:embed="rId6"/>
          <a:srcRect r="11176"/>
          <a:stretch>
            <a:fillRect/>
          </a:stretch>
        </p:blipFill>
        <p:spPr>
          <a:xfrm>
            <a:off x="2875280" y="5450442"/>
            <a:ext cx="6106160" cy="1289331"/>
          </a:xfrm>
          <a:prstGeom prst="rect">
            <a:avLst/>
          </a:prstGeom>
        </p:spPr>
      </p:pic>
      <p:pic>
        <p:nvPicPr>
          <p:cNvPr id="11" name="Picture 10">
            <a:extLst>
              <a:ext uri="{FF2B5EF4-FFF2-40B4-BE49-F238E27FC236}">
                <a16:creationId xmlns:a16="http://schemas.microsoft.com/office/drawing/2014/main" id="{4C14CD7B-F6C9-43E9-24A4-87E5D11A95F3}"/>
              </a:ext>
            </a:extLst>
          </p:cNvPr>
          <p:cNvPicPr>
            <a:picLocks noChangeAspect="1"/>
          </p:cNvPicPr>
          <p:nvPr/>
        </p:nvPicPr>
        <p:blipFill>
          <a:blip r:embed="rId7"/>
          <a:stretch>
            <a:fillRect/>
          </a:stretch>
        </p:blipFill>
        <p:spPr>
          <a:xfrm>
            <a:off x="223606" y="118227"/>
            <a:ext cx="7829952" cy="2292468"/>
          </a:xfrm>
          <a:prstGeom prst="rect">
            <a:avLst/>
          </a:prstGeom>
        </p:spPr>
      </p:pic>
      <p:pic>
        <p:nvPicPr>
          <p:cNvPr id="4" name="Picture 3">
            <a:extLst>
              <a:ext uri="{FF2B5EF4-FFF2-40B4-BE49-F238E27FC236}">
                <a16:creationId xmlns:a16="http://schemas.microsoft.com/office/drawing/2014/main" id="{49E32933-DBC7-4E21-B6AF-E905FFA3FC76}"/>
              </a:ext>
            </a:extLst>
          </p:cNvPr>
          <p:cNvPicPr>
            <a:picLocks noChangeAspect="1"/>
          </p:cNvPicPr>
          <p:nvPr/>
        </p:nvPicPr>
        <p:blipFill rotWithShape="1">
          <a:blip r:embed="rId8"/>
          <a:srcRect t="36343"/>
          <a:stretch/>
        </p:blipFill>
        <p:spPr>
          <a:xfrm>
            <a:off x="5223359" y="106918"/>
            <a:ext cx="3467655" cy="1157543"/>
          </a:xfrm>
          <a:prstGeom prst="rect">
            <a:avLst/>
          </a:prstGeom>
        </p:spPr>
      </p:pic>
      <p:pic>
        <p:nvPicPr>
          <p:cNvPr id="10" name="Picture 9">
            <a:extLst>
              <a:ext uri="{FF2B5EF4-FFF2-40B4-BE49-F238E27FC236}">
                <a16:creationId xmlns:a16="http://schemas.microsoft.com/office/drawing/2014/main" id="{5C0963DC-B4FB-9C4E-ED1E-7FE2A7FF4572}"/>
              </a:ext>
            </a:extLst>
          </p:cNvPr>
          <p:cNvPicPr>
            <a:picLocks noChangeAspect="1"/>
          </p:cNvPicPr>
          <p:nvPr/>
        </p:nvPicPr>
        <p:blipFill>
          <a:blip r:embed="rId9"/>
          <a:stretch>
            <a:fillRect/>
          </a:stretch>
        </p:blipFill>
        <p:spPr>
          <a:xfrm>
            <a:off x="5323348" y="1499735"/>
            <a:ext cx="3416476" cy="1720938"/>
          </a:xfrm>
          <a:prstGeom prst="rect">
            <a:avLst/>
          </a:prstGeom>
        </p:spPr>
      </p:pic>
    </p:spTree>
    <p:extLst>
      <p:ext uri="{BB962C8B-B14F-4D97-AF65-F5344CB8AC3E}">
        <p14:creationId xmlns:p14="http://schemas.microsoft.com/office/powerpoint/2010/main" val="449138703"/>
      </p:ext>
    </p:extLst>
  </p:cSld>
  <p:clrMapOvr>
    <a:masterClrMapping/>
  </p:clrMapOvr>
</p:sld>
</file>

<file path=ppt/theme/theme1.xml><?xml version="1.0" encoding="utf-8"?>
<a:theme xmlns:a="http://schemas.openxmlformats.org/drawingml/2006/main" name="TRiM Prac Cse NETWORK RAIL Feb 16 (G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3E18D61-2FA9-45B1-9041-84CCEA8A5B4D}" vid="{C62C6E4B-F9C3-4D8D-B163-FDC27CF2C285}"/>
    </a:ext>
  </a:extLst>
</a:theme>
</file>

<file path=ppt/theme/theme2.xml><?xml version="1.0" encoding="utf-8"?>
<a:theme xmlns:a="http://schemas.openxmlformats.org/drawingml/2006/main" name="1_TRiM Prac Cse NETWORK RAIL Feb 16 (G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4230A12-F98C-4688-94D1-B830EA31B249}" vid="{8215A1E1-AA9C-4F96-9ECC-EF470D358E6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MoS Powerpoint Template Aug2022</Template>
  <TotalTime>1048</TotalTime>
  <Words>2884</Words>
  <Application>Microsoft Macintosh PowerPoint</Application>
  <PresentationFormat>On-screen Show (4:3)</PresentationFormat>
  <Paragraphs>394</Paragraphs>
  <Slides>38</Slides>
  <Notes>34</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38</vt:i4>
      </vt:variant>
    </vt:vector>
  </HeadingPairs>
  <TitlesOfParts>
    <vt:vector size="58" baseType="lpstr">
      <vt:lpstr>ＭＳ Ｐゴシック</vt:lpstr>
      <vt:lpstr>ＭＳ Ｐゴシック</vt:lpstr>
      <vt:lpstr>Aptos</vt:lpstr>
      <vt:lpstr>Arial</vt:lpstr>
      <vt:lpstr>Baskerville</vt:lpstr>
      <vt:lpstr>Calibri</vt:lpstr>
      <vt:lpstr>Calibri Light</vt:lpstr>
      <vt:lpstr>Candara</vt:lpstr>
      <vt:lpstr>Gill Sans</vt:lpstr>
      <vt:lpstr>Helvetica</vt:lpstr>
      <vt:lpstr>Monotype Sorts</vt:lpstr>
      <vt:lpstr>Segoe UI</vt:lpstr>
      <vt:lpstr>Times New Roman</vt:lpstr>
      <vt:lpstr>Wingdings</vt:lpstr>
      <vt:lpstr>Wingdings 2</vt:lpstr>
      <vt:lpstr>TRiM Prac Cse NETWORK RAIL Feb 16 (GR)</vt:lpstr>
      <vt:lpstr>1_TRiM Prac Cse NETWORK RAIL Feb 16 (GR)</vt:lpstr>
      <vt:lpstr>Office Theme</vt:lpstr>
      <vt:lpstr>1_Office Theme</vt:lpstr>
      <vt:lpstr>2_Office Theme</vt:lpstr>
      <vt:lpstr>Workplace trauma support</vt:lpstr>
      <vt:lpstr>PowerPoint Presentation</vt:lpstr>
      <vt:lpstr>Who is at risk?</vt:lpstr>
      <vt:lpstr>Potentially traumatic events?</vt:lpstr>
      <vt:lpstr>What is a Potentially Traumatic Event (PTE)?</vt:lpstr>
      <vt:lpstr>Types of trauma</vt:lpstr>
      <vt:lpstr>What is Moral Injury?</vt:lpstr>
      <vt:lpstr>Moral Injury</vt:lpstr>
      <vt:lpstr>PowerPoint Presentation</vt:lpstr>
      <vt:lpstr>Sources of ‘Stress’ </vt:lpstr>
      <vt:lpstr>How we respond to acute stress varies between people AND between events.</vt:lpstr>
      <vt:lpstr>Normal reactions to abnormal events</vt:lpstr>
      <vt:lpstr>Reactions can be worse if… </vt:lpstr>
      <vt:lpstr>How should we deal with PTSD?</vt:lpstr>
      <vt:lpstr>PowerPoint Presentation</vt:lpstr>
      <vt:lpstr>PowerPoint Presentation</vt:lpstr>
      <vt:lpstr>PowerPoint Presentation</vt:lpstr>
      <vt:lpstr>PowerPoint Presentation</vt:lpstr>
      <vt:lpstr>Organisational Resilience</vt:lpstr>
      <vt:lpstr>“Forward” Psychiatry</vt:lpstr>
      <vt:lpstr>“Forward” psychiatry</vt:lpstr>
      <vt:lpstr>Principles of “forward” psychiatry</vt:lpstr>
      <vt:lpstr>Debriefs</vt:lpstr>
      <vt:lpstr>On the day “debrief”</vt:lpstr>
      <vt:lpstr>PowerPoint Presentation</vt:lpstr>
      <vt:lpstr>PowerPoint Presentation</vt:lpstr>
      <vt:lpstr>Encourage people to look after themselves</vt:lpstr>
      <vt:lpstr>What else might help?</vt:lpstr>
      <vt:lpstr>Peer support</vt:lpstr>
      <vt:lpstr>Peer supporters = people like us</vt:lpstr>
      <vt:lpstr>Peer support options</vt:lpstr>
      <vt:lpstr>Reflective Practice</vt:lpstr>
      <vt:lpstr>Trauma Risk Management (TRiM)</vt:lpstr>
      <vt:lpstr>Referring on </vt:lpstr>
      <vt:lpstr>“Red flags”</vt:lpstr>
      <vt:lpstr>Referring on….</vt:lpstr>
      <vt:lpstr>PowerPoint Presentation</vt:lpstr>
      <vt:lpstr>info@marchonstress.com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Zoe</dc:creator>
  <cp:lastModifiedBy>Anna McNeil</cp:lastModifiedBy>
  <cp:revision>119</cp:revision>
  <dcterms:created xsi:type="dcterms:W3CDTF">2025-08-05T11:45:30Z</dcterms:created>
  <dcterms:modified xsi:type="dcterms:W3CDTF">2025-09-07T13:26:17Z</dcterms:modified>
</cp:coreProperties>
</file>