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9" r:id="rId4"/>
    <p:sldId id="260" r:id="rId5"/>
    <p:sldId id="261" r:id="rId6"/>
    <p:sldId id="262" r:id="rId7"/>
    <p:sldId id="264" r:id="rId8"/>
    <p:sldId id="263" r:id="rId9"/>
    <p:sldId id="265" r:id="rId10"/>
    <p:sldId id="266" r:id="rId11"/>
    <p:sldId id="279" r:id="rId12"/>
    <p:sldId id="281" r:id="rId13"/>
    <p:sldId id="267" r:id="rId14"/>
    <p:sldId id="282" r:id="rId15"/>
    <p:sldId id="268" r:id="rId16"/>
    <p:sldId id="269" r:id="rId17"/>
    <p:sldId id="270" r:id="rId18"/>
    <p:sldId id="271" r:id="rId19"/>
    <p:sldId id="280" r:id="rId20"/>
    <p:sldId id="272" r:id="rId21"/>
    <p:sldId id="273" r:id="rId22"/>
    <p:sldId id="274" r:id="rId23"/>
    <p:sldId id="275" r:id="rId24"/>
    <p:sldId id="276" r:id="rId25"/>
    <p:sldId id="277" r:id="rId26"/>
    <p:sldId id="278"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7075" autoAdjust="0"/>
  </p:normalViewPr>
  <p:slideViewPr>
    <p:cSldViewPr snapToGrid="0">
      <p:cViewPr varScale="1">
        <p:scale>
          <a:sx n="83" d="100"/>
          <a:sy n="83" d="100"/>
        </p:scale>
        <p:origin x="22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DEABE-417A-4B5D-98FA-706E45C1358A}" type="datetimeFigureOut">
              <a:rPr lang="en-GB" smtClean="0"/>
              <a:t>06/09/2025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28EAE-779B-4A4D-BD63-57BCF1F957CF}" type="slidenum">
              <a:rPr lang="en-GB" smtClean="0"/>
              <a:t>‹#›</a:t>
            </a:fld>
            <a:endParaRPr lang="en-GB"/>
          </a:p>
        </p:txBody>
      </p:sp>
    </p:spTree>
    <p:extLst>
      <p:ext uri="{BB962C8B-B14F-4D97-AF65-F5344CB8AC3E}">
        <p14:creationId xmlns:p14="http://schemas.microsoft.com/office/powerpoint/2010/main" val="1865850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rthobullets.com/basic-science/6095/complex-regional-pain-syndrome-crp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everybody,</a:t>
            </a:r>
          </a:p>
          <a:p>
            <a:r>
              <a:rPr lang="en-GB" dirty="0"/>
              <a:t>My Name is Al Khoriati. I am a consultant orthopaedic surgeon working out of Ashford and St Peters Hospital in Chertsey.</a:t>
            </a:r>
          </a:p>
          <a:p>
            <a:r>
              <a:rPr lang="en-GB" dirty="0"/>
              <a:t>I cover general trauma but I have a specialist interest in Upper Limb pathology, I.e. disorders of the shoulder, elbow and hand.</a:t>
            </a:r>
          </a:p>
          <a:p>
            <a:r>
              <a:rPr lang="en-GB" dirty="0"/>
              <a:t>I’m going to try and give you a summary of the impact of upper limb conditions on a patient’s day to day living and </a:t>
            </a:r>
          </a:p>
          <a:p>
            <a:r>
              <a:rPr lang="en-GB" dirty="0"/>
              <a:t>hopefully cover the optimal treatment strategies that should be taken in order to ensure your patients have the speediest </a:t>
            </a:r>
          </a:p>
          <a:p>
            <a:r>
              <a:rPr lang="en-GB" dirty="0"/>
              <a:t>possible recovery and return to normal function on a day-to-day basis.</a:t>
            </a:r>
          </a:p>
        </p:txBody>
      </p:sp>
      <p:sp>
        <p:nvSpPr>
          <p:cNvPr id="4" name="Slide Number Placeholder 3"/>
          <p:cNvSpPr>
            <a:spLocks noGrp="1"/>
          </p:cNvSpPr>
          <p:nvPr>
            <p:ph type="sldNum" sz="quarter" idx="5"/>
          </p:nvPr>
        </p:nvSpPr>
        <p:spPr/>
        <p:txBody>
          <a:bodyPr/>
          <a:lstStyle/>
          <a:p>
            <a:fld id="{B5428EAE-779B-4A4D-BD63-57BCF1F957CF}" type="slidenum">
              <a:rPr lang="en-GB" smtClean="0"/>
              <a:t>1</a:t>
            </a:fld>
            <a:endParaRPr lang="en-GB"/>
          </a:p>
        </p:txBody>
      </p:sp>
    </p:spTree>
    <p:extLst>
      <p:ext uri="{BB962C8B-B14F-4D97-AF65-F5344CB8AC3E}">
        <p14:creationId xmlns:p14="http://schemas.microsoft.com/office/powerpoint/2010/main" val="75463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quicker you can get a patient to rehab – the better the outcome! Early detection and onward referral is key. Patients always do better when the physio sees them sooner.</a:t>
            </a:r>
          </a:p>
          <a:p>
            <a:endParaRPr lang="en-GB" b="1" dirty="0"/>
          </a:p>
          <a:p>
            <a:r>
              <a:rPr lang="en-US" b="1" dirty="0"/>
              <a:t>physiotherapy is essential not only for physical recovery but also for improving mental well-being, confidence, and reducing the risk of reinjury. Taking dedicated time for therapy supports full engagement in rehabilitation and reduces stress.</a:t>
            </a:r>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10</a:t>
            </a:fld>
            <a:endParaRPr lang="en-GB"/>
          </a:p>
        </p:txBody>
      </p:sp>
    </p:spTree>
    <p:extLst>
      <p:ext uri="{BB962C8B-B14F-4D97-AF65-F5344CB8AC3E}">
        <p14:creationId xmlns:p14="http://schemas.microsoft.com/office/powerpoint/2010/main" val="355540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Shoulder trauma: elevation above shoulder height</a:t>
            </a:r>
          </a:p>
          <a:p>
            <a:r>
              <a:rPr lang="en-GB" dirty="0"/>
              <a:t>Elbow trauma: stiffness – ability to reach the face or down low</a:t>
            </a:r>
          </a:p>
          <a:p>
            <a:r>
              <a:rPr lang="en-GB" dirty="0"/>
              <a:t>Hand trauma – fine control, typing, gripping pens or keys.</a:t>
            </a:r>
          </a:p>
          <a:p>
            <a:r>
              <a:rPr lang="en-GB" dirty="0"/>
              <a:t>Posture: ability to hold in certain positions</a:t>
            </a:r>
          </a:p>
          <a:p>
            <a:r>
              <a:rPr lang="en-GB" dirty="0"/>
              <a:t>Strength: ability to lift heavy objects.</a:t>
            </a:r>
          </a:p>
          <a:p>
            <a:r>
              <a:rPr lang="en-GB" dirty="0"/>
              <a:t>Fatigue and pain.</a:t>
            </a:r>
          </a:p>
          <a:p>
            <a:r>
              <a:rPr lang="en-GB" dirty="0"/>
              <a:t>Loss of concentration or dexterity.</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11</a:t>
            </a:fld>
            <a:endParaRPr lang="en-GB"/>
          </a:p>
        </p:txBody>
      </p:sp>
    </p:spTree>
    <p:extLst>
      <p:ext uri="{BB962C8B-B14F-4D97-AF65-F5344CB8AC3E}">
        <p14:creationId xmlns:p14="http://schemas.microsoft.com/office/powerpoint/2010/main" val="2538208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Surgery is not without risk and the potential for post operative complications.</a:t>
            </a:r>
          </a:p>
          <a:p>
            <a:endParaRPr lang="en-GB" dirty="0"/>
          </a:p>
          <a:p>
            <a:r>
              <a:rPr lang="en-GB" dirty="0"/>
              <a:t>Infection can lead to further long-term treatment with antibiotics – patients can feel washed out and develop other health related issues (deafness, liver disfunction)</a:t>
            </a:r>
          </a:p>
          <a:p>
            <a:r>
              <a:rPr lang="en-GB" dirty="0"/>
              <a:t>Scarring, particularly in the hands can lead to hyper or loss of sensitivity as well as stiffness</a:t>
            </a:r>
          </a:p>
          <a:p>
            <a:endParaRPr lang="en-GB" dirty="0"/>
          </a:p>
          <a:p>
            <a:r>
              <a:rPr lang="en-GB" dirty="0"/>
              <a:t>Remember anyone that has metal put in may need a second surgery to extract it.</a:t>
            </a:r>
          </a:p>
        </p:txBody>
      </p:sp>
      <p:sp>
        <p:nvSpPr>
          <p:cNvPr id="4" name="Slide Number Placeholder 3"/>
          <p:cNvSpPr>
            <a:spLocks noGrp="1"/>
          </p:cNvSpPr>
          <p:nvPr>
            <p:ph type="sldNum" sz="quarter" idx="5"/>
          </p:nvPr>
        </p:nvSpPr>
        <p:spPr/>
        <p:txBody>
          <a:bodyPr/>
          <a:lstStyle/>
          <a:p>
            <a:fld id="{B5428EAE-779B-4A4D-BD63-57BCF1F957CF}" type="slidenum">
              <a:rPr lang="en-GB" smtClean="0"/>
              <a:t>12</a:t>
            </a:fld>
            <a:endParaRPr lang="en-GB"/>
          </a:p>
        </p:txBody>
      </p:sp>
    </p:spTree>
    <p:extLst>
      <p:ext uri="{BB962C8B-B14F-4D97-AF65-F5344CB8AC3E}">
        <p14:creationId xmlns:p14="http://schemas.microsoft.com/office/powerpoint/2010/main" val="73620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intervention – leads to earlier recovery. </a:t>
            </a:r>
          </a:p>
          <a:p>
            <a:r>
              <a:rPr lang="en-GB" dirty="0"/>
              <a:t>Patients left in a sling or a brace will often be left with permanent stiffness – very difficult to treat. Contractures occur and these are very difficult to manage!</a:t>
            </a:r>
          </a:p>
          <a:p>
            <a:r>
              <a:rPr lang="en-GB" dirty="0"/>
              <a:t>Bone takes a minimum  of 6 weeks to initially heal in adults and months to strengthen to the point where strenuous activity can be done safely</a:t>
            </a:r>
          </a:p>
          <a:p>
            <a:r>
              <a:rPr lang="en-GB" dirty="0"/>
              <a:t>Patient factors are key – hand dominance and smoking/lifestyle/psychological factors</a:t>
            </a:r>
          </a:p>
          <a:p>
            <a:r>
              <a:rPr lang="en-GB" dirty="0"/>
              <a:t>Beware of patient subtypes – anxious patients or those with no insight into the recovery process (those too keen to return to work/sports early</a:t>
            </a:r>
          </a:p>
          <a:p>
            <a:r>
              <a:rPr lang="en-GB" dirty="0"/>
              <a:t>Communication is key – hence the early need for specialist input.</a:t>
            </a:r>
          </a:p>
          <a:p>
            <a:endParaRPr lang="en-GB" dirty="0"/>
          </a:p>
          <a:p>
            <a:endParaRPr lang="en-GB" b="1" dirty="0"/>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13</a:t>
            </a:fld>
            <a:endParaRPr lang="en-GB"/>
          </a:p>
        </p:txBody>
      </p:sp>
    </p:spTree>
    <p:extLst>
      <p:ext uri="{BB962C8B-B14F-4D97-AF65-F5344CB8AC3E}">
        <p14:creationId xmlns:p14="http://schemas.microsoft.com/office/powerpoint/2010/main" val="382828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much time do patients need off work?</a:t>
            </a:r>
          </a:p>
          <a:p>
            <a:endParaRPr lang="en-GB" dirty="0"/>
          </a:p>
          <a:p>
            <a:r>
              <a:rPr lang="en-GB" dirty="0"/>
              <a:t>This depends very much on what is required in the patient’s job and what is required of them</a:t>
            </a:r>
          </a:p>
          <a:p>
            <a:endParaRPr lang="en-GB" dirty="0"/>
          </a:p>
          <a:p>
            <a:r>
              <a:rPr lang="en-GB" dirty="0"/>
              <a:t>Patients in desk-based jobs may have to maintain a certain posture with their shoulder and repetitively use their wrist/hand</a:t>
            </a:r>
          </a:p>
          <a:p>
            <a:endParaRPr lang="en-GB" dirty="0"/>
          </a:p>
          <a:p>
            <a:r>
              <a:rPr lang="en-GB" dirty="0"/>
              <a:t>Examples:</a:t>
            </a:r>
          </a:p>
          <a:p>
            <a:endParaRPr lang="en-GB" dirty="0"/>
          </a:p>
          <a:p>
            <a:r>
              <a:rPr lang="en-GB" dirty="0"/>
              <a:t>Difficulty lifting, raising, or extending the arm may hinder basic office tasks like using keyboards, phones, or accessing files.</a:t>
            </a:r>
          </a:p>
          <a:p>
            <a:r>
              <a:rPr lang="en-GB" dirty="0"/>
              <a:t>Pain and Fatigue. Desk work may cause shoulder pain and fatigue, especially when overcompensating with the opposite arm.</a:t>
            </a:r>
          </a:p>
          <a:p>
            <a:endParaRPr lang="en-GB" dirty="0"/>
          </a:p>
          <a:p>
            <a:r>
              <a:rPr lang="en-GB" dirty="0"/>
              <a:t>Consider modification tools to ease their passage back to work</a:t>
            </a:r>
          </a:p>
          <a:p>
            <a:endParaRPr lang="en-GB" dirty="0"/>
          </a:p>
          <a:p>
            <a:r>
              <a:rPr lang="en-GB" dirty="0"/>
              <a:t>With any kind of traumatic injury – most patients </a:t>
            </a:r>
          </a:p>
          <a:p>
            <a:endParaRPr lang="en-GB" dirty="0"/>
          </a:p>
          <a:p>
            <a:r>
              <a:rPr lang="en-GB" dirty="0"/>
              <a:t>Eg dictation software</a:t>
            </a:r>
          </a:p>
          <a:p>
            <a:endParaRPr lang="en-GB" dirty="0"/>
          </a:p>
          <a:p>
            <a:r>
              <a:rPr lang="en-GB" dirty="0"/>
              <a:t>Manual work:</a:t>
            </a:r>
          </a:p>
          <a:p>
            <a:r>
              <a:rPr lang="en-GB" dirty="0"/>
              <a:t>Strength needs to return – can speed up recovery with physio to strengthen muscles.</a:t>
            </a:r>
          </a:p>
          <a:p>
            <a:endParaRPr lang="en-GB" dirty="0"/>
          </a:p>
          <a:p>
            <a:r>
              <a:rPr lang="en-GB" dirty="0"/>
              <a:t> </a:t>
            </a:r>
          </a:p>
          <a:p>
            <a:r>
              <a:rPr lang="en-GB" dirty="0"/>
              <a:t>Longterm outlook:</a:t>
            </a:r>
          </a:p>
          <a:p>
            <a:r>
              <a:rPr lang="en-GB" dirty="0"/>
              <a:t>If complications (e.g., frozen shoulder, radial nerve injury) arise, there may be longer-term impacts on job performance.</a:t>
            </a:r>
          </a:p>
          <a:p>
            <a:r>
              <a:rPr lang="en-GB" dirty="0"/>
              <a:t>With appropriate support, most desk based occupations can fully return to their role within 6–12 weeks, depending on severity and recovery.</a:t>
            </a:r>
          </a:p>
          <a:p>
            <a:r>
              <a:rPr lang="en-GB" dirty="0"/>
              <a:t>With manual type work, the recovery can take months as muscles/tendons take longer to recover and rebuild.</a:t>
            </a:r>
          </a:p>
        </p:txBody>
      </p:sp>
      <p:sp>
        <p:nvSpPr>
          <p:cNvPr id="4" name="Slide Number Placeholder 3"/>
          <p:cNvSpPr>
            <a:spLocks noGrp="1"/>
          </p:cNvSpPr>
          <p:nvPr>
            <p:ph type="sldNum" sz="quarter" idx="5"/>
          </p:nvPr>
        </p:nvSpPr>
        <p:spPr/>
        <p:txBody>
          <a:bodyPr/>
          <a:lstStyle/>
          <a:p>
            <a:fld id="{B5428EAE-779B-4A4D-BD63-57BCF1F957CF}" type="slidenum">
              <a:rPr lang="en-GB" smtClean="0"/>
              <a:t>14</a:t>
            </a:fld>
            <a:endParaRPr lang="en-GB"/>
          </a:p>
        </p:txBody>
      </p:sp>
    </p:spTree>
    <p:extLst>
      <p:ext uri="{BB962C8B-B14F-4D97-AF65-F5344CB8AC3E}">
        <p14:creationId xmlns:p14="http://schemas.microsoft.com/office/powerpoint/2010/main" val="2792191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Arthritis – incidence varies depending on severity of trauma and limb, and intervention – limbs such as the elbow can be very unforgiving (approximately 30% of patients who experience elbow fractures will develop PTOA). Ultimately the only cure is joint replacement – This has a huge impact on patient function and can often mean the end of a manual job.</a:t>
            </a:r>
          </a:p>
          <a:p>
            <a:endParaRPr lang="en-GB" dirty="0"/>
          </a:p>
          <a:p>
            <a:r>
              <a:rPr lang="en-GB" dirty="0"/>
              <a:t>Stiffness and weakness are extremely common</a:t>
            </a:r>
          </a:p>
          <a:p>
            <a:endParaRPr lang="en-GB" dirty="0"/>
          </a:p>
          <a:p>
            <a:r>
              <a:rPr lang="en-GB" dirty="0"/>
              <a:t>Nerve injury can seriously hamper rehabilitation – nerve recovery can take months to years</a:t>
            </a:r>
          </a:p>
          <a:p>
            <a:endParaRPr lang="en-GB" dirty="0"/>
          </a:p>
          <a:p>
            <a:r>
              <a:rPr lang="en-GB" dirty="0"/>
              <a:t>Complex Regional Pain Syndrome (CRPS) incidence is higher in the upper limb compared to the lower limb, with a reported incidence rate of 5.5 per 100,000 person-years in the US </a:t>
            </a:r>
            <a:r>
              <a:rPr lang="en-GB" dirty="0">
                <a:hlinkClick r:id="rId3"/>
              </a:rPr>
              <a:t>according to </a:t>
            </a:r>
            <a:r>
              <a:rPr lang="en-GB" dirty="0" err="1">
                <a:hlinkClick r:id="rId3"/>
              </a:rPr>
              <a:t>Orthobullets</a:t>
            </a:r>
            <a:r>
              <a:rPr lang="en-GB" dirty="0"/>
              <a:t>. Women are more commonly affected (3-4 times more frequently than men)</a:t>
            </a:r>
          </a:p>
          <a:p>
            <a:r>
              <a:rPr lang="en-GB" dirty="0"/>
              <a:t>It is extremely difficult to treat and requires prompt recognition and intervention to prevent permanent disability.</a:t>
            </a:r>
          </a:p>
          <a:p>
            <a:endParaRPr lang="en-GB" dirty="0"/>
          </a:p>
          <a:p>
            <a:r>
              <a:rPr lang="en-US" b="1" dirty="0"/>
              <a:t>Ill health retirement (IHR) may be considered when the shoulder fracture results in permanent functional impairment that prevents the individual from performing their job safely, reliably, and with reasonable adjustments.</a:t>
            </a:r>
          </a:p>
          <a:p>
            <a:r>
              <a:rPr lang="en-US" b="1" dirty="0"/>
              <a:t>Common Criteria Include:</a:t>
            </a:r>
          </a:p>
          <a:p>
            <a:pPr>
              <a:buFont typeface="Arial" panose="020B0604020202020204" pitchFamily="34" charset="0"/>
              <a:buChar char="•"/>
            </a:pPr>
            <a:r>
              <a:rPr lang="en-US" b="1" dirty="0"/>
              <a:t>Failure to regain functional use of the arm (e.g., due to stiffness, non-union, or complex trauma)</a:t>
            </a:r>
          </a:p>
          <a:p>
            <a:pPr>
              <a:buFont typeface="Arial" panose="020B0604020202020204" pitchFamily="34" charset="0"/>
              <a:buChar char="•"/>
            </a:pPr>
            <a:r>
              <a:rPr lang="en-US" b="1" dirty="0"/>
              <a:t>Chronic pain unresponsive to treatment</a:t>
            </a:r>
          </a:p>
          <a:p>
            <a:pPr>
              <a:buFont typeface="Arial" panose="020B0604020202020204" pitchFamily="34" charset="0"/>
              <a:buChar char="•"/>
            </a:pPr>
            <a:r>
              <a:rPr lang="en-US" b="1" dirty="0"/>
              <a:t>Associated nerve damage (e.g., axillary or brachial plexus injury)</a:t>
            </a:r>
          </a:p>
          <a:p>
            <a:pPr>
              <a:buFont typeface="Arial" panose="020B0604020202020204" pitchFamily="34" charset="0"/>
              <a:buChar char="•"/>
            </a:pPr>
            <a:r>
              <a:rPr lang="en-US" b="1" dirty="0"/>
              <a:t>Development of frozen shoulder or post-traumatic arthritis</a:t>
            </a:r>
          </a:p>
          <a:p>
            <a:pPr>
              <a:buFont typeface="Arial" panose="020B0604020202020204" pitchFamily="34" charset="0"/>
              <a:buChar char="•"/>
            </a:pPr>
            <a:r>
              <a:rPr lang="en-US" b="1" dirty="0"/>
              <a:t>Inability to return to the specific demands of the job (e.g., lifting, overhead work, repetitive arm use)</a:t>
            </a:r>
          </a:p>
          <a:p>
            <a:pPr>
              <a:buFont typeface="Arial" panose="020B0604020202020204" pitchFamily="34" charset="0"/>
              <a:buChar char="•"/>
            </a:pPr>
            <a:endParaRPr lang="en-US" b="1" dirty="0"/>
          </a:p>
          <a:p>
            <a:r>
              <a:rPr lang="en-US" b="1" dirty="0"/>
              <a:t>Ill health retirement (IHR) may be appropriate when a shoulder fracture leads to permanent impairment that prevents the person from safely or reliably performing their job, even with adjustments. Key reasons include loss of arm function, chronic pain, nerve damage, or complications like frozen shoulder or arthritis, especially when the job involves physical tasks.</a:t>
            </a:r>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15</a:t>
            </a:fld>
            <a:endParaRPr lang="en-GB"/>
          </a:p>
        </p:txBody>
      </p:sp>
    </p:spTree>
    <p:extLst>
      <p:ext uri="{BB962C8B-B14F-4D97-AF65-F5344CB8AC3E}">
        <p14:creationId xmlns:p14="http://schemas.microsoft.com/office/powerpoint/2010/main" val="2951027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Electively treated conditions progress slowly over time and management of these conditions is much more staged and planned</a:t>
            </a:r>
          </a:p>
          <a:p>
            <a:r>
              <a:rPr lang="en-GB" dirty="0"/>
              <a:t>Again – early diagnosis is key and the correct management strategy depends on prompt diagnosis and early specialist intervention where appropriate</a:t>
            </a:r>
          </a:p>
          <a:p>
            <a:r>
              <a:rPr lang="en-GB" dirty="0"/>
              <a:t>These broadly fall into 3 categories:</a:t>
            </a:r>
          </a:p>
          <a:p>
            <a:endParaRPr lang="en-GB" dirty="0"/>
          </a:p>
          <a:p>
            <a:pPr marL="228600" indent="-228600">
              <a:buAutoNum type="arabicParenR"/>
            </a:pPr>
            <a:r>
              <a:rPr lang="en-GB" dirty="0"/>
              <a:t>Neurological entrapment (carpal/cubital tunnel)</a:t>
            </a:r>
          </a:p>
          <a:p>
            <a:pPr marL="228600" indent="-228600">
              <a:buAutoNum type="arabicParenR"/>
            </a:pPr>
            <a:r>
              <a:rPr lang="en-GB" dirty="0"/>
              <a:t>Tendinopathy (trigger/tennis elbow/rotator cuff)</a:t>
            </a:r>
          </a:p>
          <a:p>
            <a:pPr marL="228600" indent="-228600">
              <a:buAutoNum type="arabicParenR"/>
            </a:pPr>
            <a:r>
              <a:rPr lang="en-GB" dirty="0"/>
              <a:t>Arthritis</a:t>
            </a:r>
          </a:p>
          <a:p>
            <a:pPr marL="228600" indent="-228600">
              <a:buAutoNum type="arabicParenR"/>
            </a:pPr>
            <a:endParaRPr lang="en-GB" dirty="0"/>
          </a:p>
          <a:p>
            <a:pPr marL="0" indent="0">
              <a:buNone/>
            </a:pPr>
            <a:endParaRPr lang="en-GB" b="1" dirty="0"/>
          </a:p>
        </p:txBody>
      </p:sp>
      <p:sp>
        <p:nvSpPr>
          <p:cNvPr id="4" name="Slide Number Placeholder 3"/>
          <p:cNvSpPr>
            <a:spLocks noGrp="1"/>
          </p:cNvSpPr>
          <p:nvPr>
            <p:ph type="sldNum" sz="quarter" idx="5"/>
          </p:nvPr>
        </p:nvSpPr>
        <p:spPr/>
        <p:txBody>
          <a:bodyPr/>
          <a:lstStyle/>
          <a:p>
            <a:fld id="{B5428EAE-779B-4A4D-BD63-57BCF1F957CF}" type="slidenum">
              <a:rPr lang="en-GB" smtClean="0"/>
              <a:t>16</a:t>
            </a:fld>
            <a:endParaRPr lang="en-GB"/>
          </a:p>
        </p:txBody>
      </p:sp>
    </p:spTree>
    <p:extLst>
      <p:ext uri="{BB962C8B-B14F-4D97-AF65-F5344CB8AC3E}">
        <p14:creationId xmlns:p14="http://schemas.microsoft.com/office/powerpoint/2010/main" val="65374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management of these conditions depends on a number of factors.</a:t>
            </a:r>
          </a:p>
          <a:p>
            <a:endParaRPr lang="en-GB" dirty="0"/>
          </a:p>
          <a:p>
            <a:r>
              <a:rPr lang="en-GB" dirty="0"/>
              <a:t>The limb dominance of the patient</a:t>
            </a:r>
          </a:p>
          <a:p>
            <a:r>
              <a:rPr lang="en-GB" dirty="0"/>
              <a:t>The type of work the patient does – e.g. shoulder injuries might not affect a desk-based job as much as a builder</a:t>
            </a:r>
          </a:p>
          <a:p>
            <a:r>
              <a:rPr lang="en-GB" dirty="0"/>
              <a:t>Modifiable factors affect recovery – smoking/ blood sugar levels/medications and drugs</a:t>
            </a:r>
          </a:p>
          <a:p>
            <a:r>
              <a:rPr lang="en-GB" dirty="0"/>
              <a:t>Workplace adjustments must be made – </a:t>
            </a:r>
            <a:r>
              <a:rPr lang="en-GB" dirty="0" err="1"/>
              <a:t>ie</a:t>
            </a:r>
            <a:r>
              <a:rPr lang="en-GB" dirty="0"/>
              <a:t> a police officer that can go from a patrol-based job to a desk-based role till they have recovered.</a:t>
            </a:r>
          </a:p>
        </p:txBody>
      </p:sp>
      <p:sp>
        <p:nvSpPr>
          <p:cNvPr id="4" name="Slide Number Placeholder 3"/>
          <p:cNvSpPr>
            <a:spLocks noGrp="1"/>
          </p:cNvSpPr>
          <p:nvPr>
            <p:ph type="sldNum" sz="quarter" idx="5"/>
          </p:nvPr>
        </p:nvSpPr>
        <p:spPr/>
        <p:txBody>
          <a:bodyPr/>
          <a:lstStyle/>
          <a:p>
            <a:fld id="{B5428EAE-779B-4A4D-BD63-57BCF1F957CF}" type="slidenum">
              <a:rPr lang="en-GB" smtClean="0"/>
              <a:t>17</a:t>
            </a:fld>
            <a:endParaRPr lang="en-GB"/>
          </a:p>
        </p:txBody>
      </p:sp>
    </p:spTree>
    <p:extLst>
      <p:ext uri="{BB962C8B-B14F-4D97-AF65-F5344CB8AC3E}">
        <p14:creationId xmlns:p14="http://schemas.microsoft.com/office/powerpoint/2010/main" val="73685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therapy and physio can play a vital role in the management of these conditions – particularly the tendinopathies. A combination of exercises and splinting can prove invaluable IF the patient is disciplined and motivated.</a:t>
            </a:r>
          </a:p>
          <a:p>
            <a:endParaRPr lang="en-GB" dirty="0"/>
          </a:p>
          <a:p>
            <a:r>
              <a:rPr lang="en-GB" dirty="0"/>
              <a:t>Steroid injections should be mainly used DIAGNOSTICALLY – they carry risk and at best can offer transient therapeutic value (though if the pathology is mild they can give long term relief)</a:t>
            </a:r>
          </a:p>
          <a:p>
            <a:endParaRPr lang="en-GB" dirty="0"/>
          </a:p>
          <a:p>
            <a:r>
              <a:rPr lang="en-GB" dirty="0"/>
              <a:t>BEWARE of injecting those with poor quality tendons with Steroid! Risk of tendon rupture!</a:t>
            </a:r>
          </a:p>
          <a:p>
            <a:endParaRPr lang="en-GB" dirty="0"/>
          </a:p>
          <a:p>
            <a:endParaRPr lang="en-GB" dirty="0"/>
          </a:p>
          <a:p>
            <a:r>
              <a:rPr lang="en-GB" dirty="0"/>
              <a:t>PRP holds promise – variable success in terms of the available literature but anecdotally I have found it to be useful in tennis elbow. Different doses needed for different joints and the quality of the PRP extracted will differ from patient to patient.</a:t>
            </a:r>
          </a:p>
          <a:p>
            <a:endParaRPr lang="en-GB" dirty="0"/>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18</a:t>
            </a:fld>
            <a:endParaRPr lang="en-GB"/>
          </a:p>
        </p:txBody>
      </p:sp>
    </p:spTree>
    <p:extLst>
      <p:ext uri="{BB962C8B-B14F-4D97-AF65-F5344CB8AC3E}">
        <p14:creationId xmlns:p14="http://schemas.microsoft.com/office/powerpoint/2010/main" val="3768558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 of OH Advice for Electively Treated Upper Limb Conditions </a:t>
            </a:r>
          </a:p>
          <a:p>
            <a:endParaRPr lang="en-GB" dirty="0"/>
          </a:p>
          <a:p>
            <a:r>
              <a:rPr lang="en-GB" dirty="0"/>
              <a:t>Neurological Entrapment (e.g. Carpal/Cubital Tunnel) –</a:t>
            </a:r>
          </a:p>
          <a:p>
            <a:r>
              <a:rPr lang="en-GB" dirty="0"/>
              <a:t>Symptoms: numbness/pain/weakness</a:t>
            </a:r>
          </a:p>
          <a:p>
            <a:r>
              <a:rPr lang="en-GB" dirty="0"/>
              <a:t>Advice: Ergonomic assessment, splints, task rotation. Light duties or restrictions may be needed during treatment.</a:t>
            </a:r>
          </a:p>
          <a:p>
            <a:endParaRPr lang="en-GB" dirty="0"/>
          </a:p>
          <a:p>
            <a:r>
              <a:rPr lang="en-GB" dirty="0"/>
              <a:t>Tendinopathy (e.g. Trigger Finger, Tennis Elbow, Rotator Cuff)</a:t>
            </a:r>
          </a:p>
          <a:p>
            <a:r>
              <a:rPr lang="en-GB" dirty="0"/>
              <a:t>Symptoms: Pain with movement, swelling, limited range.</a:t>
            </a:r>
          </a:p>
          <a:p>
            <a:r>
              <a:rPr lang="en-GB" dirty="0"/>
              <a:t>Advice: Early physiotherapy, activity modification, and avoiding repetitive or overhead tasks. Gradual return to work after interventions after weeks-months</a:t>
            </a:r>
          </a:p>
          <a:p>
            <a:endParaRPr lang="en-GB" dirty="0"/>
          </a:p>
          <a:p>
            <a:r>
              <a:rPr lang="en-GB" dirty="0"/>
              <a:t>Rotator Cuff Tear Non-surgical: Improvement in 6–12 weeks. Surgical: Basic recovery in 4–6 months; full function may take up to 12 months.</a:t>
            </a:r>
          </a:p>
          <a:p>
            <a:r>
              <a:rPr lang="en-GB" dirty="0"/>
              <a:t>Advice: Joint protection, regular breaks, and workplace adaptations (e.g., assistive devices). Phased return and long-term adjustments may be required.</a:t>
            </a:r>
          </a:p>
          <a:p>
            <a:endParaRPr lang="en-GB" dirty="0"/>
          </a:p>
          <a:p>
            <a:r>
              <a:rPr lang="en-GB" dirty="0"/>
              <a:t>Arthritis: the primary symptom is pain. Avoid exacerbating activities. Impact related activities. Manage with analgesia</a:t>
            </a:r>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19</a:t>
            </a:fld>
            <a:endParaRPr lang="en-GB"/>
          </a:p>
        </p:txBody>
      </p:sp>
    </p:spTree>
    <p:extLst>
      <p:ext uri="{BB962C8B-B14F-4D97-AF65-F5344CB8AC3E}">
        <p14:creationId xmlns:p14="http://schemas.microsoft.com/office/powerpoint/2010/main" val="236484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Upper Limb injuries or pathology are highly prevalent in the UK population with some studies reporting that up to 1 in 2 people a week experience pain in their upper limb or neck each week. The pathology involved is often complicated and can be difficult to treat if the correct diagnosis is not made early and appropriate treatment is not initiated early.</a:t>
            </a:r>
          </a:p>
        </p:txBody>
      </p:sp>
      <p:sp>
        <p:nvSpPr>
          <p:cNvPr id="4" name="Slide Number Placeholder 3"/>
          <p:cNvSpPr>
            <a:spLocks noGrp="1"/>
          </p:cNvSpPr>
          <p:nvPr>
            <p:ph type="sldNum" sz="quarter" idx="5"/>
          </p:nvPr>
        </p:nvSpPr>
        <p:spPr/>
        <p:txBody>
          <a:bodyPr/>
          <a:lstStyle/>
          <a:p>
            <a:fld id="{B5428EAE-779B-4A4D-BD63-57BCF1F957CF}" type="slidenum">
              <a:rPr lang="en-GB" smtClean="0"/>
              <a:t>2</a:t>
            </a:fld>
            <a:endParaRPr lang="en-GB"/>
          </a:p>
        </p:txBody>
      </p:sp>
    </p:spTree>
    <p:extLst>
      <p:ext uri="{BB962C8B-B14F-4D97-AF65-F5344CB8AC3E}">
        <p14:creationId xmlns:p14="http://schemas.microsoft.com/office/powerpoint/2010/main" val="3868336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Decompressive procedures (ASAD) can relieve trapped or irritated tendons or joints and regain ROM – success depends on how advanced the disease is and HOW QUICKLY you get the patient to physio- I will personally arrange for the physio to see them on the day and arrange follow up.</a:t>
            </a:r>
          </a:p>
          <a:p>
            <a:endParaRPr lang="en-GB" dirty="0"/>
          </a:p>
          <a:p>
            <a:r>
              <a:rPr lang="en-GB" dirty="0"/>
              <a:t>Failure to do so will result in stiffness, weakness and incredibly poor outcomes. Patient selection is key. Pick the wrong patient and you will have a very poor outcome</a:t>
            </a:r>
          </a:p>
          <a:p>
            <a:endParaRPr lang="en-GB" dirty="0"/>
          </a:p>
          <a:p>
            <a:r>
              <a:rPr lang="en-GB" dirty="0"/>
              <a:t>The success of </a:t>
            </a:r>
            <a:r>
              <a:rPr lang="en-GB" dirty="0" err="1"/>
              <a:t>nerurological</a:t>
            </a:r>
            <a:r>
              <a:rPr lang="en-GB" dirty="0"/>
              <a:t> decompression depends on the severity of the compression as well as its duration and the patient’s ability to recover (diabetes/smoking)</a:t>
            </a:r>
          </a:p>
          <a:p>
            <a:endParaRPr lang="en-GB" dirty="0"/>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20</a:t>
            </a:fld>
            <a:endParaRPr lang="en-GB"/>
          </a:p>
        </p:txBody>
      </p:sp>
    </p:spTree>
    <p:extLst>
      <p:ext uri="{BB962C8B-B14F-4D97-AF65-F5344CB8AC3E}">
        <p14:creationId xmlns:p14="http://schemas.microsoft.com/office/powerpoint/2010/main" val="14419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Reconstructive procedures – such as cuff repair are complicated procedures undertaken by a specialist when non op intervention is inappropriate or has failed.</a:t>
            </a:r>
          </a:p>
          <a:p>
            <a:endParaRPr lang="en-GB" dirty="0"/>
          </a:p>
          <a:p>
            <a:r>
              <a:rPr lang="en-GB" dirty="0"/>
              <a:t>Joint replacements are salvage procedures</a:t>
            </a:r>
          </a:p>
          <a:p>
            <a:endParaRPr lang="en-GB" dirty="0"/>
          </a:p>
          <a:p>
            <a:r>
              <a:rPr lang="en-GB" dirty="0"/>
              <a:t>Recovery from these operations is at least 3 months and there will be a limit to what the patient can do after a joint replacement in the upper limb</a:t>
            </a:r>
          </a:p>
          <a:p>
            <a:endParaRPr lang="en-GB" dirty="0"/>
          </a:p>
          <a:p>
            <a:r>
              <a:rPr lang="en-GB" dirty="0"/>
              <a:t>Limited ROM and weight liftable</a:t>
            </a:r>
          </a:p>
          <a:p>
            <a:endParaRPr lang="en-GB" dirty="0"/>
          </a:p>
          <a:p>
            <a:r>
              <a:rPr lang="en-GB" dirty="0"/>
              <a:t>Patients must be warned of this preoperatively – to manage expectations</a:t>
            </a:r>
          </a:p>
        </p:txBody>
      </p:sp>
      <p:sp>
        <p:nvSpPr>
          <p:cNvPr id="4" name="Slide Number Placeholder 3"/>
          <p:cNvSpPr>
            <a:spLocks noGrp="1"/>
          </p:cNvSpPr>
          <p:nvPr>
            <p:ph type="sldNum" sz="quarter" idx="5"/>
          </p:nvPr>
        </p:nvSpPr>
        <p:spPr/>
        <p:txBody>
          <a:bodyPr/>
          <a:lstStyle/>
          <a:p>
            <a:fld id="{B5428EAE-779B-4A4D-BD63-57BCF1F957CF}" type="slidenum">
              <a:rPr lang="en-GB" smtClean="0"/>
              <a:t>21</a:t>
            </a:fld>
            <a:endParaRPr lang="en-GB"/>
          </a:p>
        </p:txBody>
      </p:sp>
    </p:spTree>
    <p:extLst>
      <p:ext uri="{BB962C8B-B14F-4D97-AF65-F5344CB8AC3E}">
        <p14:creationId xmlns:p14="http://schemas.microsoft.com/office/powerpoint/2010/main" val="334723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Excellent guidelines are available from the Faculty of occupational medicine of the RCP</a:t>
            </a:r>
          </a:p>
        </p:txBody>
      </p:sp>
      <p:sp>
        <p:nvSpPr>
          <p:cNvPr id="4" name="Slide Number Placeholder 3"/>
          <p:cNvSpPr>
            <a:spLocks noGrp="1"/>
          </p:cNvSpPr>
          <p:nvPr>
            <p:ph type="sldNum" sz="quarter" idx="5"/>
          </p:nvPr>
        </p:nvSpPr>
        <p:spPr/>
        <p:txBody>
          <a:bodyPr/>
          <a:lstStyle/>
          <a:p>
            <a:fld id="{B5428EAE-779B-4A4D-BD63-57BCF1F957CF}" type="slidenum">
              <a:rPr lang="en-GB" smtClean="0"/>
              <a:t>22</a:t>
            </a:fld>
            <a:endParaRPr lang="en-GB"/>
          </a:p>
        </p:txBody>
      </p:sp>
    </p:spTree>
    <p:extLst>
      <p:ext uri="{BB962C8B-B14F-4D97-AF65-F5344CB8AC3E}">
        <p14:creationId xmlns:p14="http://schemas.microsoft.com/office/powerpoint/2010/main" val="198250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to consider the neck as a potential source of upper limb pain  - impingement of the spinal nerves by intervertebral discs can often be missed so it is always worth thinking about radiculopathy as a potential cause. Sadly, I do not have time to cover this today but it is always worth bearing in mind when assessing a complex patient. If the patient complains of neck pain or the pain shoots down the arm or is associated with numbness/ tingling or the pain isn’t exacerbated by particular movements – always think SPINE and refer onwards for further assessment. This can be an MRI/nerve conduction studies or simply review by a spine specialist.</a:t>
            </a:r>
          </a:p>
          <a:p>
            <a:endParaRPr lang="en-GB" dirty="0"/>
          </a:p>
          <a:p>
            <a:r>
              <a:rPr lang="en-GB" dirty="0"/>
              <a:t>Individuals at risk include those in occupations where the neck remains in prolonged neck flexion/extension (desk work, drivers, manual work)</a:t>
            </a:r>
          </a:p>
          <a:p>
            <a:endParaRPr lang="en-GB" dirty="0"/>
          </a:p>
          <a:p>
            <a:r>
              <a:rPr lang="en-US" b="1" dirty="0"/>
              <a:t>Ensure ergonomic assessments of the workstation or job tasks are conducted, focusing on neck posture and repetitive use of the upper limbs.</a:t>
            </a:r>
          </a:p>
          <a:p>
            <a:r>
              <a:rPr lang="en-US" b="1" dirty="0"/>
              <a:t>Temporary job modifications may be required, including:</a:t>
            </a:r>
          </a:p>
          <a:p>
            <a:pPr>
              <a:buFont typeface="Arial" panose="020B0604020202020204" pitchFamily="34" charset="0"/>
              <a:buChar char="•"/>
            </a:pPr>
            <a:r>
              <a:rPr lang="en-US" b="1" dirty="0"/>
              <a:t>Reducing overhead or repetitive arm use.</a:t>
            </a:r>
          </a:p>
          <a:p>
            <a:pPr>
              <a:buFont typeface="Arial" panose="020B0604020202020204" pitchFamily="34" charset="0"/>
              <a:buChar char="•"/>
            </a:pPr>
            <a:r>
              <a:rPr lang="en-US" b="1" dirty="0"/>
              <a:t>Avoiding prolonged static postures.</a:t>
            </a:r>
          </a:p>
          <a:p>
            <a:pPr>
              <a:buFont typeface="Arial" panose="020B0604020202020204" pitchFamily="34" charset="0"/>
              <a:buChar char="•"/>
            </a:pPr>
            <a:r>
              <a:rPr lang="en-US" b="1" dirty="0"/>
              <a:t>Introducing micro-breaks and posture variation.</a:t>
            </a:r>
          </a:p>
          <a:p>
            <a:endParaRPr lang="en-GB" b="1" dirty="0"/>
          </a:p>
        </p:txBody>
      </p:sp>
      <p:sp>
        <p:nvSpPr>
          <p:cNvPr id="4" name="Slide Number Placeholder 3"/>
          <p:cNvSpPr>
            <a:spLocks noGrp="1"/>
          </p:cNvSpPr>
          <p:nvPr>
            <p:ph type="sldNum" sz="quarter" idx="5"/>
          </p:nvPr>
        </p:nvSpPr>
        <p:spPr/>
        <p:txBody>
          <a:bodyPr/>
          <a:lstStyle/>
          <a:p>
            <a:fld id="{B5428EAE-779B-4A4D-BD63-57BCF1F957CF}" type="slidenum">
              <a:rPr lang="en-GB" smtClean="0"/>
              <a:t>3</a:t>
            </a:fld>
            <a:endParaRPr lang="en-GB"/>
          </a:p>
        </p:txBody>
      </p:sp>
    </p:spTree>
    <p:extLst>
      <p:ext uri="{BB962C8B-B14F-4D97-AF65-F5344CB8AC3E}">
        <p14:creationId xmlns:p14="http://schemas.microsoft.com/office/powerpoint/2010/main" val="93651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make upper limb pathology easier for you to understand I’m going to break down my talk in to upper limb trauma vs elective pathologies. Acute Vs Chronic conditions. These are managed slightly differently but in an ideal world – Both should be treated by specialist, fellowship trained surgeons with key support from allied health care professionals – Nurses, physios, hand therapists and Occupational therapists.</a:t>
            </a:r>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4</a:t>
            </a:fld>
            <a:endParaRPr lang="en-GB"/>
          </a:p>
        </p:txBody>
      </p:sp>
    </p:spTree>
    <p:extLst>
      <p:ext uri="{BB962C8B-B14F-4D97-AF65-F5344CB8AC3E}">
        <p14:creationId xmlns:p14="http://schemas.microsoft.com/office/powerpoint/2010/main" val="179149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do the best operation in the world but in the absence of correct and PROMPT rehabilitation outcomes will inevitably ne worse!</a:t>
            </a:r>
          </a:p>
          <a:p>
            <a:endParaRPr lang="en-GB" dirty="0"/>
          </a:p>
          <a:p>
            <a:r>
              <a:rPr lang="en-US" b="1" dirty="0"/>
              <a:t>From an occupational health perspective, it is equally crucial to ensure that timely and appropriate workplace rehabilitation is part of the recovery pathway. Delays in rehabilitation can lead to prolonged absence, deconditioning, and even psychological barriers to returning to work.</a:t>
            </a:r>
            <a:endParaRPr lang="en-GB" b="1" dirty="0"/>
          </a:p>
        </p:txBody>
      </p:sp>
      <p:sp>
        <p:nvSpPr>
          <p:cNvPr id="4" name="Slide Number Placeholder 3"/>
          <p:cNvSpPr>
            <a:spLocks noGrp="1"/>
          </p:cNvSpPr>
          <p:nvPr>
            <p:ph type="sldNum" sz="quarter" idx="5"/>
          </p:nvPr>
        </p:nvSpPr>
        <p:spPr/>
        <p:txBody>
          <a:bodyPr/>
          <a:lstStyle/>
          <a:p>
            <a:fld id="{B5428EAE-779B-4A4D-BD63-57BCF1F957CF}" type="slidenum">
              <a:rPr lang="en-GB" smtClean="0"/>
              <a:t>5</a:t>
            </a:fld>
            <a:endParaRPr lang="en-GB"/>
          </a:p>
        </p:txBody>
      </p:sp>
    </p:spTree>
    <p:extLst>
      <p:ext uri="{BB962C8B-B14F-4D97-AF65-F5344CB8AC3E}">
        <p14:creationId xmlns:p14="http://schemas.microsoft.com/office/powerpoint/2010/main" val="189824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Injuries from Shoulder to the fingertip</a:t>
            </a:r>
          </a:p>
          <a:p>
            <a:r>
              <a:rPr lang="en-GB" dirty="0"/>
              <a:t>Although I cannot cover every type of injury in detail – as a rule of thumb fractures to the upper limb will take 6 weeks to heal</a:t>
            </a:r>
          </a:p>
          <a:p>
            <a:r>
              <a:rPr lang="en-GB" dirty="0"/>
              <a:t>More or less factoring in age, comorbidities and lifestyle (Smoking/steroid use)</a:t>
            </a:r>
          </a:p>
          <a:p>
            <a:endParaRPr lang="en-GB" dirty="0"/>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6</a:t>
            </a:fld>
            <a:endParaRPr lang="en-GB"/>
          </a:p>
        </p:txBody>
      </p:sp>
    </p:spTree>
    <p:extLst>
      <p:ext uri="{BB962C8B-B14F-4D97-AF65-F5344CB8AC3E}">
        <p14:creationId xmlns:p14="http://schemas.microsoft.com/office/powerpoint/2010/main" val="323067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common upper limb traumatic injuries. A fractured humerus, clavicle and distal radius</a:t>
            </a:r>
          </a:p>
          <a:p>
            <a:endParaRPr lang="en-GB" dirty="0"/>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7</a:t>
            </a:fld>
            <a:endParaRPr lang="en-GB"/>
          </a:p>
        </p:txBody>
      </p:sp>
    </p:spTree>
    <p:extLst>
      <p:ext uri="{BB962C8B-B14F-4D97-AF65-F5344CB8AC3E}">
        <p14:creationId xmlns:p14="http://schemas.microsoft.com/office/powerpoint/2010/main" val="278791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injuries can be complex and require subspecialist training in order to manage correctly.</a:t>
            </a:r>
          </a:p>
          <a:p>
            <a:r>
              <a:rPr lang="en-GB" dirty="0"/>
              <a:t>An upper limb specialist will be accustomed to seeing these fractures regularly </a:t>
            </a:r>
          </a:p>
          <a:p>
            <a:r>
              <a:rPr lang="en-GB" dirty="0"/>
              <a:t>Although basic upper limb trauma can be managed by a generalist – a significant number of these injuries can present with subtle symptoms or sequalae which must be managed by a specialist.</a:t>
            </a:r>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8</a:t>
            </a:fld>
            <a:endParaRPr lang="en-GB"/>
          </a:p>
        </p:txBody>
      </p:sp>
    </p:spTree>
    <p:extLst>
      <p:ext uri="{BB962C8B-B14F-4D97-AF65-F5344CB8AC3E}">
        <p14:creationId xmlns:p14="http://schemas.microsoft.com/office/powerpoint/2010/main" val="332940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Splinting and non operative management of these injuries can be acceptable in the right patient.</a:t>
            </a:r>
          </a:p>
          <a:p>
            <a:endParaRPr lang="en-GB" dirty="0"/>
          </a:p>
          <a:p>
            <a:r>
              <a:rPr lang="en-GB" dirty="0"/>
              <a:t>It is important to know that some  subtle fractures can have a big work impact on a patient’s ability to work</a:t>
            </a:r>
          </a:p>
          <a:p>
            <a:endParaRPr lang="en-GB" dirty="0"/>
          </a:p>
          <a:p>
            <a:endParaRPr lang="en-GB" dirty="0"/>
          </a:p>
        </p:txBody>
      </p:sp>
      <p:sp>
        <p:nvSpPr>
          <p:cNvPr id="4" name="Slide Number Placeholder 3"/>
          <p:cNvSpPr>
            <a:spLocks noGrp="1"/>
          </p:cNvSpPr>
          <p:nvPr>
            <p:ph type="sldNum" sz="quarter" idx="5"/>
          </p:nvPr>
        </p:nvSpPr>
        <p:spPr/>
        <p:txBody>
          <a:bodyPr/>
          <a:lstStyle/>
          <a:p>
            <a:fld id="{B5428EAE-779B-4A4D-BD63-57BCF1F957CF}" type="slidenum">
              <a:rPr lang="en-GB" smtClean="0"/>
              <a:t>9</a:t>
            </a:fld>
            <a:endParaRPr lang="en-GB"/>
          </a:p>
        </p:txBody>
      </p:sp>
    </p:spTree>
    <p:extLst>
      <p:ext uri="{BB962C8B-B14F-4D97-AF65-F5344CB8AC3E}">
        <p14:creationId xmlns:p14="http://schemas.microsoft.com/office/powerpoint/2010/main" val="162518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B71C-6E43-42C1-8F27-9D87B7A1A4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13045A-A1F6-AC70-047B-9DC78D1F01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9A6E34-7200-8AD2-87A5-9F320FFD5870}"/>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5" name="Footer Placeholder 4">
            <a:extLst>
              <a:ext uri="{FF2B5EF4-FFF2-40B4-BE49-F238E27FC236}">
                <a16:creationId xmlns:a16="http://schemas.microsoft.com/office/drawing/2014/main" id="{FAB4915E-DF5E-F551-892F-ECB58C81F6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D1756-B578-D410-F3D5-D3F56407FAA6}"/>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2570556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BFDC-C62B-BD4E-9603-E1D97803D0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CE7EFC-8A10-020D-3E2C-CF926F1050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ACEFB7-DED3-CD6F-273D-BD2E14012B34}"/>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5" name="Footer Placeholder 4">
            <a:extLst>
              <a:ext uri="{FF2B5EF4-FFF2-40B4-BE49-F238E27FC236}">
                <a16:creationId xmlns:a16="http://schemas.microsoft.com/office/drawing/2014/main" id="{572FAE67-1586-9837-62A6-5654C82D54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DAF44E-201C-2408-AAA7-240E105677D4}"/>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25509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4C78DE-95BC-BBDE-3167-B980156E55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247420-85C5-B153-4C43-DC806B656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F90A4F-2F40-79D7-579E-BB03B5C6F034}"/>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5" name="Footer Placeholder 4">
            <a:extLst>
              <a:ext uri="{FF2B5EF4-FFF2-40B4-BE49-F238E27FC236}">
                <a16:creationId xmlns:a16="http://schemas.microsoft.com/office/drawing/2014/main" id="{6CEF4867-34BA-8A36-6839-3099BB93DC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60EF44-6206-F882-DD8B-D47C2B24EB33}"/>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3550218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A1E9-FC7C-3215-067F-194DF85961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63B101-6CA3-EBD6-EC0B-D0DB3337E9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CB566E-AB06-DF65-0864-8057E0EED0C7}"/>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5" name="Footer Placeholder 4">
            <a:extLst>
              <a:ext uri="{FF2B5EF4-FFF2-40B4-BE49-F238E27FC236}">
                <a16:creationId xmlns:a16="http://schemas.microsoft.com/office/drawing/2014/main" id="{58C83B2D-326A-4603-63B9-EC4BD9C116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7376F6-AA08-0533-F2A1-687F161D8472}"/>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100650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3C2E-D0DB-2A06-F1C4-4E69E5886A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9142BA-531D-41B0-A36C-FFC98E3452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04C89-A330-7F8E-A23D-42A21AD54AAF}"/>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5" name="Footer Placeholder 4">
            <a:extLst>
              <a:ext uri="{FF2B5EF4-FFF2-40B4-BE49-F238E27FC236}">
                <a16:creationId xmlns:a16="http://schemas.microsoft.com/office/drawing/2014/main" id="{5C5BD73D-D268-B3CD-ABDD-4FC515409D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A77CB2-4C72-5278-DCE2-7620D8970694}"/>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117109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8BA4-56BD-C417-C2EC-5CCE9CC078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7ACAD4-0CD2-21F2-F19F-47EEF844AF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219790-FE3B-3E16-4836-0CC016627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37C75C-FB0F-C171-8BC3-1EC826D92CFD}"/>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6" name="Footer Placeholder 5">
            <a:extLst>
              <a:ext uri="{FF2B5EF4-FFF2-40B4-BE49-F238E27FC236}">
                <a16:creationId xmlns:a16="http://schemas.microsoft.com/office/drawing/2014/main" id="{084DEF01-9C24-C07F-755F-10585D2C07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7A027E-9A1D-832D-A56E-3FC7C741E319}"/>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214998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9F7B-BF8F-B25E-3E09-B74D2DA6EAC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01FCC3-9323-D811-4DED-51BBF42A1D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1F52EE-E30F-30EA-014A-D1AC47F67D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2AD6FE-F874-22D9-CE93-74EE9BC48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9DE52E-3F02-1994-B44C-07F6856A0D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7206B9-C28E-5FBA-D003-F973A2F2ACF9}"/>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8" name="Footer Placeholder 7">
            <a:extLst>
              <a:ext uri="{FF2B5EF4-FFF2-40B4-BE49-F238E27FC236}">
                <a16:creationId xmlns:a16="http://schemas.microsoft.com/office/drawing/2014/main" id="{F4231320-3301-A5FA-6B2E-E58A71697D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6BFC28-F44A-F8E4-A6C7-E3DCA4B72F33}"/>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40248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3B58-3B25-6298-94D6-75223A36B1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EDE3DC-CE56-9A8C-193F-F88F278A6946}"/>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4" name="Footer Placeholder 3">
            <a:extLst>
              <a:ext uri="{FF2B5EF4-FFF2-40B4-BE49-F238E27FC236}">
                <a16:creationId xmlns:a16="http://schemas.microsoft.com/office/drawing/2014/main" id="{65C68AA2-5351-76C5-5E1D-FE74E3480A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8BB4E-00EA-D23C-A271-DAB063B2AE13}"/>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44220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C7C4C-E8D8-C051-CDE4-8F6F2AFC3512}"/>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3" name="Footer Placeholder 2">
            <a:extLst>
              <a:ext uri="{FF2B5EF4-FFF2-40B4-BE49-F238E27FC236}">
                <a16:creationId xmlns:a16="http://schemas.microsoft.com/office/drawing/2014/main" id="{32253D50-80BF-6F65-58F4-E5BAB334B2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E582250-6672-A684-B298-C1E9EC5A776A}"/>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421312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B94A-DBDD-F111-B603-FC8F5327B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B39FB8-AE66-ADA2-B9EF-7554100B4E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CBFC74-773E-12B5-4019-451E7837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75BB7-754F-22AC-947F-6519511951DF}"/>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6" name="Footer Placeholder 5">
            <a:extLst>
              <a:ext uri="{FF2B5EF4-FFF2-40B4-BE49-F238E27FC236}">
                <a16:creationId xmlns:a16="http://schemas.microsoft.com/office/drawing/2014/main" id="{132C16C5-B895-93A1-FC6E-8E1FF55522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9BF348-27D0-0700-9784-D822845AAA4D}"/>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2176020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7C406-59CE-BB5A-7E4A-85B26E6E6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478337-0C82-FC4B-A66F-380012C469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75240E-8050-E5FA-1CD6-B2C9C0F1D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AC054-0F66-082E-FFCA-84CD4364DD50}"/>
              </a:ext>
            </a:extLst>
          </p:cNvPr>
          <p:cNvSpPr>
            <a:spLocks noGrp="1"/>
          </p:cNvSpPr>
          <p:nvPr>
            <p:ph type="dt" sz="half" idx="10"/>
          </p:nvPr>
        </p:nvSpPr>
        <p:spPr/>
        <p:txBody>
          <a:bodyPr/>
          <a:lstStyle/>
          <a:p>
            <a:fld id="{E4B5570C-A718-4F2F-B274-12BBAE6E4341}" type="datetimeFigureOut">
              <a:rPr lang="en-GB" smtClean="0"/>
              <a:t>06/09/2025</a:t>
            </a:fld>
            <a:endParaRPr lang="en-GB"/>
          </a:p>
        </p:txBody>
      </p:sp>
      <p:sp>
        <p:nvSpPr>
          <p:cNvPr id="6" name="Footer Placeholder 5">
            <a:extLst>
              <a:ext uri="{FF2B5EF4-FFF2-40B4-BE49-F238E27FC236}">
                <a16:creationId xmlns:a16="http://schemas.microsoft.com/office/drawing/2014/main" id="{BC819B4F-297B-2D3E-4ECF-4A2DD604F4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E17B32-8B64-7FC8-42F6-B1DD1A524EC6}"/>
              </a:ext>
            </a:extLst>
          </p:cNvPr>
          <p:cNvSpPr>
            <a:spLocks noGrp="1"/>
          </p:cNvSpPr>
          <p:nvPr>
            <p:ph type="sldNum" sz="quarter" idx="12"/>
          </p:nvPr>
        </p:nvSpPr>
        <p:spPr/>
        <p:txBody>
          <a:bodyPr/>
          <a:lstStyle/>
          <a:p>
            <a:fld id="{2F055E74-C0D4-4C9A-BFD1-95F40262157A}" type="slidenum">
              <a:rPr lang="en-GB" smtClean="0"/>
              <a:t>‹#›</a:t>
            </a:fld>
            <a:endParaRPr lang="en-GB"/>
          </a:p>
        </p:txBody>
      </p:sp>
    </p:spTree>
    <p:extLst>
      <p:ext uri="{BB962C8B-B14F-4D97-AF65-F5344CB8AC3E}">
        <p14:creationId xmlns:p14="http://schemas.microsoft.com/office/powerpoint/2010/main" val="250898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AE117-4053-C36D-27C3-CE5064A91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0B3E6F-D30F-8BA7-C4D5-0B10E8B51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9DC988-97E8-52F1-636B-C0261755C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5570C-A718-4F2F-B274-12BBAE6E4341}" type="datetimeFigureOut">
              <a:rPr lang="en-GB" smtClean="0"/>
              <a:t>06/09/2025</a:t>
            </a:fld>
            <a:endParaRPr lang="en-GB"/>
          </a:p>
        </p:txBody>
      </p:sp>
      <p:sp>
        <p:nvSpPr>
          <p:cNvPr id="5" name="Footer Placeholder 4">
            <a:extLst>
              <a:ext uri="{FF2B5EF4-FFF2-40B4-BE49-F238E27FC236}">
                <a16:creationId xmlns:a16="http://schemas.microsoft.com/office/drawing/2014/main" id="{BF61E664-FEAB-DB3F-5FE0-F9437FB5E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58514E-8398-1DE8-4C11-61212828A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55E74-C0D4-4C9A-BFD1-95F40262157A}" type="slidenum">
              <a:rPr lang="en-GB" smtClean="0"/>
              <a:t>‹#›</a:t>
            </a:fld>
            <a:endParaRPr lang="en-GB"/>
          </a:p>
        </p:txBody>
      </p:sp>
    </p:spTree>
    <p:extLst>
      <p:ext uri="{BB962C8B-B14F-4D97-AF65-F5344CB8AC3E}">
        <p14:creationId xmlns:p14="http://schemas.microsoft.com/office/powerpoint/2010/main" val="1600225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gif"/><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29A7-38BA-3AA1-EDC0-B8B633BB1B5C}"/>
              </a:ext>
            </a:extLst>
          </p:cNvPr>
          <p:cNvSpPr>
            <a:spLocks noGrp="1"/>
          </p:cNvSpPr>
          <p:nvPr>
            <p:ph type="ctrTitle"/>
          </p:nvPr>
        </p:nvSpPr>
        <p:spPr/>
        <p:txBody>
          <a:bodyPr>
            <a:normAutofit/>
          </a:bodyPr>
          <a:lstStyle/>
          <a:p>
            <a:r>
              <a:rPr lang="en-GB" dirty="0"/>
              <a:t>Upper limb injuries in the context occupational health.</a:t>
            </a:r>
          </a:p>
        </p:txBody>
      </p:sp>
      <p:sp>
        <p:nvSpPr>
          <p:cNvPr id="3" name="Subtitle 2">
            <a:extLst>
              <a:ext uri="{FF2B5EF4-FFF2-40B4-BE49-F238E27FC236}">
                <a16:creationId xmlns:a16="http://schemas.microsoft.com/office/drawing/2014/main" id="{C38DB4F3-433B-78C3-661D-DEC39ED83A44}"/>
              </a:ext>
            </a:extLst>
          </p:cNvPr>
          <p:cNvSpPr>
            <a:spLocks noGrp="1"/>
          </p:cNvSpPr>
          <p:nvPr>
            <p:ph type="subTitle" idx="1"/>
          </p:nvPr>
        </p:nvSpPr>
        <p:spPr/>
        <p:txBody>
          <a:bodyPr/>
          <a:lstStyle/>
          <a:p>
            <a:r>
              <a:rPr lang="en-GB" dirty="0"/>
              <a:t>Mr Al-achraf Khoriati</a:t>
            </a:r>
          </a:p>
          <a:p>
            <a:r>
              <a:rPr lang="en-GB" dirty="0"/>
              <a:t>T&amp;O Consultant </a:t>
            </a:r>
          </a:p>
          <a:p>
            <a:r>
              <a:rPr lang="en-GB" dirty="0"/>
              <a:t>Specialist interest in Upper Limb</a:t>
            </a:r>
          </a:p>
        </p:txBody>
      </p:sp>
    </p:spTree>
    <p:extLst>
      <p:ext uri="{BB962C8B-B14F-4D97-AF65-F5344CB8AC3E}">
        <p14:creationId xmlns:p14="http://schemas.microsoft.com/office/powerpoint/2010/main" val="2942529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07F7-A5F7-189D-93FF-44CD6B862E4D}"/>
              </a:ext>
            </a:extLst>
          </p:cNvPr>
          <p:cNvSpPr>
            <a:spLocks noGrp="1"/>
          </p:cNvSpPr>
          <p:nvPr>
            <p:ph type="title"/>
          </p:nvPr>
        </p:nvSpPr>
        <p:spPr/>
        <p:txBody>
          <a:bodyPr/>
          <a:lstStyle/>
          <a:p>
            <a:r>
              <a:rPr lang="en-GB" dirty="0"/>
              <a:t>Early rehabilitation is key!</a:t>
            </a:r>
          </a:p>
        </p:txBody>
      </p:sp>
      <p:sp>
        <p:nvSpPr>
          <p:cNvPr id="3" name="Content Placeholder 2">
            <a:extLst>
              <a:ext uri="{FF2B5EF4-FFF2-40B4-BE49-F238E27FC236}">
                <a16:creationId xmlns:a16="http://schemas.microsoft.com/office/drawing/2014/main" id="{F3E11484-9945-6266-35B3-821A91DE2A8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05B8CDD-BCEC-9865-544F-770AEF6184CD}"/>
              </a:ext>
            </a:extLst>
          </p:cNvPr>
          <p:cNvPicPr>
            <a:picLocks noChangeAspect="1"/>
          </p:cNvPicPr>
          <p:nvPr/>
        </p:nvPicPr>
        <p:blipFill>
          <a:blip r:embed="rId3"/>
          <a:stretch>
            <a:fillRect/>
          </a:stretch>
        </p:blipFill>
        <p:spPr>
          <a:xfrm>
            <a:off x="599308" y="2662844"/>
            <a:ext cx="10993384" cy="2676899"/>
          </a:xfrm>
          <a:prstGeom prst="rect">
            <a:avLst/>
          </a:prstGeom>
        </p:spPr>
      </p:pic>
    </p:spTree>
    <p:extLst>
      <p:ext uri="{BB962C8B-B14F-4D97-AF65-F5344CB8AC3E}">
        <p14:creationId xmlns:p14="http://schemas.microsoft.com/office/powerpoint/2010/main" val="192014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B3A9-366A-CB27-03F8-433F2A290DAD}"/>
              </a:ext>
            </a:extLst>
          </p:cNvPr>
          <p:cNvSpPr>
            <a:spLocks noGrp="1"/>
          </p:cNvSpPr>
          <p:nvPr>
            <p:ph type="title"/>
          </p:nvPr>
        </p:nvSpPr>
        <p:spPr/>
        <p:txBody>
          <a:bodyPr>
            <a:normAutofit/>
          </a:bodyPr>
          <a:lstStyle/>
          <a:p>
            <a:pPr algn="ctr"/>
            <a:r>
              <a:rPr lang="en-GB" sz="3600" dirty="0"/>
              <a:t>Examples of how trauma will affect an employee</a:t>
            </a:r>
          </a:p>
        </p:txBody>
      </p:sp>
      <p:sp>
        <p:nvSpPr>
          <p:cNvPr id="3" name="Content Placeholder 2">
            <a:extLst>
              <a:ext uri="{FF2B5EF4-FFF2-40B4-BE49-F238E27FC236}">
                <a16:creationId xmlns:a16="http://schemas.microsoft.com/office/drawing/2014/main" id="{783BB576-4DB9-A10E-DC26-7761B619BE48}"/>
              </a:ext>
            </a:extLst>
          </p:cNvPr>
          <p:cNvSpPr>
            <a:spLocks noGrp="1"/>
          </p:cNvSpPr>
          <p:nvPr>
            <p:ph idx="1"/>
          </p:nvPr>
        </p:nvSpPr>
        <p:spPr/>
        <p:txBody>
          <a:bodyPr/>
          <a:lstStyle/>
          <a:p>
            <a:r>
              <a:rPr lang="en-GB" dirty="0"/>
              <a:t>Shoulder trauma: elevation above shoulder height</a:t>
            </a:r>
          </a:p>
          <a:p>
            <a:r>
              <a:rPr lang="en-GB" dirty="0"/>
              <a:t>Elbow trauma: stiffness – ability to reach the face or down low</a:t>
            </a:r>
          </a:p>
          <a:p>
            <a:r>
              <a:rPr lang="en-GB" dirty="0"/>
              <a:t>Hand trauma – fine control, typing, gripping pens or keys.</a:t>
            </a:r>
          </a:p>
          <a:p>
            <a:r>
              <a:rPr lang="en-GB" dirty="0"/>
              <a:t>Posture: ability to hold in certain positions</a:t>
            </a:r>
          </a:p>
          <a:p>
            <a:r>
              <a:rPr lang="en-GB" dirty="0"/>
              <a:t>Strength: ability to lift heavy objects.</a:t>
            </a:r>
          </a:p>
          <a:p>
            <a:r>
              <a:rPr lang="en-GB" dirty="0"/>
              <a:t>Fatigue and pain.</a:t>
            </a:r>
          </a:p>
          <a:p>
            <a:r>
              <a:rPr lang="en-GB" dirty="0"/>
              <a:t>Loss of concentration or dexterity.</a:t>
            </a:r>
          </a:p>
        </p:txBody>
      </p:sp>
    </p:spTree>
    <p:extLst>
      <p:ext uri="{BB962C8B-B14F-4D97-AF65-F5344CB8AC3E}">
        <p14:creationId xmlns:p14="http://schemas.microsoft.com/office/powerpoint/2010/main" val="2545806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009E-2E06-66E8-2D4B-329FF8D36B7C}"/>
              </a:ext>
            </a:extLst>
          </p:cNvPr>
          <p:cNvSpPr>
            <a:spLocks noGrp="1"/>
          </p:cNvSpPr>
          <p:nvPr>
            <p:ph type="title"/>
          </p:nvPr>
        </p:nvSpPr>
        <p:spPr/>
        <p:txBody>
          <a:bodyPr/>
          <a:lstStyle/>
          <a:p>
            <a:r>
              <a:rPr lang="en-GB" dirty="0"/>
              <a:t>Complications of surgery</a:t>
            </a:r>
          </a:p>
        </p:txBody>
      </p:sp>
      <p:sp>
        <p:nvSpPr>
          <p:cNvPr id="3" name="Content Placeholder 2">
            <a:extLst>
              <a:ext uri="{FF2B5EF4-FFF2-40B4-BE49-F238E27FC236}">
                <a16:creationId xmlns:a16="http://schemas.microsoft.com/office/drawing/2014/main" id="{B2B48B93-4E55-F4F0-6D16-01416BFBAB55}"/>
              </a:ext>
            </a:extLst>
          </p:cNvPr>
          <p:cNvSpPr>
            <a:spLocks noGrp="1"/>
          </p:cNvSpPr>
          <p:nvPr>
            <p:ph idx="1"/>
          </p:nvPr>
        </p:nvSpPr>
        <p:spPr/>
        <p:txBody>
          <a:bodyPr/>
          <a:lstStyle/>
          <a:p>
            <a:r>
              <a:rPr lang="en-GB" dirty="0"/>
              <a:t>Infection</a:t>
            </a:r>
          </a:p>
          <a:p>
            <a:r>
              <a:rPr lang="en-GB" dirty="0"/>
              <a:t>Scarring – sensitivity/stiffness</a:t>
            </a:r>
          </a:p>
          <a:p>
            <a:r>
              <a:rPr lang="en-GB" dirty="0"/>
              <a:t>Nerve injury: numbness/weakness</a:t>
            </a:r>
          </a:p>
          <a:p>
            <a:r>
              <a:rPr lang="en-GB" dirty="0"/>
              <a:t>Revision surgery – removal of metal.</a:t>
            </a:r>
          </a:p>
        </p:txBody>
      </p:sp>
    </p:spTree>
    <p:extLst>
      <p:ext uri="{BB962C8B-B14F-4D97-AF65-F5344CB8AC3E}">
        <p14:creationId xmlns:p14="http://schemas.microsoft.com/office/powerpoint/2010/main" val="4032285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27E5-3380-DB0E-B75C-98AADAE7E770}"/>
              </a:ext>
            </a:extLst>
          </p:cNvPr>
          <p:cNvSpPr>
            <a:spLocks noGrp="1"/>
          </p:cNvSpPr>
          <p:nvPr>
            <p:ph type="title"/>
          </p:nvPr>
        </p:nvSpPr>
        <p:spPr>
          <a:xfrm>
            <a:off x="838200" y="365125"/>
            <a:ext cx="7493000" cy="1325563"/>
          </a:xfrm>
        </p:spPr>
        <p:txBody>
          <a:bodyPr/>
          <a:lstStyle/>
          <a:p>
            <a:r>
              <a:rPr lang="en-GB" dirty="0"/>
              <a:t>How quickly will patients recover?</a:t>
            </a:r>
          </a:p>
        </p:txBody>
      </p:sp>
      <p:sp>
        <p:nvSpPr>
          <p:cNvPr id="3" name="Content Placeholder 2">
            <a:extLst>
              <a:ext uri="{FF2B5EF4-FFF2-40B4-BE49-F238E27FC236}">
                <a16:creationId xmlns:a16="http://schemas.microsoft.com/office/drawing/2014/main" id="{8FEAFD46-F18C-D6C0-6397-754882E2476D}"/>
              </a:ext>
            </a:extLst>
          </p:cNvPr>
          <p:cNvSpPr>
            <a:spLocks noGrp="1"/>
          </p:cNvSpPr>
          <p:nvPr>
            <p:ph idx="1"/>
          </p:nvPr>
        </p:nvSpPr>
        <p:spPr>
          <a:xfrm>
            <a:off x="838200" y="1825625"/>
            <a:ext cx="7289800" cy="4351338"/>
          </a:xfrm>
        </p:spPr>
        <p:txBody>
          <a:bodyPr/>
          <a:lstStyle/>
          <a:p>
            <a:r>
              <a:rPr lang="en-GB" b="1" dirty="0"/>
              <a:t>Recovery is dependent on early intervention</a:t>
            </a:r>
          </a:p>
          <a:p>
            <a:r>
              <a:rPr lang="en-GB" b="1" dirty="0"/>
              <a:t>Prolonged immobilisation can be disastrous!</a:t>
            </a:r>
          </a:p>
          <a:p>
            <a:r>
              <a:rPr lang="en-GB" dirty="0"/>
              <a:t>Basic unit of bone healing 6 weeks – full healing can take months</a:t>
            </a:r>
          </a:p>
          <a:p>
            <a:r>
              <a:rPr lang="en-GB" dirty="0"/>
              <a:t>Recovery dependent on patient factors and occupation</a:t>
            </a:r>
          </a:p>
          <a:p>
            <a:r>
              <a:rPr lang="en-GB" dirty="0"/>
              <a:t>No heavy lifting – strenuous activities for MONTHS</a:t>
            </a:r>
          </a:p>
          <a:p>
            <a:r>
              <a:rPr lang="en-GB" dirty="0"/>
              <a:t>Communication is key</a:t>
            </a:r>
          </a:p>
        </p:txBody>
      </p:sp>
      <p:pic>
        <p:nvPicPr>
          <p:cNvPr id="5" name="Picture 4">
            <a:extLst>
              <a:ext uri="{FF2B5EF4-FFF2-40B4-BE49-F238E27FC236}">
                <a16:creationId xmlns:a16="http://schemas.microsoft.com/office/drawing/2014/main" id="{6B074CAE-1599-3524-F314-9A05D0AE7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454" y="214488"/>
            <a:ext cx="3646546" cy="2500489"/>
          </a:xfrm>
          <a:prstGeom prst="rect">
            <a:avLst/>
          </a:prstGeom>
        </p:spPr>
      </p:pic>
      <p:pic>
        <p:nvPicPr>
          <p:cNvPr id="7" name="Picture 6">
            <a:extLst>
              <a:ext uri="{FF2B5EF4-FFF2-40B4-BE49-F238E27FC236}">
                <a16:creationId xmlns:a16="http://schemas.microsoft.com/office/drawing/2014/main" id="{AD3C2ADE-7AB8-2EEE-5042-A6D5F5CC6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088" y="2900187"/>
            <a:ext cx="4255911" cy="3743325"/>
          </a:xfrm>
          <a:prstGeom prst="rect">
            <a:avLst/>
          </a:prstGeom>
        </p:spPr>
      </p:pic>
    </p:spTree>
    <p:extLst>
      <p:ext uri="{BB962C8B-B14F-4D97-AF65-F5344CB8AC3E}">
        <p14:creationId xmlns:p14="http://schemas.microsoft.com/office/powerpoint/2010/main" val="106169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625-B669-3203-2F90-8151B6B197CA}"/>
              </a:ext>
            </a:extLst>
          </p:cNvPr>
          <p:cNvSpPr>
            <a:spLocks noGrp="1"/>
          </p:cNvSpPr>
          <p:nvPr>
            <p:ph type="title"/>
          </p:nvPr>
        </p:nvSpPr>
        <p:spPr/>
        <p:txBody>
          <a:bodyPr/>
          <a:lstStyle/>
          <a:p>
            <a:r>
              <a:rPr lang="en-GB" dirty="0"/>
              <a:t>How much time do patients need off work?</a:t>
            </a:r>
          </a:p>
        </p:txBody>
      </p:sp>
      <p:sp>
        <p:nvSpPr>
          <p:cNvPr id="3" name="Content Placeholder 2">
            <a:extLst>
              <a:ext uri="{FF2B5EF4-FFF2-40B4-BE49-F238E27FC236}">
                <a16:creationId xmlns:a16="http://schemas.microsoft.com/office/drawing/2014/main" id="{4501BA68-A275-EB7C-4E14-C50FA3DCE837}"/>
              </a:ext>
            </a:extLst>
          </p:cNvPr>
          <p:cNvSpPr>
            <a:spLocks noGrp="1"/>
          </p:cNvSpPr>
          <p:nvPr>
            <p:ph idx="1"/>
          </p:nvPr>
        </p:nvSpPr>
        <p:spPr/>
        <p:txBody>
          <a:bodyPr/>
          <a:lstStyle/>
          <a:p>
            <a:r>
              <a:rPr lang="en-GB" dirty="0"/>
              <a:t>Job dependent.</a:t>
            </a:r>
          </a:p>
          <a:p>
            <a:r>
              <a:rPr lang="en-GB" dirty="0"/>
              <a:t> Desk based job. Ability to place the arm in prolonged periods in one position – consider assistive tools.</a:t>
            </a:r>
          </a:p>
          <a:p>
            <a:r>
              <a:rPr lang="en-GB" dirty="0"/>
              <a:t>Limb dominance.</a:t>
            </a:r>
          </a:p>
          <a:p>
            <a:r>
              <a:rPr lang="en-GB" dirty="0"/>
              <a:t>Manual work.</a:t>
            </a:r>
          </a:p>
          <a:p>
            <a:r>
              <a:rPr lang="en-GB" dirty="0"/>
              <a:t>Long term outlook.</a:t>
            </a:r>
          </a:p>
          <a:p>
            <a:r>
              <a:rPr lang="en-GB" dirty="0"/>
              <a:t>6 weeks minimum! 2-6 months with more manual jobs.</a:t>
            </a:r>
          </a:p>
          <a:p>
            <a:endParaRPr lang="en-GB" dirty="0"/>
          </a:p>
        </p:txBody>
      </p:sp>
    </p:spTree>
    <p:extLst>
      <p:ext uri="{BB962C8B-B14F-4D97-AF65-F5344CB8AC3E}">
        <p14:creationId xmlns:p14="http://schemas.microsoft.com/office/powerpoint/2010/main" val="71538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5DC9-F434-CFE5-72A0-E043D7AEBAA5}"/>
              </a:ext>
            </a:extLst>
          </p:cNvPr>
          <p:cNvSpPr>
            <a:spLocks noGrp="1"/>
          </p:cNvSpPr>
          <p:nvPr>
            <p:ph type="title"/>
          </p:nvPr>
        </p:nvSpPr>
        <p:spPr/>
        <p:txBody>
          <a:bodyPr/>
          <a:lstStyle/>
          <a:p>
            <a:r>
              <a:rPr lang="en-GB" dirty="0"/>
              <a:t>Long term sequalae of trauma</a:t>
            </a:r>
          </a:p>
        </p:txBody>
      </p:sp>
      <p:pic>
        <p:nvPicPr>
          <p:cNvPr id="5" name="Content Placeholder 4">
            <a:extLst>
              <a:ext uri="{FF2B5EF4-FFF2-40B4-BE49-F238E27FC236}">
                <a16:creationId xmlns:a16="http://schemas.microsoft.com/office/drawing/2014/main" id="{CA30A412-500C-C656-4452-E62679BC88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878" y="2047875"/>
            <a:ext cx="4286250" cy="2762250"/>
          </a:xfrm>
        </p:spPr>
      </p:pic>
      <p:pic>
        <p:nvPicPr>
          <p:cNvPr id="7" name="Picture 6">
            <a:extLst>
              <a:ext uri="{FF2B5EF4-FFF2-40B4-BE49-F238E27FC236}">
                <a16:creationId xmlns:a16="http://schemas.microsoft.com/office/drawing/2014/main" id="{7FF36FFB-B48E-DA21-A37E-0AB279ED2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033" y="3379513"/>
            <a:ext cx="2683933" cy="3113362"/>
          </a:xfrm>
          <a:prstGeom prst="rect">
            <a:avLst/>
          </a:prstGeom>
        </p:spPr>
      </p:pic>
      <p:pic>
        <p:nvPicPr>
          <p:cNvPr id="9" name="Picture 8">
            <a:extLst>
              <a:ext uri="{FF2B5EF4-FFF2-40B4-BE49-F238E27FC236}">
                <a16:creationId xmlns:a16="http://schemas.microsoft.com/office/drawing/2014/main" id="{B74D793D-3C39-8A74-1749-43612703B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347" y="1573214"/>
            <a:ext cx="3979254" cy="2377897"/>
          </a:xfrm>
          <a:prstGeom prst="rect">
            <a:avLst/>
          </a:prstGeom>
        </p:spPr>
      </p:pic>
      <p:sp>
        <p:nvSpPr>
          <p:cNvPr id="10" name="TextBox 9">
            <a:extLst>
              <a:ext uri="{FF2B5EF4-FFF2-40B4-BE49-F238E27FC236}">
                <a16:creationId xmlns:a16="http://schemas.microsoft.com/office/drawing/2014/main" id="{F66B7BDF-DCA4-35B1-69CD-8D79379C9F6A}"/>
              </a:ext>
            </a:extLst>
          </p:cNvPr>
          <p:cNvSpPr txBox="1"/>
          <p:nvPr/>
        </p:nvSpPr>
        <p:spPr>
          <a:xfrm>
            <a:off x="575733" y="5012267"/>
            <a:ext cx="3770489" cy="646331"/>
          </a:xfrm>
          <a:prstGeom prst="rect">
            <a:avLst/>
          </a:prstGeom>
          <a:noFill/>
        </p:spPr>
        <p:txBody>
          <a:bodyPr wrap="square" rtlCol="0">
            <a:spAutoFit/>
          </a:bodyPr>
          <a:lstStyle/>
          <a:p>
            <a:r>
              <a:rPr lang="en-GB" sz="3600" dirty="0"/>
              <a:t>Arthritis</a:t>
            </a:r>
          </a:p>
        </p:txBody>
      </p:sp>
      <p:sp>
        <p:nvSpPr>
          <p:cNvPr id="11" name="TextBox 10">
            <a:extLst>
              <a:ext uri="{FF2B5EF4-FFF2-40B4-BE49-F238E27FC236}">
                <a16:creationId xmlns:a16="http://schemas.microsoft.com/office/drawing/2014/main" id="{527D3592-6380-9AC0-4666-540A8F7276D2}"/>
              </a:ext>
            </a:extLst>
          </p:cNvPr>
          <p:cNvSpPr txBox="1"/>
          <p:nvPr/>
        </p:nvSpPr>
        <p:spPr>
          <a:xfrm>
            <a:off x="5431366" y="2312056"/>
            <a:ext cx="1761067" cy="646331"/>
          </a:xfrm>
          <a:prstGeom prst="rect">
            <a:avLst/>
          </a:prstGeom>
          <a:noFill/>
        </p:spPr>
        <p:txBody>
          <a:bodyPr wrap="square" rtlCol="0">
            <a:spAutoFit/>
          </a:bodyPr>
          <a:lstStyle/>
          <a:p>
            <a:r>
              <a:rPr lang="en-GB" sz="3600" dirty="0"/>
              <a:t>CRPS</a:t>
            </a:r>
          </a:p>
        </p:txBody>
      </p:sp>
      <p:sp>
        <p:nvSpPr>
          <p:cNvPr id="12" name="TextBox 11">
            <a:extLst>
              <a:ext uri="{FF2B5EF4-FFF2-40B4-BE49-F238E27FC236}">
                <a16:creationId xmlns:a16="http://schemas.microsoft.com/office/drawing/2014/main" id="{87DA7162-018D-1F76-5325-C64ABCA06E11}"/>
              </a:ext>
            </a:extLst>
          </p:cNvPr>
          <p:cNvSpPr txBox="1"/>
          <p:nvPr/>
        </p:nvSpPr>
        <p:spPr>
          <a:xfrm>
            <a:off x="8511822" y="4605867"/>
            <a:ext cx="2506134" cy="584775"/>
          </a:xfrm>
          <a:prstGeom prst="rect">
            <a:avLst/>
          </a:prstGeom>
          <a:noFill/>
        </p:spPr>
        <p:txBody>
          <a:bodyPr wrap="square" rtlCol="0">
            <a:spAutoFit/>
          </a:bodyPr>
          <a:lstStyle/>
          <a:p>
            <a:r>
              <a:rPr lang="en-GB" sz="3200" dirty="0"/>
              <a:t>Nerve injuries</a:t>
            </a:r>
          </a:p>
        </p:txBody>
      </p:sp>
    </p:spTree>
    <p:extLst>
      <p:ext uri="{BB962C8B-B14F-4D97-AF65-F5344CB8AC3E}">
        <p14:creationId xmlns:p14="http://schemas.microsoft.com/office/powerpoint/2010/main" val="76141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1E34-4A82-BF0E-FF1A-DC06AF32339D}"/>
              </a:ext>
            </a:extLst>
          </p:cNvPr>
          <p:cNvSpPr>
            <a:spLocks noGrp="1"/>
          </p:cNvSpPr>
          <p:nvPr>
            <p:ph type="title"/>
          </p:nvPr>
        </p:nvSpPr>
        <p:spPr/>
        <p:txBody>
          <a:bodyPr/>
          <a:lstStyle/>
          <a:p>
            <a:r>
              <a:rPr lang="en-GB" dirty="0"/>
              <a:t>Elective or chronic conditions</a:t>
            </a:r>
          </a:p>
        </p:txBody>
      </p:sp>
      <p:pic>
        <p:nvPicPr>
          <p:cNvPr id="5" name="Content Placeholder 4">
            <a:extLst>
              <a:ext uri="{FF2B5EF4-FFF2-40B4-BE49-F238E27FC236}">
                <a16:creationId xmlns:a16="http://schemas.microsoft.com/office/drawing/2014/main" id="{D39F12BB-B817-9C05-99F8-D9EA8B0E9E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1" y="1780470"/>
            <a:ext cx="2209800" cy="2209800"/>
          </a:xfrm>
        </p:spPr>
      </p:pic>
      <p:pic>
        <p:nvPicPr>
          <p:cNvPr id="7" name="Picture 6">
            <a:extLst>
              <a:ext uri="{FF2B5EF4-FFF2-40B4-BE49-F238E27FC236}">
                <a16:creationId xmlns:a16="http://schemas.microsoft.com/office/drawing/2014/main" id="{81D32B46-22A3-C651-4768-238AA2C2C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67" y="1690688"/>
            <a:ext cx="3396746" cy="2972153"/>
          </a:xfrm>
          <a:prstGeom prst="rect">
            <a:avLst/>
          </a:prstGeom>
        </p:spPr>
      </p:pic>
      <p:pic>
        <p:nvPicPr>
          <p:cNvPr id="9" name="Picture 8">
            <a:extLst>
              <a:ext uri="{FF2B5EF4-FFF2-40B4-BE49-F238E27FC236}">
                <a16:creationId xmlns:a16="http://schemas.microsoft.com/office/drawing/2014/main" id="{E74E5AF8-A2D9-585A-6823-A0DC852E7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67" y="4538133"/>
            <a:ext cx="2696196" cy="1954742"/>
          </a:xfrm>
          <a:prstGeom prst="rect">
            <a:avLst/>
          </a:prstGeom>
        </p:spPr>
      </p:pic>
      <p:pic>
        <p:nvPicPr>
          <p:cNvPr id="11" name="Picture 10">
            <a:extLst>
              <a:ext uri="{FF2B5EF4-FFF2-40B4-BE49-F238E27FC236}">
                <a16:creationId xmlns:a16="http://schemas.microsoft.com/office/drawing/2014/main" id="{BD9ABD87-D3B0-DF6B-3842-7C4BECF654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4531" y="3984556"/>
            <a:ext cx="3822136" cy="2676242"/>
          </a:xfrm>
          <a:prstGeom prst="rect">
            <a:avLst/>
          </a:prstGeom>
        </p:spPr>
      </p:pic>
      <p:pic>
        <p:nvPicPr>
          <p:cNvPr id="15" name="Picture 14">
            <a:extLst>
              <a:ext uri="{FF2B5EF4-FFF2-40B4-BE49-F238E27FC236}">
                <a16:creationId xmlns:a16="http://schemas.microsoft.com/office/drawing/2014/main" id="{9B867EC4-CA10-BEA8-9E66-80E5FE8E8C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8278" y="629671"/>
            <a:ext cx="2642434" cy="3022284"/>
          </a:xfrm>
          <a:prstGeom prst="rect">
            <a:avLst/>
          </a:prstGeom>
        </p:spPr>
      </p:pic>
    </p:spTree>
    <p:extLst>
      <p:ext uri="{BB962C8B-B14F-4D97-AF65-F5344CB8AC3E}">
        <p14:creationId xmlns:p14="http://schemas.microsoft.com/office/powerpoint/2010/main" val="937520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537B-F36A-6FA6-085A-F6F647E1C609}"/>
              </a:ext>
            </a:extLst>
          </p:cNvPr>
          <p:cNvSpPr>
            <a:spLocks noGrp="1"/>
          </p:cNvSpPr>
          <p:nvPr>
            <p:ph type="title"/>
          </p:nvPr>
        </p:nvSpPr>
        <p:spPr/>
        <p:txBody>
          <a:bodyPr/>
          <a:lstStyle/>
          <a:p>
            <a:r>
              <a:rPr lang="en-GB" dirty="0"/>
              <a:t>Patient factors</a:t>
            </a:r>
          </a:p>
        </p:txBody>
      </p:sp>
      <p:sp>
        <p:nvSpPr>
          <p:cNvPr id="3" name="Content Placeholder 2">
            <a:extLst>
              <a:ext uri="{FF2B5EF4-FFF2-40B4-BE49-F238E27FC236}">
                <a16:creationId xmlns:a16="http://schemas.microsoft.com/office/drawing/2014/main" id="{595B749E-DA30-51BC-A983-2E57ECCE5EDF}"/>
              </a:ext>
            </a:extLst>
          </p:cNvPr>
          <p:cNvSpPr>
            <a:spLocks noGrp="1"/>
          </p:cNvSpPr>
          <p:nvPr>
            <p:ph idx="1"/>
          </p:nvPr>
        </p:nvSpPr>
        <p:spPr/>
        <p:txBody>
          <a:bodyPr/>
          <a:lstStyle/>
          <a:p>
            <a:r>
              <a:rPr lang="en-GB" dirty="0"/>
              <a:t>Limb dominance</a:t>
            </a:r>
          </a:p>
          <a:p>
            <a:r>
              <a:rPr lang="en-GB" dirty="0"/>
              <a:t>Occupation</a:t>
            </a:r>
          </a:p>
          <a:p>
            <a:r>
              <a:rPr lang="en-GB" dirty="0"/>
              <a:t>Modifiable/non-modifiable factors</a:t>
            </a:r>
          </a:p>
          <a:p>
            <a:r>
              <a:rPr lang="en-GB" dirty="0"/>
              <a:t>Workplace adjustments</a:t>
            </a:r>
          </a:p>
          <a:p>
            <a:endParaRPr lang="en-GB" dirty="0"/>
          </a:p>
        </p:txBody>
      </p:sp>
    </p:spTree>
    <p:extLst>
      <p:ext uri="{BB962C8B-B14F-4D97-AF65-F5344CB8AC3E}">
        <p14:creationId xmlns:p14="http://schemas.microsoft.com/office/powerpoint/2010/main" val="367282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558B-B046-CF47-97C3-F42D74FB3654}"/>
              </a:ext>
            </a:extLst>
          </p:cNvPr>
          <p:cNvSpPr>
            <a:spLocks noGrp="1"/>
          </p:cNvSpPr>
          <p:nvPr>
            <p:ph type="title"/>
          </p:nvPr>
        </p:nvSpPr>
        <p:spPr/>
        <p:txBody>
          <a:bodyPr/>
          <a:lstStyle/>
          <a:p>
            <a:r>
              <a:rPr lang="en-GB" dirty="0"/>
              <a:t>Non operative interventions</a:t>
            </a:r>
          </a:p>
        </p:txBody>
      </p:sp>
      <p:pic>
        <p:nvPicPr>
          <p:cNvPr id="5" name="Content Placeholder 4">
            <a:extLst>
              <a:ext uri="{FF2B5EF4-FFF2-40B4-BE49-F238E27FC236}">
                <a16:creationId xmlns:a16="http://schemas.microsoft.com/office/drawing/2014/main" id="{1BD8D8DC-BE33-4598-A9EB-E58FF5DA22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3303" y="1832945"/>
            <a:ext cx="3826934" cy="1913467"/>
          </a:xfrm>
        </p:spPr>
      </p:pic>
      <p:pic>
        <p:nvPicPr>
          <p:cNvPr id="7" name="Picture 6">
            <a:extLst>
              <a:ext uri="{FF2B5EF4-FFF2-40B4-BE49-F238E27FC236}">
                <a16:creationId xmlns:a16="http://schemas.microsoft.com/office/drawing/2014/main" id="{793FF22F-C32D-206B-74EF-387BF071C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083" y="1832945"/>
            <a:ext cx="2391834" cy="1913467"/>
          </a:xfrm>
          <a:prstGeom prst="rect">
            <a:avLst/>
          </a:prstGeom>
        </p:spPr>
      </p:pic>
      <p:pic>
        <p:nvPicPr>
          <p:cNvPr id="9" name="Picture 8">
            <a:extLst>
              <a:ext uri="{FF2B5EF4-FFF2-40B4-BE49-F238E27FC236}">
                <a16:creationId xmlns:a16="http://schemas.microsoft.com/office/drawing/2014/main" id="{174B07FA-7A03-6C5E-1D71-995B1D3D4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7733" y="1832945"/>
            <a:ext cx="1444978" cy="1926637"/>
          </a:xfrm>
          <a:prstGeom prst="rect">
            <a:avLst/>
          </a:prstGeom>
        </p:spPr>
      </p:pic>
      <p:pic>
        <p:nvPicPr>
          <p:cNvPr id="11" name="Picture 10">
            <a:extLst>
              <a:ext uri="{FF2B5EF4-FFF2-40B4-BE49-F238E27FC236}">
                <a16:creationId xmlns:a16="http://schemas.microsoft.com/office/drawing/2014/main" id="{E3829120-8865-CDA1-4FE1-4277E6896F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7712" y="1832946"/>
            <a:ext cx="1905000" cy="1905000"/>
          </a:xfrm>
          <a:prstGeom prst="rect">
            <a:avLst/>
          </a:prstGeom>
        </p:spPr>
      </p:pic>
      <p:pic>
        <p:nvPicPr>
          <p:cNvPr id="13" name="Picture 12">
            <a:extLst>
              <a:ext uri="{FF2B5EF4-FFF2-40B4-BE49-F238E27FC236}">
                <a16:creationId xmlns:a16="http://schemas.microsoft.com/office/drawing/2014/main" id="{4E31DDCA-DEA3-9035-5713-272C2B83A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009" y="4046277"/>
            <a:ext cx="3363058" cy="2529500"/>
          </a:xfrm>
          <a:prstGeom prst="rect">
            <a:avLst/>
          </a:prstGeom>
        </p:spPr>
      </p:pic>
      <p:pic>
        <p:nvPicPr>
          <p:cNvPr id="15" name="Picture 14">
            <a:extLst>
              <a:ext uri="{FF2B5EF4-FFF2-40B4-BE49-F238E27FC236}">
                <a16:creationId xmlns:a16="http://schemas.microsoft.com/office/drawing/2014/main" id="{DB8071B8-B43E-CCEA-A93F-4D7735FE6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5025" y="4046277"/>
            <a:ext cx="4795187" cy="2529500"/>
          </a:xfrm>
          <a:prstGeom prst="rect">
            <a:avLst/>
          </a:prstGeom>
        </p:spPr>
      </p:pic>
    </p:spTree>
    <p:extLst>
      <p:ext uri="{BB962C8B-B14F-4D97-AF65-F5344CB8AC3E}">
        <p14:creationId xmlns:p14="http://schemas.microsoft.com/office/powerpoint/2010/main" val="981463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659A-2F83-F6DB-AB69-03CDFBA8BE21}"/>
              </a:ext>
            </a:extLst>
          </p:cNvPr>
          <p:cNvSpPr>
            <a:spLocks noGrp="1"/>
          </p:cNvSpPr>
          <p:nvPr>
            <p:ph type="title"/>
          </p:nvPr>
        </p:nvSpPr>
        <p:spPr/>
        <p:txBody>
          <a:bodyPr>
            <a:normAutofit/>
          </a:bodyPr>
          <a:lstStyle/>
          <a:p>
            <a:r>
              <a:rPr lang="en-GB" sz="3600" dirty="0"/>
              <a:t>Occupational health modifications to the workplace</a:t>
            </a:r>
          </a:p>
        </p:txBody>
      </p:sp>
      <p:sp>
        <p:nvSpPr>
          <p:cNvPr id="3" name="Content Placeholder 2">
            <a:extLst>
              <a:ext uri="{FF2B5EF4-FFF2-40B4-BE49-F238E27FC236}">
                <a16:creationId xmlns:a16="http://schemas.microsoft.com/office/drawing/2014/main" id="{9FB8925B-7A63-1C6E-8B77-5DF267C90F2F}"/>
              </a:ext>
            </a:extLst>
          </p:cNvPr>
          <p:cNvSpPr>
            <a:spLocks noGrp="1"/>
          </p:cNvSpPr>
          <p:nvPr>
            <p:ph idx="1"/>
          </p:nvPr>
        </p:nvSpPr>
        <p:spPr/>
        <p:txBody>
          <a:bodyPr/>
          <a:lstStyle/>
          <a:p>
            <a:r>
              <a:rPr lang="en-GB" dirty="0"/>
              <a:t>Neurological conditions</a:t>
            </a:r>
          </a:p>
          <a:p>
            <a:r>
              <a:rPr lang="en-GB" dirty="0"/>
              <a:t>Tendinopathies</a:t>
            </a:r>
          </a:p>
          <a:p>
            <a:r>
              <a:rPr lang="en-GB" dirty="0"/>
              <a:t>Cuff tear</a:t>
            </a:r>
          </a:p>
          <a:p>
            <a:r>
              <a:rPr lang="en-GB" dirty="0" err="1"/>
              <a:t>Arthitis</a:t>
            </a:r>
            <a:endParaRPr lang="en-GB" dirty="0"/>
          </a:p>
          <a:p>
            <a:endParaRPr lang="en-GB" dirty="0"/>
          </a:p>
        </p:txBody>
      </p:sp>
    </p:spTree>
    <p:extLst>
      <p:ext uri="{BB962C8B-B14F-4D97-AF65-F5344CB8AC3E}">
        <p14:creationId xmlns:p14="http://schemas.microsoft.com/office/powerpoint/2010/main" val="2743565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4A1CE6-8B61-8F06-BD04-C27F679AF012}"/>
              </a:ext>
            </a:extLst>
          </p:cNvPr>
          <p:cNvSpPr>
            <a:spLocks noGrp="1"/>
          </p:cNvSpPr>
          <p:nvPr>
            <p:ph idx="1"/>
          </p:nvPr>
        </p:nvSpPr>
        <p:spPr>
          <a:xfrm>
            <a:off x="985684" y="744077"/>
            <a:ext cx="10515600" cy="4351338"/>
          </a:xfrm>
        </p:spPr>
        <p:txBody>
          <a:bodyPr/>
          <a:lstStyle/>
          <a:p>
            <a:pPr marL="0" indent="0" algn="ctr">
              <a:buNone/>
            </a:pPr>
            <a:r>
              <a:rPr lang="en-GB" b="1" dirty="0"/>
              <a:t>Prevalence of upper limb disorders (ULDs) is very high in the</a:t>
            </a:r>
          </a:p>
          <a:p>
            <a:pPr marL="0" indent="0" algn="ctr">
              <a:buNone/>
            </a:pPr>
            <a:r>
              <a:rPr lang="en-GB" b="1" dirty="0"/>
              <a:t>general population</a:t>
            </a:r>
          </a:p>
          <a:p>
            <a:pPr marL="0" indent="0">
              <a:buNone/>
            </a:pPr>
            <a:endParaRPr lang="en-GB" b="1" dirty="0"/>
          </a:p>
          <a:p>
            <a:pPr marL="0" indent="0" algn="ctr">
              <a:buNone/>
            </a:pPr>
            <a:r>
              <a:rPr lang="en-GB" b="1" dirty="0"/>
              <a:t>One in two people experiencing symptoms in the neck or arm each week</a:t>
            </a:r>
            <a:r>
              <a:rPr lang="en-GB" b="1" baseline="30000" dirty="0"/>
              <a:t>1,2</a:t>
            </a:r>
            <a:endParaRPr lang="en-GB" dirty="0"/>
          </a:p>
        </p:txBody>
      </p:sp>
      <p:pic>
        <p:nvPicPr>
          <p:cNvPr id="5" name="Picture 4">
            <a:extLst>
              <a:ext uri="{FF2B5EF4-FFF2-40B4-BE49-F238E27FC236}">
                <a16:creationId xmlns:a16="http://schemas.microsoft.com/office/drawing/2014/main" id="{0B6B579C-452A-61EE-A050-B0D2512B2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574" y="3360173"/>
            <a:ext cx="3175724" cy="3175724"/>
          </a:xfrm>
          <a:prstGeom prst="rect">
            <a:avLst/>
          </a:prstGeom>
        </p:spPr>
      </p:pic>
    </p:spTree>
    <p:extLst>
      <p:ext uri="{BB962C8B-B14F-4D97-AF65-F5344CB8AC3E}">
        <p14:creationId xmlns:p14="http://schemas.microsoft.com/office/powerpoint/2010/main" val="385492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40EA5-240E-49F2-CC1A-2AAD7548E4E5}"/>
              </a:ext>
            </a:extLst>
          </p:cNvPr>
          <p:cNvSpPr>
            <a:spLocks noGrp="1"/>
          </p:cNvSpPr>
          <p:nvPr>
            <p:ph type="title"/>
          </p:nvPr>
        </p:nvSpPr>
        <p:spPr/>
        <p:txBody>
          <a:bodyPr/>
          <a:lstStyle/>
          <a:p>
            <a:pPr algn="ctr"/>
            <a:r>
              <a:rPr lang="en-GB" dirty="0"/>
              <a:t>Surgical intervention – decompressive procedures</a:t>
            </a:r>
          </a:p>
        </p:txBody>
      </p:sp>
      <p:pic>
        <p:nvPicPr>
          <p:cNvPr id="5" name="Content Placeholder 4">
            <a:extLst>
              <a:ext uri="{FF2B5EF4-FFF2-40B4-BE49-F238E27FC236}">
                <a16:creationId xmlns:a16="http://schemas.microsoft.com/office/drawing/2014/main" id="{F781B8FF-0FB5-F002-94D5-2851699ADC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6985" y="2602970"/>
            <a:ext cx="4082504" cy="2296408"/>
          </a:xfrm>
        </p:spPr>
      </p:pic>
      <p:pic>
        <p:nvPicPr>
          <p:cNvPr id="7" name="Picture 6">
            <a:extLst>
              <a:ext uri="{FF2B5EF4-FFF2-40B4-BE49-F238E27FC236}">
                <a16:creationId xmlns:a16="http://schemas.microsoft.com/office/drawing/2014/main" id="{7425EC24-661E-FED6-7ED9-059C8A5F3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513" y="2611437"/>
            <a:ext cx="3274244" cy="2337407"/>
          </a:xfrm>
          <a:prstGeom prst="rect">
            <a:avLst/>
          </a:prstGeom>
        </p:spPr>
      </p:pic>
    </p:spTree>
    <p:extLst>
      <p:ext uri="{BB962C8B-B14F-4D97-AF65-F5344CB8AC3E}">
        <p14:creationId xmlns:p14="http://schemas.microsoft.com/office/powerpoint/2010/main" val="120389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041E-F573-58C7-479F-CB41AEFC625C}"/>
              </a:ext>
            </a:extLst>
          </p:cNvPr>
          <p:cNvSpPr>
            <a:spLocks noGrp="1"/>
          </p:cNvSpPr>
          <p:nvPr>
            <p:ph type="title"/>
          </p:nvPr>
        </p:nvSpPr>
        <p:spPr/>
        <p:txBody>
          <a:bodyPr/>
          <a:lstStyle/>
          <a:p>
            <a:r>
              <a:rPr lang="en-GB" dirty="0"/>
              <a:t>Reconstructive or salvage procedures</a:t>
            </a:r>
          </a:p>
        </p:txBody>
      </p:sp>
      <p:pic>
        <p:nvPicPr>
          <p:cNvPr id="5" name="Content Placeholder 4">
            <a:extLst>
              <a:ext uri="{FF2B5EF4-FFF2-40B4-BE49-F238E27FC236}">
                <a16:creationId xmlns:a16="http://schemas.microsoft.com/office/drawing/2014/main" id="{B274565D-ABD0-180A-9F75-764C09661A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8814" y="3429000"/>
            <a:ext cx="3721589" cy="1909763"/>
          </a:xfrm>
        </p:spPr>
      </p:pic>
      <p:pic>
        <p:nvPicPr>
          <p:cNvPr id="7" name="Picture 6">
            <a:extLst>
              <a:ext uri="{FF2B5EF4-FFF2-40B4-BE49-F238E27FC236}">
                <a16:creationId xmlns:a16="http://schemas.microsoft.com/office/drawing/2014/main" id="{15F6CA8D-93EB-3E14-0CE8-4D6C9D859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3959" y="3158066"/>
            <a:ext cx="2066925" cy="2209800"/>
          </a:xfrm>
          <a:prstGeom prst="rect">
            <a:avLst/>
          </a:prstGeom>
        </p:spPr>
      </p:pic>
      <p:pic>
        <p:nvPicPr>
          <p:cNvPr id="9" name="Picture 8">
            <a:extLst>
              <a:ext uri="{FF2B5EF4-FFF2-40B4-BE49-F238E27FC236}">
                <a16:creationId xmlns:a16="http://schemas.microsoft.com/office/drawing/2014/main" id="{43DD5647-8D4A-1ED0-2652-1AA8156B1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95" y="2950632"/>
            <a:ext cx="3280834" cy="2624667"/>
          </a:xfrm>
          <a:prstGeom prst="rect">
            <a:avLst/>
          </a:prstGeom>
        </p:spPr>
      </p:pic>
    </p:spTree>
    <p:extLst>
      <p:ext uri="{BB962C8B-B14F-4D97-AF65-F5344CB8AC3E}">
        <p14:creationId xmlns:p14="http://schemas.microsoft.com/office/powerpoint/2010/main" val="788123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BA1F-71C0-7450-B76B-07ED5F6E0D9C}"/>
              </a:ext>
            </a:extLst>
          </p:cNvPr>
          <p:cNvSpPr>
            <a:spLocks noGrp="1"/>
          </p:cNvSpPr>
          <p:nvPr>
            <p:ph type="title"/>
          </p:nvPr>
        </p:nvSpPr>
        <p:spPr/>
        <p:txBody>
          <a:bodyPr/>
          <a:lstStyle/>
          <a:p>
            <a:r>
              <a:rPr lang="en-GB" dirty="0"/>
              <a:t>How do we apply these principles to Occupational health?</a:t>
            </a:r>
          </a:p>
        </p:txBody>
      </p:sp>
      <p:sp>
        <p:nvSpPr>
          <p:cNvPr id="3" name="Content Placeholder 2">
            <a:extLst>
              <a:ext uri="{FF2B5EF4-FFF2-40B4-BE49-F238E27FC236}">
                <a16:creationId xmlns:a16="http://schemas.microsoft.com/office/drawing/2014/main" id="{BB983A2F-42D9-A6E2-29EC-D115C655207C}"/>
              </a:ext>
            </a:extLst>
          </p:cNvPr>
          <p:cNvSpPr>
            <a:spLocks noGrp="1"/>
          </p:cNvSpPr>
          <p:nvPr>
            <p:ph idx="1"/>
          </p:nvPr>
        </p:nvSpPr>
        <p:spPr/>
        <p:txBody>
          <a:bodyPr/>
          <a:lstStyle/>
          <a:p>
            <a:pPr marL="0" indent="0">
              <a:buNone/>
            </a:pPr>
            <a:r>
              <a:rPr lang="en-GB" b="1" dirty="0"/>
              <a:t>Guidance for healthcare professionals on the management of upper limb disorders in working-age people</a:t>
            </a:r>
            <a:endParaRPr lang="en-GB" dirty="0"/>
          </a:p>
        </p:txBody>
      </p:sp>
      <p:pic>
        <p:nvPicPr>
          <p:cNvPr id="5" name="Picture 4">
            <a:extLst>
              <a:ext uri="{FF2B5EF4-FFF2-40B4-BE49-F238E27FC236}">
                <a16:creationId xmlns:a16="http://schemas.microsoft.com/office/drawing/2014/main" id="{AA64642A-0CFF-CC24-7CEA-5CA634A830F0}"/>
              </a:ext>
            </a:extLst>
          </p:cNvPr>
          <p:cNvPicPr>
            <a:picLocks noChangeAspect="1"/>
          </p:cNvPicPr>
          <p:nvPr/>
        </p:nvPicPr>
        <p:blipFill>
          <a:blip r:embed="rId3"/>
          <a:stretch>
            <a:fillRect/>
          </a:stretch>
        </p:blipFill>
        <p:spPr>
          <a:xfrm>
            <a:off x="3865959" y="2894811"/>
            <a:ext cx="5075523" cy="3178611"/>
          </a:xfrm>
          <a:prstGeom prst="rect">
            <a:avLst/>
          </a:prstGeom>
        </p:spPr>
      </p:pic>
    </p:spTree>
    <p:extLst>
      <p:ext uri="{BB962C8B-B14F-4D97-AF65-F5344CB8AC3E}">
        <p14:creationId xmlns:p14="http://schemas.microsoft.com/office/powerpoint/2010/main" val="588394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2A4ED-6CF7-3472-DDDF-9BF9436DC81F}"/>
              </a:ext>
            </a:extLst>
          </p:cNvPr>
          <p:cNvPicPr>
            <a:picLocks noChangeAspect="1"/>
          </p:cNvPicPr>
          <p:nvPr/>
        </p:nvPicPr>
        <p:blipFill>
          <a:blip r:embed="rId2"/>
          <a:stretch>
            <a:fillRect/>
          </a:stretch>
        </p:blipFill>
        <p:spPr>
          <a:xfrm>
            <a:off x="2622883" y="365125"/>
            <a:ext cx="7266185" cy="5970663"/>
          </a:xfrm>
          <a:prstGeom prst="rect">
            <a:avLst/>
          </a:prstGeom>
        </p:spPr>
      </p:pic>
    </p:spTree>
    <p:extLst>
      <p:ext uri="{BB962C8B-B14F-4D97-AF65-F5344CB8AC3E}">
        <p14:creationId xmlns:p14="http://schemas.microsoft.com/office/powerpoint/2010/main" val="4155823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6D3C-6FC9-B317-192A-D13B9DA53A5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310F761-E112-C332-6D3C-FD797F96A79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78BD614-48E8-CBAD-F2AB-3673E8DB3DE6}"/>
              </a:ext>
            </a:extLst>
          </p:cNvPr>
          <p:cNvPicPr>
            <a:picLocks noChangeAspect="1"/>
          </p:cNvPicPr>
          <p:nvPr/>
        </p:nvPicPr>
        <p:blipFill>
          <a:blip r:embed="rId2"/>
          <a:stretch>
            <a:fillRect/>
          </a:stretch>
        </p:blipFill>
        <p:spPr>
          <a:xfrm>
            <a:off x="1280440" y="1485629"/>
            <a:ext cx="9631119" cy="3886742"/>
          </a:xfrm>
          <a:prstGeom prst="rect">
            <a:avLst/>
          </a:prstGeom>
        </p:spPr>
      </p:pic>
    </p:spTree>
    <p:extLst>
      <p:ext uri="{BB962C8B-B14F-4D97-AF65-F5344CB8AC3E}">
        <p14:creationId xmlns:p14="http://schemas.microsoft.com/office/powerpoint/2010/main" val="2676563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327C-F9C6-6B42-119F-4882128AC0E6}"/>
              </a:ext>
            </a:extLst>
          </p:cNvPr>
          <p:cNvSpPr>
            <a:spLocks noGrp="1"/>
          </p:cNvSpPr>
          <p:nvPr>
            <p:ph type="title"/>
          </p:nvPr>
        </p:nvSpPr>
        <p:spPr>
          <a:xfrm>
            <a:off x="838200" y="365126"/>
            <a:ext cx="10515600" cy="1045986"/>
          </a:xfrm>
        </p:spPr>
        <p:txBody>
          <a:bodyPr/>
          <a:lstStyle/>
          <a:p>
            <a:r>
              <a:rPr lang="en-GB" dirty="0"/>
              <a:t>In summary</a:t>
            </a:r>
          </a:p>
        </p:txBody>
      </p:sp>
      <p:sp>
        <p:nvSpPr>
          <p:cNvPr id="3" name="Content Placeholder 2">
            <a:extLst>
              <a:ext uri="{FF2B5EF4-FFF2-40B4-BE49-F238E27FC236}">
                <a16:creationId xmlns:a16="http://schemas.microsoft.com/office/drawing/2014/main" id="{19214ACF-81CF-F315-B6EA-8CD68CFB0CA1}"/>
              </a:ext>
            </a:extLst>
          </p:cNvPr>
          <p:cNvSpPr>
            <a:spLocks noGrp="1"/>
          </p:cNvSpPr>
          <p:nvPr>
            <p:ph idx="1"/>
          </p:nvPr>
        </p:nvSpPr>
        <p:spPr>
          <a:xfrm>
            <a:off x="838200" y="1411112"/>
            <a:ext cx="10515600" cy="4765851"/>
          </a:xfrm>
        </p:spPr>
        <p:txBody>
          <a:bodyPr/>
          <a:lstStyle/>
          <a:p>
            <a:r>
              <a:rPr lang="en-GB" dirty="0"/>
              <a:t>CATCH AND TREAT IT EARLY</a:t>
            </a:r>
          </a:p>
          <a:p>
            <a:r>
              <a:rPr lang="en-GB" dirty="0"/>
              <a:t>MDT approach</a:t>
            </a:r>
          </a:p>
          <a:p>
            <a:r>
              <a:rPr lang="en-GB" dirty="0"/>
              <a:t>Close liaison between the occupational health doctor, rehab teams and the treating surgeon to set realistic treatment and rehabilitation goals</a:t>
            </a:r>
          </a:p>
          <a:p>
            <a:endParaRPr lang="en-GB" dirty="0"/>
          </a:p>
        </p:txBody>
      </p:sp>
      <p:pic>
        <p:nvPicPr>
          <p:cNvPr id="5" name="Picture 4">
            <a:extLst>
              <a:ext uri="{FF2B5EF4-FFF2-40B4-BE49-F238E27FC236}">
                <a16:creationId xmlns:a16="http://schemas.microsoft.com/office/drawing/2014/main" id="{D7A22BE6-8DD0-DFFE-BF84-EB8863468C9E}"/>
              </a:ext>
            </a:extLst>
          </p:cNvPr>
          <p:cNvPicPr>
            <a:picLocks noChangeAspect="1"/>
          </p:cNvPicPr>
          <p:nvPr/>
        </p:nvPicPr>
        <p:blipFill>
          <a:blip r:embed="rId2"/>
          <a:stretch>
            <a:fillRect/>
          </a:stretch>
        </p:blipFill>
        <p:spPr>
          <a:xfrm>
            <a:off x="3371659" y="3473028"/>
            <a:ext cx="5268060" cy="3019846"/>
          </a:xfrm>
          <a:prstGeom prst="rect">
            <a:avLst/>
          </a:prstGeom>
        </p:spPr>
      </p:pic>
    </p:spTree>
    <p:extLst>
      <p:ext uri="{BB962C8B-B14F-4D97-AF65-F5344CB8AC3E}">
        <p14:creationId xmlns:p14="http://schemas.microsoft.com/office/powerpoint/2010/main" val="398425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6EA1-AB8F-DC9B-D297-49C5C6EB6974}"/>
              </a:ext>
            </a:extLst>
          </p:cNvPr>
          <p:cNvSpPr>
            <a:spLocks noGrp="1"/>
          </p:cNvSpPr>
          <p:nvPr>
            <p:ph type="title"/>
          </p:nvPr>
        </p:nvSpPr>
        <p:spPr>
          <a:xfrm>
            <a:off x="4439355" y="2103437"/>
            <a:ext cx="3666067" cy="1325563"/>
          </a:xfrm>
        </p:spPr>
        <p:txBody>
          <a:bodyPr/>
          <a:lstStyle/>
          <a:p>
            <a:r>
              <a:rPr lang="en-GB" dirty="0"/>
              <a:t>Any questions?</a:t>
            </a:r>
          </a:p>
        </p:txBody>
      </p:sp>
    </p:spTree>
    <p:extLst>
      <p:ext uri="{BB962C8B-B14F-4D97-AF65-F5344CB8AC3E}">
        <p14:creationId xmlns:p14="http://schemas.microsoft.com/office/powerpoint/2010/main" val="2929119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E625B-A85F-14CD-1DD5-A9A98DA27DB3}"/>
              </a:ext>
            </a:extLst>
          </p:cNvPr>
          <p:cNvSpPr>
            <a:spLocks noGrp="1"/>
          </p:cNvSpPr>
          <p:nvPr>
            <p:ph type="title"/>
          </p:nvPr>
        </p:nvSpPr>
        <p:spPr/>
        <p:txBody>
          <a:bodyPr/>
          <a:lstStyle/>
          <a:p>
            <a:r>
              <a:rPr lang="en-GB" dirty="0"/>
              <a:t>Bibliography</a:t>
            </a:r>
            <a:br>
              <a:rPr lang="en-GB" dirty="0"/>
            </a:br>
            <a:endParaRPr lang="en-GB" dirty="0"/>
          </a:p>
        </p:txBody>
      </p:sp>
      <p:sp>
        <p:nvSpPr>
          <p:cNvPr id="3" name="Content Placeholder 2">
            <a:extLst>
              <a:ext uri="{FF2B5EF4-FFF2-40B4-BE49-F238E27FC236}">
                <a16:creationId xmlns:a16="http://schemas.microsoft.com/office/drawing/2014/main" id="{13BDA68E-957D-485E-0C09-5BE4A0A294F4}"/>
              </a:ext>
            </a:extLst>
          </p:cNvPr>
          <p:cNvSpPr>
            <a:spLocks noGrp="1"/>
          </p:cNvSpPr>
          <p:nvPr>
            <p:ph idx="1"/>
          </p:nvPr>
        </p:nvSpPr>
        <p:spPr/>
        <p:txBody>
          <a:bodyPr/>
          <a:lstStyle/>
          <a:p>
            <a:pPr marL="514350" indent="-514350">
              <a:buFont typeface="+mj-lt"/>
              <a:buAutoNum type="arabicPeriod"/>
            </a:pPr>
            <a:r>
              <a:rPr lang="en-GB" b="1" dirty="0"/>
              <a:t>Burton, K., Kendall, N. A. S., Pearce, B. G., Birrell, L. N. and Bainbridge, C. Management of work-relevant upper limb disorders: a review. Occupational Medicine 2009;59:44–52</a:t>
            </a:r>
          </a:p>
          <a:p>
            <a:pPr marL="514350" indent="-514350">
              <a:buFont typeface="+mj-lt"/>
              <a:buAutoNum type="arabicPeriod"/>
            </a:pPr>
            <a:r>
              <a:rPr lang="en-GB" b="1" dirty="0"/>
              <a:t>HSE (2021) Work-related musculoskeletal disorders statistics in Great Britain, 2021 https://www.hse.gov.uk/statistics/causdis/msd.pdf</a:t>
            </a:r>
            <a:endParaRPr lang="en-GB" dirty="0"/>
          </a:p>
        </p:txBody>
      </p:sp>
    </p:spTree>
    <p:extLst>
      <p:ext uri="{BB962C8B-B14F-4D97-AF65-F5344CB8AC3E}">
        <p14:creationId xmlns:p14="http://schemas.microsoft.com/office/powerpoint/2010/main" val="16567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1929-9F67-126B-D371-80B8DF3A0E8C}"/>
              </a:ext>
            </a:extLst>
          </p:cNvPr>
          <p:cNvSpPr>
            <a:spLocks noGrp="1"/>
          </p:cNvSpPr>
          <p:nvPr>
            <p:ph type="title"/>
          </p:nvPr>
        </p:nvSpPr>
        <p:spPr/>
        <p:txBody>
          <a:bodyPr/>
          <a:lstStyle/>
          <a:p>
            <a:r>
              <a:rPr lang="en-GB" dirty="0"/>
              <a:t>Referred pain</a:t>
            </a:r>
          </a:p>
        </p:txBody>
      </p:sp>
      <p:pic>
        <p:nvPicPr>
          <p:cNvPr id="5" name="Content Placeholder 4">
            <a:extLst>
              <a:ext uri="{FF2B5EF4-FFF2-40B4-BE49-F238E27FC236}">
                <a16:creationId xmlns:a16="http://schemas.microsoft.com/office/drawing/2014/main" id="{8B44EEDD-9400-A4EA-F04D-F91A1197A0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6708" y="1814336"/>
            <a:ext cx="4808714" cy="4351338"/>
          </a:xfrm>
        </p:spPr>
      </p:pic>
      <p:pic>
        <p:nvPicPr>
          <p:cNvPr id="7" name="Picture 6">
            <a:extLst>
              <a:ext uri="{FF2B5EF4-FFF2-40B4-BE49-F238E27FC236}">
                <a16:creationId xmlns:a16="http://schemas.microsoft.com/office/drawing/2014/main" id="{3D2477A1-E982-3D38-0C68-92CAF5CE6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580" y="1814336"/>
            <a:ext cx="3860798" cy="4295817"/>
          </a:xfrm>
          <a:prstGeom prst="rect">
            <a:avLst/>
          </a:prstGeom>
        </p:spPr>
      </p:pic>
    </p:spTree>
    <p:extLst>
      <p:ext uri="{BB962C8B-B14F-4D97-AF65-F5344CB8AC3E}">
        <p14:creationId xmlns:p14="http://schemas.microsoft.com/office/powerpoint/2010/main" val="77104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4853-DDF6-A157-4654-FF3304043447}"/>
              </a:ext>
            </a:extLst>
          </p:cNvPr>
          <p:cNvSpPr>
            <a:spLocks noGrp="1"/>
          </p:cNvSpPr>
          <p:nvPr>
            <p:ph type="title"/>
          </p:nvPr>
        </p:nvSpPr>
        <p:spPr>
          <a:xfrm>
            <a:off x="3287889" y="252237"/>
            <a:ext cx="5178778" cy="1325563"/>
          </a:xfrm>
        </p:spPr>
        <p:txBody>
          <a:bodyPr/>
          <a:lstStyle/>
          <a:p>
            <a:r>
              <a:rPr lang="en-GB" dirty="0"/>
              <a:t>Elective Vs Trauma</a:t>
            </a:r>
          </a:p>
        </p:txBody>
      </p:sp>
      <p:pic>
        <p:nvPicPr>
          <p:cNvPr id="5" name="Content Placeholder 4">
            <a:extLst>
              <a:ext uri="{FF2B5EF4-FFF2-40B4-BE49-F238E27FC236}">
                <a16:creationId xmlns:a16="http://schemas.microsoft.com/office/drawing/2014/main" id="{1DF4745B-3C67-18E7-8BC7-F6FC3FD4A6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8579" y="2041461"/>
            <a:ext cx="4055004" cy="3349072"/>
          </a:xfrm>
        </p:spPr>
      </p:pic>
      <p:pic>
        <p:nvPicPr>
          <p:cNvPr id="7" name="Picture 6">
            <a:extLst>
              <a:ext uri="{FF2B5EF4-FFF2-40B4-BE49-F238E27FC236}">
                <a16:creationId xmlns:a16="http://schemas.microsoft.com/office/drawing/2014/main" id="{DF06B23E-AB05-3F0D-A746-0A935D1BE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413" y="2041461"/>
            <a:ext cx="3070654" cy="3412264"/>
          </a:xfrm>
          <a:prstGeom prst="rect">
            <a:avLst/>
          </a:prstGeom>
        </p:spPr>
      </p:pic>
    </p:spTree>
    <p:extLst>
      <p:ext uri="{BB962C8B-B14F-4D97-AF65-F5344CB8AC3E}">
        <p14:creationId xmlns:p14="http://schemas.microsoft.com/office/powerpoint/2010/main" val="365587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6FD5-C7AA-3835-76D1-E89FF01DFFF4}"/>
              </a:ext>
            </a:extLst>
          </p:cNvPr>
          <p:cNvSpPr>
            <a:spLocks noGrp="1"/>
          </p:cNvSpPr>
          <p:nvPr>
            <p:ph type="title"/>
          </p:nvPr>
        </p:nvSpPr>
        <p:spPr/>
        <p:txBody>
          <a:bodyPr/>
          <a:lstStyle/>
          <a:p>
            <a:pPr algn="ctr"/>
            <a:r>
              <a:rPr lang="en-GB" dirty="0"/>
              <a:t>Allied healthcare professionals ae key to rehab!</a:t>
            </a:r>
          </a:p>
        </p:txBody>
      </p:sp>
      <p:pic>
        <p:nvPicPr>
          <p:cNvPr id="5" name="Content Placeholder 4">
            <a:extLst>
              <a:ext uri="{FF2B5EF4-FFF2-40B4-BE49-F238E27FC236}">
                <a16:creationId xmlns:a16="http://schemas.microsoft.com/office/drawing/2014/main" id="{DEA84579-2F78-24DF-AC52-023A1844B3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5588" y="2245077"/>
            <a:ext cx="3319179" cy="3004785"/>
          </a:xfrm>
        </p:spPr>
      </p:pic>
      <p:pic>
        <p:nvPicPr>
          <p:cNvPr id="7" name="Picture 6">
            <a:extLst>
              <a:ext uri="{FF2B5EF4-FFF2-40B4-BE49-F238E27FC236}">
                <a16:creationId xmlns:a16="http://schemas.microsoft.com/office/drawing/2014/main" id="{7CFA1677-4F79-DA2E-FE0B-F29BD7F8D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3823" y="2390421"/>
            <a:ext cx="3804219" cy="2531535"/>
          </a:xfrm>
          <a:prstGeom prst="rect">
            <a:avLst/>
          </a:prstGeom>
        </p:spPr>
      </p:pic>
      <p:pic>
        <p:nvPicPr>
          <p:cNvPr id="9" name="Picture 8">
            <a:extLst>
              <a:ext uri="{FF2B5EF4-FFF2-40B4-BE49-F238E27FC236}">
                <a16:creationId xmlns:a16="http://schemas.microsoft.com/office/drawing/2014/main" id="{7A92BE06-716B-1BA7-824A-0131E47BE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84" y="2390421"/>
            <a:ext cx="4107349" cy="2531535"/>
          </a:xfrm>
          <a:prstGeom prst="rect">
            <a:avLst/>
          </a:prstGeom>
        </p:spPr>
      </p:pic>
    </p:spTree>
    <p:extLst>
      <p:ext uri="{BB962C8B-B14F-4D97-AF65-F5344CB8AC3E}">
        <p14:creationId xmlns:p14="http://schemas.microsoft.com/office/powerpoint/2010/main" val="865342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DF49-2526-E263-286D-018EF26EFA7D}"/>
              </a:ext>
            </a:extLst>
          </p:cNvPr>
          <p:cNvSpPr>
            <a:spLocks noGrp="1"/>
          </p:cNvSpPr>
          <p:nvPr>
            <p:ph type="title"/>
          </p:nvPr>
        </p:nvSpPr>
        <p:spPr/>
        <p:txBody>
          <a:bodyPr/>
          <a:lstStyle/>
          <a:p>
            <a:r>
              <a:rPr lang="en-GB" dirty="0"/>
              <a:t>Upper limb trauma</a:t>
            </a:r>
          </a:p>
        </p:txBody>
      </p:sp>
      <p:sp>
        <p:nvSpPr>
          <p:cNvPr id="3" name="Content Placeholder 2">
            <a:extLst>
              <a:ext uri="{FF2B5EF4-FFF2-40B4-BE49-F238E27FC236}">
                <a16:creationId xmlns:a16="http://schemas.microsoft.com/office/drawing/2014/main" id="{8CA0E150-1965-FC21-7296-B23F54D9F885}"/>
              </a:ext>
            </a:extLst>
          </p:cNvPr>
          <p:cNvSpPr>
            <a:spLocks noGrp="1"/>
          </p:cNvSpPr>
          <p:nvPr>
            <p:ph idx="1"/>
          </p:nvPr>
        </p:nvSpPr>
        <p:spPr/>
        <p:txBody>
          <a:bodyPr/>
          <a:lstStyle/>
          <a:p>
            <a:r>
              <a:rPr lang="en-GB" dirty="0"/>
              <a:t>Injuries to the shoulder / girdle</a:t>
            </a:r>
          </a:p>
          <a:p>
            <a:r>
              <a:rPr lang="en-GB" dirty="0"/>
              <a:t>Injuries to the elbow</a:t>
            </a:r>
          </a:p>
          <a:p>
            <a:r>
              <a:rPr lang="en-GB" dirty="0"/>
              <a:t>Injuries to the hand</a:t>
            </a:r>
          </a:p>
          <a:p>
            <a:endParaRPr lang="en-GB" dirty="0"/>
          </a:p>
          <a:p>
            <a:r>
              <a:rPr lang="en-GB" dirty="0"/>
              <a:t>The basic unit of orthopaedic healing:</a:t>
            </a:r>
          </a:p>
          <a:p>
            <a:pPr marL="0" indent="0">
              <a:buNone/>
            </a:pPr>
            <a:r>
              <a:rPr lang="en-GB" dirty="0"/>
              <a:t>6 Weeks!</a:t>
            </a:r>
          </a:p>
          <a:p>
            <a:pPr marL="0" indent="0">
              <a:buNone/>
            </a:pPr>
            <a:r>
              <a:rPr lang="en-GB" dirty="0"/>
              <a:t>Pain/Weakness/</a:t>
            </a:r>
            <a:r>
              <a:rPr lang="en-GB" b="1" dirty="0"/>
              <a:t>STIFFNESS!</a:t>
            </a:r>
          </a:p>
        </p:txBody>
      </p:sp>
      <p:pic>
        <p:nvPicPr>
          <p:cNvPr id="5" name="Picture 4">
            <a:extLst>
              <a:ext uri="{FF2B5EF4-FFF2-40B4-BE49-F238E27FC236}">
                <a16:creationId xmlns:a16="http://schemas.microsoft.com/office/drawing/2014/main" id="{29A6F419-3F92-6D25-707B-FC33B90EB2EB}"/>
              </a:ext>
            </a:extLst>
          </p:cNvPr>
          <p:cNvPicPr>
            <a:picLocks noChangeAspect="1"/>
          </p:cNvPicPr>
          <p:nvPr/>
        </p:nvPicPr>
        <p:blipFill>
          <a:blip r:embed="rId3"/>
          <a:stretch>
            <a:fillRect/>
          </a:stretch>
        </p:blipFill>
        <p:spPr>
          <a:xfrm>
            <a:off x="8109912" y="1690688"/>
            <a:ext cx="2501644" cy="4009484"/>
          </a:xfrm>
          <a:prstGeom prst="rect">
            <a:avLst/>
          </a:prstGeom>
        </p:spPr>
      </p:pic>
    </p:spTree>
    <p:extLst>
      <p:ext uri="{BB962C8B-B14F-4D97-AF65-F5344CB8AC3E}">
        <p14:creationId xmlns:p14="http://schemas.microsoft.com/office/powerpoint/2010/main" val="3397503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82A5-3149-5D10-5F05-B2E2C4F0E299}"/>
              </a:ext>
            </a:extLst>
          </p:cNvPr>
          <p:cNvSpPr>
            <a:spLocks noGrp="1"/>
          </p:cNvSpPr>
          <p:nvPr>
            <p:ph type="title"/>
          </p:nvPr>
        </p:nvSpPr>
        <p:spPr/>
        <p:txBody>
          <a:bodyPr/>
          <a:lstStyle/>
          <a:p>
            <a:r>
              <a:rPr lang="en-GB" dirty="0"/>
              <a:t>Examples of upper limb trauma</a:t>
            </a:r>
          </a:p>
        </p:txBody>
      </p:sp>
      <p:pic>
        <p:nvPicPr>
          <p:cNvPr id="5" name="Content Placeholder 4">
            <a:extLst>
              <a:ext uri="{FF2B5EF4-FFF2-40B4-BE49-F238E27FC236}">
                <a16:creationId xmlns:a16="http://schemas.microsoft.com/office/drawing/2014/main" id="{9E1D7921-8C18-1CD7-88D2-C05838B004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7718" y="2540582"/>
            <a:ext cx="3951178" cy="2328156"/>
          </a:xfrm>
        </p:spPr>
      </p:pic>
      <p:pic>
        <p:nvPicPr>
          <p:cNvPr id="7" name="Picture 6">
            <a:extLst>
              <a:ext uri="{FF2B5EF4-FFF2-40B4-BE49-F238E27FC236}">
                <a16:creationId xmlns:a16="http://schemas.microsoft.com/office/drawing/2014/main" id="{58964F9C-518B-5D59-9BAF-443421F06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6620" y="1690688"/>
            <a:ext cx="3238468" cy="4027944"/>
          </a:xfrm>
          <a:prstGeom prst="rect">
            <a:avLst/>
          </a:prstGeom>
        </p:spPr>
      </p:pic>
      <p:pic>
        <p:nvPicPr>
          <p:cNvPr id="9" name="Picture 8">
            <a:extLst>
              <a:ext uri="{FF2B5EF4-FFF2-40B4-BE49-F238E27FC236}">
                <a16:creationId xmlns:a16="http://schemas.microsoft.com/office/drawing/2014/main" id="{47AB8914-10D0-B03A-65A0-1E1E2D463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6" y="1690688"/>
            <a:ext cx="3492258" cy="4027944"/>
          </a:xfrm>
          <a:prstGeom prst="rect">
            <a:avLst/>
          </a:prstGeom>
        </p:spPr>
      </p:pic>
    </p:spTree>
    <p:extLst>
      <p:ext uri="{BB962C8B-B14F-4D97-AF65-F5344CB8AC3E}">
        <p14:creationId xmlns:p14="http://schemas.microsoft.com/office/powerpoint/2010/main" val="1888299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2905-A266-DB0A-E96C-6F55C377C0D4}"/>
              </a:ext>
            </a:extLst>
          </p:cNvPr>
          <p:cNvSpPr>
            <a:spLocks noGrp="1"/>
          </p:cNvSpPr>
          <p:nvPr>
            <p:ph type="title"/>
          </p:nvPr>
        </p:nvSpPr>
        <p:spPr/>
        <p:txBody>
          <a:bodyPr/>
          <a:lstStyle/>
          <a:p>
            <a:r>
              <a:rPr lang="en-GB" dirty="0"/>
              <a:t>Get to a specialist ASAP!</a:t>
            </a:r>
          </a:p>
        </p:txBody>
      </p:sp>
      <p:pic>
        <p:nvPicPr>
          <p:cNvPr id="5" name="Content Placeholder 4">
            <a:extLst>
              <a:ext uri="{FF2B5EF4-FFF2-40B4-BE49-F238E27FC236}">
                <a16:creationId xmlns:a16="http://schemas.microsoft.com/office/drawing/2014/main" id="{81CE4C33-D886-2E0B-E6CF-95589AFEFF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5192190" cy="3286616"/>
          </a:xfrm>
        </p:spPr>
      </p:pic>
      <p:pic>
        <p:nvPicPr>
          <p:cNvPr id="7" name="Picture 6">
            <a:extLst>
              <a:ext uri="{FF2B5EF4-FFF2-40B4-BE49-F238E27FC236}">
                <a16:creationId xmlns:a16="http://schemas.microsoft.com/office/drawing/2014/main" id="{58A199C2-6ED3-54C0-7253-1C83B2640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866" y="1690688"/>
            <a:ext cx="3980745" cy="3772661"/>
          </a:xfrm>
          <a:prstGeom prst="rect">
            <a:avLst/>
          </a:prstGeom>
        </p:spPr>
      </p:pic>
    </p:spTree>
    <p:extLst>
      <p:ext uri="{BB962C8B-B14F-4D97-AF65-F5344CB8AC3E}">
        <p14:creationId xmlns:p14="http://schemas.microsoft.com/office/powerpoint/2010/main" val="229531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9BB5-70B0-C320-9E5E-5031B42BCFD3}"/>
              </a:ext>
            </a:extLst>
          </p:cNvPr>
          <p:cNvSpPr>
            <a:spLocks noGrp="1"/>
          </p:cNvSpPr>
          <p:nvPr>
            <p:ph type="title"/>
          </p:nvPr>
        </p:nvSpPr>
        <p:spPr/>
        <p:txBody>
          <a:bodyPr/>
          <a:lstStyle/>
          <a:p>
            <a:r>
              <a:rPr lang="en-GB" dirty="0"/>
              <a:t>Not all injuries need surgical management</a:t>
            </a:r>
          </a:p>
        </p:txBody>
      </p:sp>
      <p:pic>
        <p:nvPicPr>
          <p:cNvPr id="5" name="Content Placeholder 4">
            <a:extLst>
              <a:ext uri="{FF2B5EF4-FFF2-40B4-BE49-F238E27FC236}">
                <a16:creationId xmlns:a16="http://schemas.microsoft.com/office/drawing/2014/main" id="{172E957F-CB54-9FF8-23E9-35397BCEA6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79367"/>
            <a:ext cx="3104444" cy="2902655"/>
          </a:xfrm>
        </p:spPr>
      </p:pic>
      <p:pic>
        <p:nvPicPr>
          <p:cNvPr id="7" name="Picture 6">
            <a:extLst>
              <a:ext uri="{FF2B5EF4-FFF2-40B4-BE49-F238E27FC236}">
                <a16:creationId xmlns:a16="http://schemas.microsoft.com/office/drawing/2014/main" id="{7C49EB03-D69F-E7A0-34D5-600EF53B1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731" y="2079366"/>
            <a:ext cx="4112537" cy="2902655"/>
          </a:xfrm>
          <a:prstGeom prst="rect">
            <a:avLst/>
          </a:prstGeom>
        </p:spPr>
      </p:pic>
      <p:pic>
        <p:nvPicPr>
          <p:cNvPr id="9" name="Picture 8">
            <a:extLst>
              <a:ext uri="{FF2B5EF4-FFF2-40B4-BE49-F238E27FC236}">
                <a16:creationId xmlns:a16="http://schemas.microsoft.com/office/drawing/2014/main" id="{403FDDA2-F9CC-0138-732E-D70679DD3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660" y="2079366"/>
            <a:ext cx="2234318" cy="2926445"/>
          </a:xfrm>
          <a:prstGeom prst="rect">
            <a:avLst/>
          </a:prstGeom>
        </p:spPr>
      </p:pic>
    </p:spTree>
    <p:extLst>
      <p:ext uri="{BB962C8B-B14F-4D97-AF65-F5344CB8AC3E}">
        <p14:creationId xmlns:p14="http://schemas.microsoft.com/office/powerpoint/2010/main" val="3361227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2699</Words>
  <Application>Microsoft Macintosh PowerPoint</Application>
  <PresentationFormat>Widescreen</PresentationFormat>
  <Paragraphs>249</Paragraphs>
  <Slides>27</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Upper limb injuries in the context occupational health.</vt:lpstr>
      <vt:lpstr>PowerPoint Presentation</vt:lpstr>
      <vt:lpstr>Referred pain</vt:lpstr>
      <vt:lpstr>Elective Vs Trauma</vt:lpstr>
      <vt:lpstr>Allied healthcare professionals ae key to rehab!</vt:lpstr>
      <vt:lpstr>Upper limb trauma</vt:lpstr>
      <vt:lpstr>Examples of upper limb trauma</vt:lpstr>
      <vt:lpstr>Get to a specialist ASAP!</vt:lpstr>
      <vt:lpstr>Not all injuries need surgical management</vt:lpstr>
      <vt:lpstr>Early rehabilitation is key!</vt:lpstr>
      <vt:lpstr>Examples of how trauma will affect an employee</vt:lpstr>
      <vt:lpstr>Complications of surgery</vt:lpstr>
      <vt:lpstr>How quickly will patients recover?</vt:lpstr>
      <vt:lpstr>How much time do patients need off work?</vt:lpstr>
      <vt:lpstr>Long term sequalae of trauma</vt:lpstr>
      <vt:lpstr>Elective or chronic conditions</vt:lpstr>
      <vt:lpstr>Patient factors</vt:lpstr>
      <vt:lpstr>Non operative interventions</vt:lpstr>
      <vt:lpstr>Occupational health modifications to the workplace</vt:lpstr>
      <vt:lpstr>Surgical intervention – decompressive procedures</vt:lpstr>
      <vt:lpstr>Reconstructive or salvage procedures</vt:lpstr>
      <vt:lpstr>How do we apply these principles to Occupational health?</vt:lpstr>
      <vt:lpstr>PowerPoint Presentation</vt:lpstr>
      <vt:lpstr>PowerPoint Presentation</vt:lpstr>
      <vt:lpstr>In summary</vt:lpstr>
      <vt:lpstr>Any questions?</vt:lpstr>
      <vt:lpstr>Bibliography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KHORIATI, Al-Achraf (ASHFORD AND ST PETER'S HOSPITALS NHS FOUNDATION TRUST)</dc:creator>
  <cp:lastModifiedBy>Anna McNeil</cp:lastModifiedBy>
  <cp:revision>13</cp:revision>
  <dcterms:created xsi:type="dcterms:W3CDTF">2025-08-06T09:45:53Z</dcterms:created>
  <dcterms:modified xsi:type="dcterms:W3CDTF">2025-09-06T08:45:35Z</dcterms:modified>
</cp:coreProperties>
</file>