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23"/>
  </p:notesMasterIdLst>
  <p:handoutMasterIdLst>
    <p:handoutMasterId r:id="rId24"/>
  </p:handoutMasterIdLst>
  <p:sldIdLst>
    <p:sldId id="2147374905" r:id="rId5"/>
    <p:sldId id="2147374937" r:id="rId6"/>
    <p:sldId id="2147375002" r:id="rId7"/>
    <p:sldId id="2147375004" r:id="rId8"/>
    <p:sldId id="2147374832" r:id="rId9"/>
    <p:sldId id="2147375001" r:id="rId10"/>
    <p:sldId id="2147375003" r:id="rId11"/>
    <p:sldId id="2147375007" r:id="rId12"/>
    <p:sldId id="2147375005" r:id="rId13"/>
    <p:sldId id="2147374936" r:id="rId14"/>
    <p:sldId id="2147374939" r:id="rId15"/>
    <p:sldId id="2147374887" r:id="rId16"/>
    <p:sldId id="2147374928" r:id="rId17"/>
    <p:sldId id="2147374931" r:id="rId18"/>
    <p:sldId id="2147374932" r:id="rId19"/>
    <p:sldId id="2147374934" r:id="rId20"/>
    <p:sldId id="2147374935" r:id="rId21"/>
    <p:sldId id="2147375006" r:id="rId22"/>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4CD975-A25B-F85E-98DD-AFFB466DB593}" name="Adam Turner" initials="AT" userId="S::adam.turner8@nhs.net::22d44e0a-cb4f-42f9-8efa-4fc54345cd0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URNER, Adam (NHS ENGLAND &amp; NHS IMPROVEMENT - T1520)" initials="TA(E&amp;NI-T" lastIdx="1" clrIdx="0">
    <p:extLst>
      <p:ext uri="{19B8F6BF-5375-455C-9EA6-DF929625EA0E}">
        <p15:presenceInfo xmlns:p15="http://schemas.microsoft.com/office/powerpoint/2012/main" userId="TURNER, Adam (NHS ENGLAND &amp; NHS IMPROVEMENT - T152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832"/>
    <a:srgbClr val="E6D5F3"/>
    <a:srgbClr val="E19805"/>
    <a:srgbClr val="F1A205"/>
    <a:srgbClr val="69A02C"/>
    <a:srgbClr val="FAA906"/>
    <a:srgbClr val="005EB8"/>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51" autoAdjust="0"/>
    <p:restoredTop sz="80000" autoAdjust="0"/>
  </p:normalViewPr>
  <p:slideViewPr>
    <p:cSldViewPr snapToGrid="0">
      <p:cViewPr varScale="1">
        <p:scale>
          <a:sx n="101" d="100"/>
          <a:sy n="101" d="100"/>
        </p:scale>
        <p:origin x="1880" y="192"/>
      </p:cViewPr>
      <p:guideLst>
        <p:guide orient="horz" pos="2160"/>
        <p:guide pos="3840"/>
      </p:guideLst>
    </p:cSldViewPr>
  </p:slideViewPr>
  <p:notesTextViewPr>
    <p:cViewPr>
      <p:scale>
        <a:sx n="125" d="100"/>
        <a:sy n="125" d="100"/>
      </p:scale>
      <p:origin x="0" y="0"/>
    </p:cViewPr>
  </p:notesTextViewPr>
  <p:notesViewPr>
    <p:cSldViewPr snapToGrid="0">
      <p:cViewPr>
        <p:scale>
          <a:sx n="1" d="2"/>
          <a:sy n="1" d="2"/>
        </p:scale>
        <p:origin x="2708" y="56"/>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GB"/>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1790A331-7ADD-4391-8CA5-606C9BFD26F5}" type="datetimeFigureOut">
              <a:rPr lang="en-GB" smtClean="0"/>
              <a:t>04/09/2025</a:t>
            </a:fld>
            <a:endParaRPr lang="en-GB"/>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GB"/>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002AE991-F138-4FD8-982E-957F3CA6A0F6}" type="datetimeFigureOut">
              <a:rPr lang="en-GB" smtClean="0"/>
              <a:t>04/09/2025</a:t>
            </a:fld>
            <a:endParaRPr lang="en-GB"/>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4229" tIns="47114" rIns="94229" bIns="47114" rtlCol="0" anchor="ctr"/>
          <a:lstStyle/>
          <a:p>
            <a:endParaRPr lang="en-GB"/>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Tree>
    <p:extLst>
      <p:ext uri="{BB962C8B-B14F-4D97-AF65-F5344CB8AC3E}">
        <p14:creationId xmlns:p14="http://schemas.microsoft.com/office/powerpoint/2010/main" val="932535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4D447-6A47-F4AE-F0CE-C025E95BB8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CDF108-C03A-128D-C724-3F698B6A87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89FC11-3F3E-2823-7C52-DA9B359ECDEA}"/>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86264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E5E88-B896-5721-C9B9-45C83A092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D6EECC-3C99-569C-7F82-2E458DEF51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5A4DB3-730F-5FD9-1B0D-439E3A805228}"/>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4856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1893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52DFD-3220-97F6-24BD-222AC46A73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02EA2B-BC73-CCC8-6E6B-6912DA69F1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8DA2B1-EA2D-9A55-E98E-6B215D0CB6B2}"/>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37574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FB3D2-21F7-FFD7-FA0E-E6C98B0E33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FB9337-C1FD-8D53-3519-4B5C674AE8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F5066A-E36E-3119-A554-2F2C41FEF245}"/>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66615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C467C-9988-694D-6368-D46E282C0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E1E604-DD79-761D-9859-A94F9C1A35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C75744-4CE4-CB10-8E63-3A6731B25EA2}"/>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29518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7C26E-92CE-C78F-F925-89C7011DE5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3B776C-9F58-8EDA-2D9E-F82A67F5D4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579974-91FF-4046-A4ED-82E7E293BF9A}"/>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7011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5A2DC-517D-88B2-AEE0-F82B005685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F7C1E6-1C80-74C0-9D2B-9D9D7575EC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34E64D-C1CC-E5B3-F1CC-FBBA03C8D6E9}"/>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5314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4001F-AD85-D94E-C10E-E11FAB95BF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8C1C1D-9D3D-DE15-791B-0FFCFC99E6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AEF2E7-D8B5-7C84-D2EB-66A650C6D72B}"/>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9605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68744-4A1B-2823-C422-19CC2A3933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915AB1-0E7A-40EE-8235-2D0B513E9E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E65932-F0B6-4ECD-6987-7CDC1980DB3A}"/>
              </a:ext>
            </a:extLst>
          </p:cNvPr>
          <p:cNvSpPr>
            <a:spLocks noGrp="1"/>
          </p:cNvSpPr>
          <p:nvPr>
            <p:ph type="body" idx="1"/>
          </p:nvPr>
        </p:nvSpPr>
        <p:spPr/>
        <p:txBody>
          <a:bodyPr/>
          <a:lstStyle/>
          <a:p>
            <a:endParaRPr lang="en-GB" sz="1800" dirty="0"/>
          </a:p>
        </p:txBody>
      </p:sp>
    </p:spTree>
    <p:extLst>
      <p:ext uri="{BB962C8B-B14F-4D97-AF65-F5344CB8AC3E}">
        <p14:creationId xmlns:p14="http://schemas.microsoft.com/office/powerpoint/2010/main" val="905732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3945E-276F-703C-ED41-AD7447E6DD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F3049F-3829-422F-6363-1B6DDA58E2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651B2-4853-E406-1DD1-9D96EDED8E0C}"/>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4916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F9F3F-5C79-F2AD-89F9-B731B703E4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BE4F7C-3016-D86D-2CD6-2AFC9236DE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BA4EA3-6852-725D-3A06-8A63677FB5B2}"/>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65593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p>
        </p:txBody>
      </p:sp>
    </p:spTree>
    <p:extLst>
      <p:ext uri="{BB962C8B-B14F-4D97-AF65-F5344CB8AC3E}">
        <p14:creationId xmlns:p14="http://schemas.microsoft.com/office/powerpoint/2010/main" val="3781893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77470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891E4-54DB-502E-58FC-4120941DA2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DCBB7C-4525-C322-B05F-C0E3C1D1D5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BBB16E-22A8-0D5A-6360-3D686E9B60E6}"/>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60990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BE53E-195F-2290-27F7-5D959FD679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9B5F02-80D3-BA88-D7DC-AC5A78A076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207490-BF36-71D9-A28D-AE8A4747B1B6}"/>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7518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44D3C-18C6-FF61-409C-52581F28C4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4BF62C-CEE1-18E3-C670-FEC4678178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074C8D-A919-4C30-38B1-A6E32821C366}"/>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23112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50672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79"/>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833143"/>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37013144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04/09/2025</a:t>
            </a:fld>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2834789573"/>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s://www.carnallfarrar.com/fit-for-the-future-the-nhs-10-year-health-plan-for-england/"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hyperlink" Target="https://www.england.nhs.uk/long-term-plan/" TargetMode="External"/><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notesSlide" Target="../notesSlides/notesSlide2.xm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5" Type="http://schemas.openxmlformats.org/officeDocument/2006/relationships/image" Target="../media/image13.png"/><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8.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hyperlink" Target="https://www.england.nhs.uk/long-term-pla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england.nhs.uk/supporting-our-nhs-people/health-and-wellbeing-programmes/growing-occupational-health-and-wellbeing-together-strategy/" TargetMode="Externa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0.jpeg"/><Relationship Id="rId4" Type="http://schemas.microsoft.com/office/2007/relationships/hdphoto" Target="../media/hdphoto3.wdp"/><Relationship Id="rId9" Type="http://schemas.openxmlformats.org/officeDocument/2006/relationships/image" Target="../media/image2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E3D5D76-DAD8-4D42-8CDD-5C9C1B8BE4B1}"/>
              </a:ext>
            </a:extLst>
          </p:cNvPr>
          <p:cNvSpPr txBox="1"/>
          <p:nvPr/>
        </p:nvSpPr>
        <p:spPr>
          <a:xfrm>
            <a:off x="203233" y="281433"/>
            <a:ext cx="5310599" cy="1938992"/>
          </a:xfrm>
          <a:prstGeom prst="rect">
            <a:avLst/>
          </a:prstGeom>
          <a:noFill/>
        </p:spPr>
        <p:txBody>
          <a:bodyPr wrap="square" lIns="91440" tIns="45720" rIns="91440" bIns="45720" rtlCol="0" anchor="t">
            <a:spAutoFit/>
          </a:bodyPr>
          <a:lstStyle/>
          <a:p>
            <a:r>
              <a:rPr lang="en-GB" sz="4000" b="1" dirty="0">
                <a:solidFill>
                  <a:srgbClr val="005EB8"/>
                </a:solidFill>
                <a:latin typeface="Arial"/>
                <a:cs typeface="Arial"/>
              </a:rPr>
              <a:t>The Vital Role of OH and wellbeing in the NHS 10-Year Plan</a:t>
            </a:r>
          </a:p>
        </p:txBody>
      </p:sp>
      <p:pic>
        <p:nvPicPr>
          <p:cNvPr id="5" name="Picture 2" descr="NHS England - Wikipedia">
            <a:extLst>
              <a:ext uri="{FF2B5EF4-FFF2-40B4-BE49-F238E27FC236}">
                <a16:creationId xmlns:a16="http://schemas.microsoft.com/office/drawing/2014/main" id="{7B33292C-081A-499B-A5E9-ED46E9BF47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6080" y="243514"/>
            <a:ext cx="1410788" cy="10997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picture containing icon&#10;&#10;Description automatically generated">
            <a:extLst>
              <a:ext uri="{FF2B5EF4-FFF2-40B4-BE49-F238E27FC236}">
                <a16:creationId xmlns:a16="http://schemas.microsoft.com/office/drawing/2014/main" id="{8E8CED43-395B-AB8A-845F-9E7390D0C514}"/>
              </a:ext>
            </a:extLst>
          </p:cNvPr>
          <p:cNvPicPr>
            <a:picLocks noChangeAspect="1"/>
          </p:cNvPicPr>
          <p:nvPr/>
        </p:nvPicPr>
        <p:blipFill rotWithShape="1">
          <a:blip r:embed="rId4"/>
          <a:srcRect l="31708" r="14653"/>
          <a:stretch/>
        </p:blipFill>
        <p:spPr>
          <a:xfrm>
            <a:off x="6352851" y="-206021"/>
            <a:ext cx="5513798" cy="7270041"/>
          </a:xfrm>
          <a:prstGeom prst="rect">
            <a:avLst/>
          </a:prstGeom>
        </p:spPr>
      </p:pic>
      <p:pic>
        <p:nvPicPr>
          <p:cNvPr id="4" name="Picture 3" descr="NHS England People Promise Graphic - We are safe and healthy ">
            <a:extLst>
              <a:ext uri="{FF2B5EF4-FFF2-40B4-BE49-F238E27FC236}">
                <a16:creationId xmlns:a16="http://schemas.microsoft.com/office/drawing/2014/main" id="{C964147A-3A41-FE89-D11F-83B899517145}"/>
              </a:ext>
            </a:extLst>
          </p:cNvPr>
          <p:cNvPicPr/>
          <p:nvPr/>
        </p:nvPicPr>
        <p:blipFill rotWithShape="1">
          <a:blip r:embed="rId5">
            <a:extLst>
              <a:ext uri="{28A0092B-C50C-407E-A947-70E740481C1C}">
                <a14:useLocalDpi xmlns:a14="http://schemas.microsoft.com/office/drawing/2010/main" val="0"/>
              </a:ext>
            </a:extLst>
          </a:blip>
          <a:srcRect l="18556" t="-1432" r="19163" b="234"/>
          <a:stretch/>
        </p:blipFill>
        <p:spPr bwMode="auto">
          <a:xfrm>
            <a:off x="2039954" y="3044642"/>
            <a:ext cx="2219325" cy="2803147"/>
          </a:xfrm>
          <a:prstGeom prst="rect">
            <a:avLst/>
          </a:prstGeom>
          <a:noFill/>
          <a:ln w="12700">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1414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9577007-9A20-9FB9-4F47-E7507DD85BA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0D17189-2147-D40F-8A35-A2878BC565E8}"/>
              </a:ext>
            </a:extLst>
          </p:cNvPr>
          <p:cNvSpPr txBox="1"/>
          <p:nvPr/>
        </p:nvSpPr>
        <p:spPr>
          <a:xfrm>
            <a:off x="203233" y="281433"/>
            <a:ext cx="5310599" cy="4093428"/>
          </a:xfrm>
          <a:prstGeom prst="rect">
            <a:avLst/>
          </a:prstGeom>
          <a:noFill/>
        </p:spPr>
        <p:txBody>
          <a:bodyPr wrap="square" lIns="91440" tIns="45720" rIns="91440" bIns="45720" rtlCol="0" anchor="t">
            <a:spAutoFit/>
          </a:bodyPr>
          <a:lstStyle/>
          <a:p>
            <a:r>
              <a:rPr lang="en-GB" sz="4000" b="1" dirty="0">
                <a:solidFill>
                  <a:srgbClr val="005EB8"/>
                </a:solidFill>
                <a:latin typeface="Arial"/>
                <a:cs typeface="Arial"/>
              </a:rPr>
              <a:t>Appendix</a:t>
            </a:r>
          </a:p>
          <a:p>
            <a:endParaRPr lang="en-GB" sz="4000" b="1" dirty="0">
              <a:solidFill>
                <a:srgbClr val="005EB8"/>
              </a:solidFill>
              <a:latin typeface="Arial"/>
              <a:cs typeface="Arial"/>
            </a:endParaRPr>
          </a:p>
          <a:p>
            <a:r>
              <a:rPr lang="en-GB" b="1" dirty="0">
                <a:solidFill>
                  <a:srgbClr val="005EB8"/>
                </a:solidFill>
                <a:highlight>
                  <a:srgbClr val="FFFF00"/>
                </a:highlight>
                <a:latin typeface="Arial"/>
                <a:cs typeface="Arial"/>
              </a:rPr>
              <a:t>NB - this is hidden from the main slide deck. It is added as useful information for delegates to review post presentation</a:t>
            </a:r>
          </a:p>
          <a:p>
            <a:endParaRPr lang="en-GB" b="1" dirty="0">
              <a:solidFill>
                <a:srgbClr val="005EB8"/>
              </a:solidFill>
              <a:latin typeface="Arial"/>
              <a:cs typeface="Arial"/>
            </a:endParaRPr>
          </a:p>
          <a:p>
            <a:pPr marL="342900" indent="-342900">
              <a:buAutoNum type="arabicPeriod"/>
            </a:pPr>
            <a:r>
              <a:rPr lang="en-GB" b="1" dirty="0">
                <a:solidFill>
                  <a:srgbClr val="005EB8"/>
                </a:solidFill>
                <a:latin typeface="Arial"/>
                <a:cs typeface="Arial"/>
              </a:rPr>
              <a:t>10 Year Health Plan overview</a:t>
            </a:r>
          </a:p>
          <a:p>
            <a:pPr marL="342900" indent="-342900">
              <a:buAutoNum type="arabicPeriod"/>
            </a:pPr>
            <a:r>
              <a:rPr lang="en-GB" b="1" dirty="0">
                <a:solidFill>
                  <a:srgbClr val="005EB8"/>
                </a:solidFill>
                <a:latin typeface="Arial"/>
                <a:cs typeface="Arial"/>
              </a:rPr>
              <a:t>Growing OHWB Together drivers and outcomes</a:t>
            </a:r>
          </a:p>
          <a:p>
            <a:pPr marL="342900" indent="-342900">
              <a:buAutoNum type="arabicPeriod"/>
            </a:pPr>
            <a:r>
              <a:rPr lang="en-GB" b="1" dirty="0">
                <a:solidFill>
                  <a:srgbClr val="005EB8"/>
                </a:solidFill>
                <a:latin typeface="Arial"/>
                <a:cs typeface="Arial"/>
              </a:rPr>
              <a:t>Staff Survey 2024 - HWB</a:t>
            </a:r>
          </a:p>
          <a:p>
            <a:pPr marL="342900" indent="-342900">
              <a:buAutoNum type="arabicPeriod"/>
            </a:pPr>
            <a:r>
              <a:rPr lang="en-GB" b="1" dirty="0">
                <a:solidFill>
                  <a:srgbClr val="005EB8"/>
                </a:solidFill>
                <a:latin typeface="Arial"/>
                <a:cs typeface="Arial"/>
              </a:rPr>
              <a:t>Staff Sickness Absence trends from the past 10 years</a:t>
            </a:r>
          </a:p>
        </p:txBody>
      </p:sp>
      <p:pic>
        <p:nvPicPr>
          <p:cNvPr id="5" name="Picture 2" descr="NHS England - Wikipedia">
            <a:extLst>
              <a:ext uri="{FF2B5EF4-FFF2-40B4-BE49-F238E27FC236}">
                <a16:creationId xmlns:a16="http://schemas.microsoft.com/office/drawing/2014/main" id="{9017C198-ADDF-3AE4-1B82-7FF10EBB25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6080" y="243514"/>
            <a:ext cx="1410788" cy="10997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picture containing icon&#10;&#10;Description automatically generated">
            <a:extLst>
              <a:ext uri="{FF2B5EF4-FFF2-40B4-BE49-F238E27FC236}">
                <a16:creationId xmlns:a16="http://schemas.microsoft.com/office/drawing/2014/main" id="{6F4D3C43-9DF4-4FC9-9074-61FE9BE61E5D}"/>
              </a:ext>
            </a:extLst>
          </p:cNvPr>
          <p:cNvPicPr>
            <a:picLocks noChangeAspect="1"/>
          </p:cNvPicPr>
          <p:nvPr/>
        </p:nvPicPr>
        <p:blipFill rotWithShape="1">
          <a:blip r:embed="rId4"/>
          <a:srcRect l="31708" r="14653"/>
          <a:stretch/>
        </p:blipFill>
        <p:spPr>
          <a:xfrm>
            <a:off x="6352851" y="-206021"/>
            <a:ext cx="5513798" cy="7270041"/>
          </a:xfrm>
          <a:prstGeom prst="rect">
            <a:avLst/>
          </a:prstGeom>
        </p:spPr>
      </p:pic>
    </p:spTree>
    <p:extLst>
      <p:ext uri="{BB962C8B-B14F-4D97-AF65-F5344CB8AC3E}">
        <p14:creationId xmlns:p14="http://schemas.microsoft.com/office/powerpoint/2010/main" val="2192659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FFA69DA-1DE5-A6EE-917F-F6D1B2798F7C}"/>
            </a:ext>
          </a:extLst>
        </p:cNvPr>
        <p:cNvGrpSpPr/>
        <p:nvPr/>
      </p:nvGrpSpPr>
      <p:grpSpPr>
        <a:xfrm>
          <a:off x="0" y="0"/>
          <a:ext cx="0" cy="0"/>
          <a:chOff x="0" y="0"/>
          <a:chExt cx="0" cy="0"/>
        </a:xfrm>
      </p:grpSpPr>
      <p:sp>
        <p:nvSpPr>
          <p:cNvPr id="70" name="Title 1">
            <a:extLst>
              <a:ext uri="{FF2B5EF4-FFF2-40B4-BE49-F238E27FC236}">
                <a16:creationId xmlns:a16="http://schemas.microsoft.com/office/drawing/2014/main" id="{7738765E-F526-45B9-E554-F33E5EE7B62D}"/>
              </a:ext>
            </a:extLst>
          </p:cNvPr>
          <p:cNvSpPr txBox="1">
            <a:spLocks/>
          </p:cNvSpPr>
          <p:nvPr/>
        </p:nvSpPr>
        <p:spPr>
          <a:xfrm>
            <a:off x="98025" y="165594"/>
            <a:ext cx="11739896" cy="767745"/>
          </a:xfrm>
          <a:prstGeom prst="rect">
            <a:avLst/>
          </a:prstGeom>
        </p:spPr>
        <p:txBody>
          <a:bodyPr/>
          <a:lstStyle>
            <a:lvl1pPr algn="l" defTabSz="914400" rtl="0" eaLnBrk="1" latinLnBrk="0" hangingPunct="1">
              <a:lnSpc>
                <a:spcPct val="90000"/>
              </a:lnSpc>
              <a:spcBef>
                <a:spcPct val="0"/>
              </a:spcBef>
              <a:buNone/>
              <a:defRPr sz="3600" kern="1200" baseline="0">
                <a:solidFill>
                  <a:srgbClr val="005EB8"/>
                </a:solidFill>
                <a:latin typeface="Arial" panose="020B0604020202020204" pitchFamily="34" charset="0"/>
                <a:ea typeface="+mj-ea"/>
                <a:cs typeface="Arial" panose="020B0604020202020204" pitchFamily="34" charset="0"/>
              </a:defRPr>
            </a:lvl1pPr>
          </a:lstStyle>
          <a:p>
            <a:r>
              <a:rPr lang="en-GB" sz="2800" b="1" dirty="0">
                <a:solidFill>
                  <a:srgbClr val="0070C0"/>
                </a:solidFill>
              </a:rPr>
              <a:t>Appendix 1: The NHS 10-year health plan summary</a:t>
            </a:r>
            <a:endParaRPr lang="en-GB" sz="2800" dirty="0">
              <a:solidFill>
                <a:srgbClr val="FF0000"/>
              </a:solidFill>
            </a:endParaRPr>
          </a:p>
        </p:txBody>
      </p:sp>
      <p:sp>
        <p:nvSpPr>
          <p:cNvPr id="6" name="TextBox 5">
            <a:extLst>
              <a:ext uri="{FF2B5EF4-FFF2-40B4-BE49-F238E27FC236}">
                <a16:creationId xmlns:a16="http://schemas.microsoft.com/office/drawing/2014/main" id="{677A1772-E189-8327-CA51-D63F6F8CF894}"/>
              </a:ext>
            </a:extLst>
          </p:cNvPr>
          <p:cNvSpPr txBox="1"/>
          <p:nvPr/>
        </p:nvSpPr>
        <p:spPr>
          <a:xfrm>
            <a:off x="98025" y="603059"/>
            <a:ext cx="11062062" cy="369332"/>
          </a:xfrm>
          <a:prstGeom prst="rect">
            <a:avLst/>
          </a:prstGeom>
          <a:noFill/>
        </p:spPr>
        <p:txBody>
          <a:bodyPr wrap="square">
            <a:spAutoFit/>
          </a:bodyPr>
          <a:lstStyle/>
          <a:p>
            <a:r>
              <a:rPr lang="en-GB" dirty="0">
                <a:hlinkClick r:id="rId3"/>
              </a:rPr>
              <a:t>Summary taken from: Fit for the Future: The NHS 10 Year Health Plan for England - CF</a:t>
            </a:r>
            <a:endParaRPr lang="en-GB" dirty="0"/>
          </a:p>
        </p:txBody>
      </p:sp>
      <p:pic>
        <p:nvPicPr>
          <p:cNvPr id="8" name="Picture 7">
            <a:extLst>
              <a:ext uri="{FF2B5EF4-FFF2-40B4-BE49-F238E27FC236}">
                <a16:creationId xmlns:a16="http://schemas.microsoft.com/office/drawing/2014/main" id="{345A951D-780E-4869-0EB2-3E7C60F2DBB8}"/>
              </a:ext>
            </a:extLst>
          </p:cNvPr>
          <p:cNvPicPr>
            <a:picLocks noChangeAspect="1"/>
          </p:cNvPicPr>
          <p:nvPr/>
        </p:nvPicPr>
        <p:blipFill>
          <a:blip r:embed="rId4"/>
          <a:srcRect l="798"/>
          <a:stretch>
            <a:fillRect/>
          </a:stretch>
        </p:blipFill>
        <p:spPr>
          <a:xfrm>
            <a:off x="176270" y="1370805"/>
            <a:ext cx="5552501" cy="4797546"/>
          </a:xfrm>
          <a:prstGeom prst="rect">
            <a:avLst/>
          </a:prstGeom>
        </p:spPr>
      </p:pic>
      <p:pic>
        <p:nvPicPr>
          <p:cNvPr id="10" name="Picture 9">
            <a:extLst>
              <a:ext uri="{FF2B5EF4-FFF2-40B4-BE49-F238E27FC236}">
                <a16:creationId xmlns:a16="http://schemas.microsoft.com/office/drawing/2014/main" id="{C7B71DB4-2B1C-9AA9-62D8-3709DFB15E79}"/>
              </a:ext>
            </a:extLst>
          </p:cNvPr>
          <p:cNvPicPr>
            <a:picLocks noChangeAspect="1"/>
          </p:cNvPicPr>
          <p:nvPr/>
        </p:nvPicPr>
        <p:blipFill>
          <a:blip r:embed="rId5"/>
          <a:srcRect l="633"/>
          <a:stretch>
            <a:fillRect/>
          </a:stretch>
        </p:blipFill>
        <p:spPr>
          <a:xfrm>
            <a:off x="5938092" y="1663166"/>
            <a:ext cx="6077638" cy="4440027"/>
          </a:xfrm>
          <a:prstGeom prst="rect">
            <a:avLst/>
          </a:prstGeom>
        </p:spPr>
      </p:pic>
    </p:spTree>
    <p:extLst>
      <p:ext uri="{BB962C8B-B14F-4D97-AF65-F5344CB8AC3E}">
        <p14:creationId xmlns:p14="http://schemas.microsoft.com/office/powerpoint/2010/main" val="2291059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BF07E2B-5E9C-C7B5-D3D2-2CCB333BC275}"/>
              </a:ext>
            </a:extLst>
          </p:cNvPr>
          <p:cNvGraphicFramePr>
            <a:graphicFrameLocks noGrp="1"/>
          </p:cNvGraphicFramePr>
          <p:nvPr/>
        </p:nvGraphicFramePr>
        <p:xfrm>
          <a:off x="142644" y="606404"/>
          <a:ext cx="11754350" cy="942279"/>
        </p:xfrm>
        <a:graphic>
          <a:graphicData uri="http://schemas.openxmlformats.org/drawingml/2006/table">
            <a:tbl>
              <a:tblPr firstRow="1" firstCol="1" bandRow="1"/>
              <a:tblGrid>
                <a:gridCol w="407614">
                  <a:extLst>
                    <a:ext uri="{9D8B030D-6E8A-4147-A177-3AD203B41FA5}">
                      <a16:colId xmlns:a16="http://schemas.microsoft.com/office/drawing/2014/main" val="3705896399"/>
                    </a:ext>
                  </a:extLst>
                </a:gridCol>
                <a:gridCol w="11346736">
                  <a:extLst>
                    <a:ext uri="{9D8B030D-6E8A-4147-A177-3AD203B41FA5}">
                      <a16:colId xmlns:a16="http://schemas.microsoft.com/office/drawing/2014/main" val="49257361"/>
                    </a:ext>
                  </a:extLst>
                </a:gridCol>
              </a:tblGrid>
              <a:tr h="63435">
                <a:tc>
                  <a:txBody>
                    <a:bodyPr/>
                    <a:lstStyle/>
                    <a:p>
                      <a:pPr>
                        <a:lnSpc>
                          <a:spcPct val="107000"/>
                        </a:lnSpc>
                        <a:spcBef>
                          <a:spcPts val="600"/>
                        </a:spcBef>
                        <a:spcAft>
                          <a:spcPts val="800"/>
                        </a:spcAft>
                      </a:pPr>
                      <a:r>
                        <a:rPr lang="en-GB" sz="105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1.</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rgbClr val="FFC000"/>
                    </a:solidFill>
                  </a:tcPr>
                </a:tc>
                <a:tc>
                  <a:txBody>
                    <a:bodyPr/>
                    <a:lstStyle/>
                    <a:p>
                      <a:pPr>
                        <a:lnSpc>
                          <a:spcPct val="107000"/>
                        </a:lnSpc>
                        <a:spcBef>
                          <a:spcPts val="600"/>
                        </a:spcBef>
                        <a:spcAft>
                          <a:spcPts val="800"/>
                        </a:spcAft>
                      </a:pPr>
                      <a:r>
                        <a:rPr lang="en-GB" sz="12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Growing the strategic identity and culture of OHWB</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rgbClr val="FFC000"/>
                    </a:solidFill>
                  </a:tcPr>
                </a:tc>
                <a:extLst>
                  <a:ext uri="{0D108BD9-81ED-4DB2-BD59-A6C34878D82A}">
                    <a16:rowId xmlns:a16="http://schemas.microsoft.com/office/drawing/2014/main" val="1990634704"/>
                  </a:ext>
                </a:extLst>
              </a:tr>
              <a:tr h="48344">
                <a:tc>
                  <a:txBody>
                    <a:bodyPr/>
                    <a:lstStyle/>
                    <a:p>
                      <a:pPr>
                        <a:lnSpc>
                          <a:spcPct val="107000"/>
                        </a:lnSpc>
                        <a:spcBef>
                          <a:spcPts val="600"/>
                        </a:spcBef>
                        <a:spcAft>
                          <a:spcPts val="800"/>
                        </a:spcAft>
                      </a:pPr>
                      <a:r>
                        <a:rPr lang="en-GB" sz="800" b="1" kern="1200" dirty="0">
                          <a:solidFill>
                            <a:srgbClr val="F1A205"/>
                          </a:solidFill>
                          <a:effectLst/>
                          <a:latin typeface="Arial" panose="020B0604020202020204" pitchFamily="34" charset="0"/>
                          <a:ea typeface="Calibri" panose="020F0502020204030204" pitchFamily="34" charset="0"/>
                          <a:cs typeface="Times New Roman" panose="02020603050405020304" pitchFamily="18" charset="0"/>
                        </a:rPr>
                        <a:t>1.1</a:t>
                      </a: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nSpc>
                          <a:spcPct val="107000"/>
                        </a:lnSpc>
                        <a:spcBef>
                          <a:spcPts val="600"/>
                        </a:spcBef>
                        <a:spcAft>
                          <a:spcPts val="800"/>
                        </a:spcAft>
                      </a:pPr>
                      <a:r>
                        <a:rPr lang="en-GB" sz="800" b="1" dirty="0">
                          <a:solidFill>
                            <a:srgbClr val="F1A205"/>
                          </a:solidFill>
                          <a:effectLst/>
                          <a:latin typeface="Arial" panose="020B0604020202020204" pitchFamily="34" charset="0"/>
                          <a:ea typeface="Calibri" panose="020F0502020204030204" pitchFamily="34" charset="0"/>
                          <a:cs typeface="Times New Roman" panose="02020603050405020304" pitchFamily="18" charset="0"/>
                        </a:rPr>
                        <a:t>Integrated OHWB</a:t>
                      </a:r>
                      <a:r>
                        <a:rPr lang="en-GB" sz="800" dirty="0">
                          <a:solidFill>
                            <a:srgbClr val="F1A205"/>
                          </a:solidFill>
                          <a:effectLst/>
                          <a:latin typeface="Arial" panose="020B0604020202020204" pitchFamily="34" charset="0"/>
                          <a:ea typeface="Calibri" panose="020F0502020204030204" pitchFamily="34" charset="0"/>
                          <a:cs typeface="Times New Roman" panose="02020603050405020304" pitchFamily="18" charset="0"/>
                        </a:rPr>
                        <a:t>: </a:t>
                      </a:r>
                      <a:r>
                        <a:rPr lang="en-GB" sz="800" dirty="0">
                          <a:effectLst/>
                          <a:latin typeface="Arial" panose="020B0604020202020204" pitchFamily="34" charset="0"/>
                          <a:ea typeface="Calibri" panose="020F0502020204030204" pitchFamily="34" charset="0"/>
                          <a:cs typeface="Times New Roman" panose="02020603050405020304" pitchFamily="18" charset="0"/>
                        </a:rPr>
                        <a:t>OHWB is experienced by service users as one integrated service and multi-professional family who are working toward the shared goal of improving the health and wellbeing of our NHS people.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3609030513"/>
                  </a:ext>
                </a:extLst>
              </a:tr>
              <a:tr h="48344">
                <a:tc>
                  <a:txBody>
                    <a:bodyPr/>
                    <a:lstStyle/>
                    <a:p>
                      <a:pPr>
                        <a:lnSpc>
                          <a:spcPct val="107000"/>
                        </a:lnSpc>
                        <a:spcBef>
                          <a:spcPts val="600"/>
                        </a:spcBef>
                        <a:spcAft>
                          <a:spcPts val="800"/>
                        </a:spcAft>
                      </a:pPr>
                      <a:r>
                        <a:rPr lang="en-GB" sz="800" b="1" kern="1200">
                          <a:solidFill>
                            <a:srgbClr val="F1A205"/>
                          </a:solidFill>
                          <a:effectLst/>
                          <a:latin typeface="Arial" panose="020B060402020202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nSpc>
                          <a:spcPct val="107000"/>
                        </a:lnSpc>
                        <a:spcBef>
                          <a:spcPts val="600"/>
                        </a:spcBef>
                        <a:spcAft>
                          <a:spcPts val="800"/>
                        </a:spcAft>
                      </a:pPr>
                      <a:r>
                        <a:rPr lang="en-GB" sz="800" b="1" kern="1200" dirty="0">
                          <a:solidFill>
                            <a:srgbClr val="F1A205"/>
                          </a:solidFill>
                          <a:effectLst/>
                          <a:latin typeface="Arial" panose="020B0604020202020204" pitchFamily="34" charset="0"/>
                          <a:ea typeface="Calibri" panose="020F0502020204030204" pitchFamily="34" charset="0"/>
                          <a:cs typeface="Times New Roman" panose="02020603050405020304" pitchFamily="18" charset="0"/>
                        </a:rPr>
                        <a:t>Strategic voice of OHWB: </a:t>
                      </a:r>
                      <a:r>
                        <a:rPr lang="en-GB" sz="800" dirty="0">
                          <a:effectLst/>
                          <a:latin typeface="Arial" panose="020B0604020202020204" pitchFamily="34" charset="0"/>
                          <a:ea typeface="Calibri" panose="020F0502020204030204" pitchFamily="34" charset="0"/>
                          <a:cs typeface="Times New Roman" panose="02020603050405020304" pitchFamily="18" charset="0"/>
                        </a:rPr>
                        <a:t>OHWB has a strong voice in all organisation and system-wide decisions that impact the health and wellbeing of our healthcare workforce. This is supported by a comprehensive OHWB strategy.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1332364353"/>
                  </a:ext>
                </a:extLst>
              </a:tr>
              <a:tr h="99241">
                <a:tc>
                  <a:txBody>
                    <a:bodyPr/>
                    <a:lstStyle/>
                    <a:p>
                      <a:pPr>
                        <a:lnSpc>
                          <a:spcPct val="107000"/>
                        </a:lnSpc>
                        <a:spcBef>
                          <a:spcPts val="600"/>
                        </a:spcBef>
                        <a:spcAft>
                          <a:spcPts val="800"/>
                        </a:spcAft>
                      </a:pPr>
                      <a:r>
                        <a:rPr lang="en-GB" sz="800" b="1" kern="1200">
                          <a:solidFill>
                            <a:srgbClr val="F1A205"/>
                          </a:solidFill>
                          <a:effectLst/>
                          <a:latin typeface="Arial" panose="020B0604020202020204" pitchFamily="34" charset="0"/>
                          <a:ea typeface="Calibri" panose="020F0502020204030204" pitchFamily="34" charset="0"/>
                          <a:cs typeface="Times New Roman" panose="02020603050405020304" pitchFamily="18" charset="0"/>
                        </a:rPr>
                        <a:t>1.3</a:t>
                      </a: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nSpc>
                          <a:spcPct val="107000"/>
                        </a:lnSpc>
                        <a:spcBef>
                          <a:spcPts val="600"/>
                        </a:spcBef>
                        <a:spcAft>
                          <a:spcPts val="800"/>
                        </a:spcAft>
                      </a:pPr>
                      <a:r>
                        <a:rPr lang="en-GB" sz="800" b="1" kern="1200" dirty="0">
                          <a:solidFill>
                            <a:srgbClr val="F1A205"/>
                          </a:solidFill>
                          <a:effectLst/>
                          <a:latin typeface="Arial" panose="020B0604020202020204" pitchFamily="34" charset="0"/>
                          <a:ea typeface="Calibri" panose="020F0502020204030204" pitchFamily="34" charset="0"/>
                          <a:cs typeface="Times New Roman" panose="02020603050405020304" pitchFamily="18" charset="0"/>
                        </a:rPr>
                        <a:t>A trusted and proactive brand: </a:t>
                      </a:r>
                      <a:r>
                        <a:rPr lang="en-GB" sz="800" dirty="0">
                          <a:effectLst/>
                          <a:latin typeface="Arial" panose="020B0604020202020204" pitchFamily="34" charset="0"/>
                          <a:ea typeface="Calibri" panose="020F0502020204030204" pitchFamily="34" charset="0"/>
                          <a:cs typeface="Times New Roman" panose="02020603050405020304" pitchFamily="18" charset="0"/>
                        </a:rPr>
                        <a:t>NHS employees and managers are the service users of OHWB, and experience OHWB positively as a trusted service that helps them to proactively prevent ill health and improve their personal health and wellbeing, and the health and wellbeing of their teams.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3476706834"/>
                  </a:ext>
                </a:extLst>
              </a:tr>
              <a:tr h="137645">
                <a:tc>
                  <a:txBody>
                    <a:bodyPr/>
                    <a:lstStyle/>
                    <a:p>
                      <a:pPr>
                        <a:lnSpc>
                          <a:spcPct val="107000"/>
                        </a:lnSpc>
                        <a:spcBef>
                          <a:spcPts val="600"/>
                        </a:spcBef>
                        <a:spcAft>
                          <a:spcPts val="800"/>
                        </a:spcAft>
                      </a:pPr>
                      <a:r>
                        <a:rPr lang="en-GB" sz="800" b="1" kern="1200" dirty="0">
                          <a:solidFill>
                            <a:srgbClr val="F1A205"/>
                          </a:solidFill>
                          <a:effectLst/>
                          <a:latin typeface="Arial" panose="020B0604020202020204" pitchFamily="34" charset="0"/>
                          <a:ea typeface="Calibri" panose="020F0502020204030204" pitchFamily="34" charset="0"/>
                          <a:cs typeface="Times New Roman" panose="02020603050405020304" pitchFamily="18" charset="0"/>
                        </a:rPr>
                        <a:t>1.4</a:t>
                      </a: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nSpc>
                          <a:spcPct val="107000"/>
                        </a:lnSpc>
                        <a:spcBef>
                          <a:spcPts val="600"/>
                        </a:spcBef>
                        <a:spcAft>
                          <a:spcPts val="800"/>
                        </a:spcAft>
                      </a:pPr>
                      <a:r>
                        <a:rPr lang="en-GB" sz="800" b="1" kern="1200" dirty="0">
                          <a:solidFill>
                            <a:srgbClr val="F1A205"/>
                          </a:solidFill>
                          <a:effectLst/>
                          <a:latin typeface="Arial" panose="020B0604020202020204" pitchFamily="34" charset="0"/>
                          <a:ea typeface="Calibri" panose="020F0502020204030204" pitchFamily="34" charset="0"/>
                          <a:cs typeface="Times New Roman" panose="02020603050405020304" pitchFamily="18" charset="0"/>
                        </a:rPr>
                        <a:t>Collaborative action and visible investment in OHWB: </a:t>
                      </a:r>
                      <a:r>
                        <a:rPr lang="en-GB" sz="800" dirty="0">
                          <a:effectLst/>
                          <a:latin typeface="Arial" panose="020B0604020202020204" pitchFamily="34" charset="0"/>
                          <a:ea typeface="Calibri" panose="020F0502020204030204" pitchFamily="34" charset="0"/>
                          <a:cs typeface="Times New Roman" panose="02020603050405020304" pitchFamily="18" charset="0"/>
                        </a:rPr>
                        <a:t>All stakeholders at national, system and organisational level are united around the Growing OHWB Together strategy. They are working collaboratively to realise the vision, improvement drivers, and demonstrate the positive impact of OHWB in the NHS.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3557294474"/>
                  </a:ext>
                </a:extLst>
              </a:tr>
            </a:tbl>
          </a:graphicData>
        </a:graphic>
      </p:graphicFrame>
      <p:graphicFrame>
        <p:nvGraphicFramePr>
          <p:cNvPr id="3" name="Table 2">
            <a:extLst>
              <a:ext uri="{FF2B5EF4-FFF2-40B4-BE49-F238E27FC236}">
                <a16:creationId xmlns:a16="http://schemas.microsoft.com/office/drawing/2014/main" id="{E766FD15-4036-E295-E0E8-F72EC954D69A}"/>
              </a:ext>
            </a:extLst>
          </p:cNvPr>
          <p:cNvGraphicFramePr>
            <a:graphicFrameLocks noGrp="1"/>
          </p:cNvGraphicFramePr>
          <p:nvPr/>
        </p:nvGraphicFramePr>
        <p:xfrm>
          <a:off x="142644" y="1586034"/>
          <a:ext cx="11767296" cy="1959551"/>
        </p:xfrm>
        <a:graphic>
          <a:graphicData uri="http://schemas.openxmlformats.org/drawingml/2006/table">
            <a:tbl>
              <a:tblPr firstRow="1" firstCol="1" bandRow="1"/>
              <a:tblGrid>
                <a:gridCol w="407614">
                  <a:extLst>
                    <a:ext uri="{9D8B030D-6E8A-4147-A177-3AD203B41FA5}">
                      <a16:colId xmlns:a16="http://schemas.microsoft.com/office/drawing/2014/main" val="2247021238"/>
                    </a:ext>
                  </a:extLst>
                </a:gridCol>
                <a:gridCol w="11359682">
                  <a:extLst>
                    <a:ext uri="{9D8B030D-6E8A-4147-A177-3AD203B41FA5}">
                      <a16:colId xmlns:a16="http://schemas.microsoft.com/office/drawing/2014/main" val="116220294"/>
                    </a:ext>
                  </a:extLst>
                </a:gridCol>
              </a:tblGrid>
              <a:tr h="0">
                <a:tc>
                  <a:txBody>
                    <a:bodyPr/>
                    <a:lstStyle/>
                    <a:p>
                      <a:pPr>
                        <a:lnSpc>
                          <a:spcPct val="107000"/>
                        </a:lnSpc>
                        <a:spcAft>
                          <a:spcPts val="800"/>
                        </a:spcAft>
                      </a:pPr>
                      <a:r>
                        <a:rPr lang="en-GB" sz="105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2586" marR="5258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B0F0"/>
                    </a:solidFill>
                  </a:tcPr>
                </a:tc>
                <a:tc>
                  <a:txBody>
                    <a:bodyPr/>
                    <a:lstStyle/>
                    <a:p>
                      <a:pPr>
                        <a:lnSpc>
                          <a:spcPct val="107000"/>
                        </a:lnSpc>
                        <a:spcAft>
                          <a:spcPts val="800"/>
                        </a:spcAft>
                      </a:pPr>
                      <a:r>
                        <a:rPr lang="en-GB" sz="12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Growing our OHWB services across systems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586" marR="5258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B0F0"/>
                    </a:solidFill>
                  </a:tcPr>
                </a:tc>
                <a:extLst>
                  <a:ext uri="{0D108BD9-81ED-4DB2-BD59-A6C34878D82A}">
                    <a16:rowId xmlns:a16="http://schemas.microsoft.com/office/drawing/2014/main" val="1234249180"/>
                  </a:ext>
                </a:extLst>
              </a:tr>
              <a:tr h="35563">
                <a:tc>
                  <a:txBody>
                    <a:bodyPr/>
                    <a:lstStyle/>
                    <a:p>
                      <a:pPr>
                        <a:lnSpc>
                          <a:spcPct val="107000"/>
                        </a:lnSpc>
                        <a:spcAft>
                          <a:spcPts val="800"/>
                        </a:spcAft>
                      </a:pPr>
                      <a:r>
                        <a:rPr lang="en-GB" sz="800" b="1" dirty="0">
                          <a:solidFill>
                            <a:srgbClr val="005EB8"/>
                          </a:solidFill>
                          <a:effectLst/>
                          <a:latin typeface="Arial" panose="020B0604020202020204" pitchFamily="34" charset="0"/>
                          <a:ea typeface="Calibri" panose="020F0502020204030204" pitchFamily="34" charset="0"/>
                          <a:cs typeface="Times New Roman" panose="02020603050405020304" pitchFamily="18" charset="0"/>
                        </a:rPr>
                        <a:t>2.1</a:t>
                      </a:r>
                      <a:endParaRPr lang="en-GB" sz="800" dirty="0">
                        <a:solidFill>
                          <a:srgbClr val="005EB8"/>
                        </a:solidFill>
                        <a:effectLst/>
                        <a:latin typeface="Calibri" panose="020F0502020204030204" pitchFamily="34" charset="0"/>
                        <a:ea typeface="Calibri" panose="020F0502020204030204" pitchFamily="34" charset="0"/>
                        <a:cs typeface="Times New Roman" panose="02020603050405020304" pitchFamily="18" charset="0"/>
                      </a:endParaRPr>
                    </a:p>
                  </a:txBody>
                  <a:tcPr marL="52586" marR="5258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spcAft>
                          <a:spcPts val="800"/>
                        </a:spcAft>
                      </a:pPr>
                      <a:r>
                        <a:rPr lang="en-GB" sz="800" b="1" dirty="0">
                          <a:solidFill>
                            <a:srgbClr val="005EB8"/>
                          </a:solidFill>
                          <a:effectLst/>
                          <a:latin typeface="Arial" panose="020B0604020202020204" pitchFamily="34" charset="0"/>
                          <a:ea typeface="Calibri" panose="020F0502020204030204" pitchFamily="34" charset="0"/>
                          <a:cs typeface="Times New Roman" panose="02020603050405020304" pitchFamily="18" charset="0"/>
                        </a:rPr>
                        <a:t>Inclusive, needs-driven, and well-resourced OHWB</a:t>
                      </a:r>
                      <a:r>
                        <a:rPr lang="en-GB" sz="800" dirty="0">
                          <a:solidFill>
                            <a:srgbClr val="005EB8"/>
                          </a:solidFill>
                          <a:effectLst/>
                          <a:latin typeface="Arial" panose="020B0604020202020204" pitchFamily="34" charset="0"/>
                          <a:ea typeface="Calibri" panose="020F0502020204030204" pitchFamily="34" charset="0"/>
                          <a:cs typeface="Times New Roman" panose="02020603050405020304" pitchFamily="18" charset="0"/>
                        </a:rPr>
                        <a:t>: </a:t>
                      </a:r>
                      <a:r>
                        <a:rPr lang="en-GB" sz="800" dirty="0">
                          <a:effectLst/>
                          <a:latin typeface="Arial" panose="020B0604020202020204" pitchFamily="34" charset="0"/>
                          <a:ea typeface="Calibri" panose="020F0502020204030204" pitchFamily="34" charset="0"/>
                          <a:cs typeface="Times New Roman" panose="02020603050405020304" pitchFamily="18" charset="0"/>
                        </a:rPr>
                        <a:t>All healthcare organisations can articulate their OHWB requirements strategically and operationally, inclusive of their entire workforce health and wellbeing needs. OHWB services and solutions are well-resourced and fully supported by senior/board-level leaders. This is consolidated within each organisation’s OHWB strategy.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586" marR="5258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943100839"/>
                  </a:ext>
                </a:extLst>
              </a:tr>
              <a:tr h="37250">
                <a:tc>
                  <a:txBody>
                    <a:bodyPr/>
                    <a:lstStyle/>
                    <a:p>
                      <a:pPr>
                        <a:lnSpc>
                          <a:spcPct val="107000"/>
                        </a:lnSpc>
                        <a:spcAft>
                          <a:spcPts val="800"/>
                        </a:spcAft>
                      </a:pPr>
                      <a:r>
                        <a:rPr lang="en-GB" sz="800" b="1" dirty="0">
                          <a:solidFill>
                            <a:srgbClr val="005EB8"/>
                          </a:solidFill>
                          <a:effectLst/>
                          <a:latin typeface="Arial" panose="020B0604020202020204" pitchFamily="34" charset="0"/>
                          <a:ea typeface="Calibri" panose="020F0502020204030204" pitchFamily="34" charset="0"/>
                          <a:cs typeface="Times New Roman" panose="02020603050405020304" pitchFamily="18" charset="0"/>
                        </a:rPr>
                        <a:t>2.2</a:t>
                      </a:r>
                      <a:endParaRPr lang="en-GB" sz="800" dirty="0">
                        <a:solidFill>
                          <a:srgbClr val="005EB8"/>
                        </a:solidFill>
                        <a:effectLst/>
                        <a:latin typeface="Calibri" panose="020F0502020204030204" pitchFamily="34" charset="0"/>
                        <a:ea typeface="Calibri" panose="020F0502020204030204" pitchFamily="34" charset="0"/>
                        <a:cs typeface="Times New Roman" panose="02020603050405020304" pitchFamily="18" charset="0"/>
                      </a:endParaRPr>
                    </a:p>
                  </a:txBody>
                  <a:tcPr marL="52586" marR="5258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spcAft>
                          <a:spcPts val="800"/>
                        </a:spcAft>
                      </a:pPr>
                      <a:r>
                        <a:rPr lang="en-GB" sz="800" b="1" dirty="0">
                          <a:solidFill>
                            <a:srgbClr val="005EB8"/>
                          </a:solidFill>
                          <a:effectLst/>
                          <a:latin typeface="Arial" panose="020B0604020202020204" pitchFamily="34" charset="0"/>
                          <a:ea typeface="Calibri" panose="020F0502020204030204" pitchFamily="34" charset="0"/>
                          <a:cs typeface="Times New Roman" panose="02020603050405020304" pitchFamily="18" charset="0"/>
                        </a:rPr>
                        <a:t>Integrated service user pathways</a:t>
                      </a:r>
                      <a:r>
                        <a:rPr lang="en-GB" sz="800" dirty="0">
                          <a:solidFill>
                            <a:srgbClr val="005EB8"/>
                          </a:solidFill>
                          <a:effectLst/>
                          <a:latin typeface="Arial" panose="020B0604020202020204" pitchFamily="34" charset="0"/>
                          <a:ea typeface="Calibri" panose="020F0502020204030204" pitchFamily="34" charset="0"/>
                          <a:cs typeface="Times New Roman" panose="02020603050405020304" pitchFamily="18" charset="0"/>
                        </a:rPr>
                        <a:t>: </a:t>
                      </a:r>
                      <a:r>
                        <a:rPr lang="en-GB" sz="800" dirty="0">
                          <a:effectLst/>
                          <a:latin typeface="Arial" panose="020B0604020202020204" pitchFamily="34" charset="0"/>
                          <a:ea typeface="Calibri" panose="020F0502020204030204" pitchFamily="34" charset="0"/>
                          <a:cs typeface="Times New Roman" panose="02020603050405020304" pitchFamily="18" charset="0"/>
                        </a:rPr>
                        <a:t>All OHWB services are working in an integrated way to improve the health and wellbeing of our NHS people. Services and interventions are inclusive of the entire OHWB clinical and employee support pathway, that holistically encompasses surveillance, proactive, preventative, diagnostic and treatment services, and interventions.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586" marR="5258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506524565"/>
                  </a:ext>
                </a:extLst>
              </a:tr>
              <a:tr h="37250">
                <a:tc>
                  <a:txBody>
                    <a:bodyPr/>
                    <a:lstStyle/>
                    <a:p>
                      <a:pPr>
                        <a:lnSpc>
                          <a:spcPct val="107000"/>
                        </a:lnSpc>
                        <a:spcAft>
                          <a:spcPts val="800"/>
                        </a:spcAft>
                      </a:pPr>
                      <a:r>
                        <a:rPr lang="en-GB" sz="800" b="1" dirty="0">
                          <a:solidFill>
                            <a:srgbClr val="005EB8"/>
                          </a:solidFill>
                          <a:effectLst/>
                          <a:latin typeface="Arial" panose="020B0604020202020204" pitchFamily="34" charset="0"/>
                          <a:ea typeface="Calibri" panose="020F0502020204030204" pitchFamily="34" charset="0"/>
                          <a:cs typeface="Times New Roman" panose="02020603050405020304" pitchFamily="18" charset="0"/>
                        </a:rPr>
                        <a:t>2.3</a:t>
                      </a:r>
                      <a:endParaRPr lang="en-GB" sz="800" dirty="0">
                        <a:solidFill>
                          <a:srgbClr val="005EB8"/>
                        </a:solidFill>
                        <a:effectLst/>
                        <a:latin typeface="Calibri" panose="020F0502020204030204" pitchFamily="34" charset="0"/>
                        <a:ea typeface="Calibri" panose="020F0502020204030204" pitchFamily="34" charset="0"/>
                        <a:cs typeface="Times New Roman" panose="02020603050405020304" pitchFamily="18" charset="0"/>
                      </a:endParaRPr>
                    </a:p>
                  </a:txBody>
                  <a:tcPr marL="52586" marR="5258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spcAft>
                          <a:spcPts val="800"/>
                        </a:spcAft>
                      </a:pPr>
                      <a:r>
                        <a:rPr lang="en-GB" sz="800" b="1" dirty="0">
                          <a:solidFill>
                            <a:srgbClr val="005EB8"/>
                          </a:solidFill>
                          <a:effectLst/>
                          <a:latin typeface="Arial" panose="020B0604020202020204" pitchFamily="34" charset="0"/>
                          <a:ea typeface="Calibri" panose="020F0502020204030204" pitchFamily="34" charset="0"/>
                          <a:cs typeface="Times New Roman" panose="02020603050405020304" pitchFamily="18" charset="0"/>
                        </a:rPr>
                        <a:t>Common service development framework</a:t>
                      </a:r>
                      <a:r>
                        <a:rPr lang="en-GB" sz="800" dirty="0">
                          <a:solidFill>
                            <a:srgbClr val="005EB8"/>
                          </a:solidFill>
                          <a:effectLst/>
                          <a:latin typeface="Arial" panose="020B0604020202020204" pitchFamily="34" charset="0"/>
                          <a:ea typeface="Calibri" panose="020F0502020204030204" pitchFamily="34" charset="0"/>
                          <a:cs typeface="Times New Roman" panose="02020603050405020304" pitchFamily="18" charset="0"/>
                        </a:rPr>
                        <a:t>: </a:t>
                      </a:r>
                      <a:r>
                        <a:rPr lang="en-GB" sz="800" dirty="0">
                          <a:effectLst/>
                          <a:latin typeface="Arial" panose="020B0604020202020204" pitchFamily="34" charset="0"/>
                          <a:ea typeface="Calibri" panose="020F0502020204030204" pitchFamily="34" charset="0"/>
                          <a:cs typeface="Times New Roman" panose="02020603050405020304" pitchFamily="18" charset="0"/>
                        </a:rPr>
                        <a:t>There is an established maturity framework that describes core delivery, through to transformative and exemplary levels of OHWB service. This is actively used to drive up standards for both internally delivered, externally procured, and hybrid models of service delivery.</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586" marR="5258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599311186"/>
                  </a:ext>
                </a:extLst>
              </a:tr>
              <a:tr h="27819">
                <a:tc>
                  <a:txBody>
                    <a:bodyPr/>
                    <a:lstStyle/>
                    <a:p>
                      <a:pPr>
                        <a:lnSpc>
                          <a:spcPct val="107000"/>
                        </a:lnSpc>
                        <a:spcAft>
                          <a:spcPts val="800"/>
                        </a:spcAft>
                      </a:pPr>
                      <a:r>
                        <a:rPr lang="en-GB" sz="800" b="1" dirty="0">
                          <a:solidFill>
                            <a:srgbClr val="005EB8"/>
                          </a:solidFill>
                          <a:effectLst/>
                          <a:latin typeface="Arial" panose="020B0604020202020204" pitchFamily="34" charset="0"/>
                          <a:ea typeface="Calibri" panose="020F0502020204030204" pitchFamily="34" charset="0"/>
                          <a:cs typeface="Times New Roman" panose="02020603050405020304" pitchFamily="18" charset="0"/>
                        </a:rPr>
                        <a:t>2.4</a:t>
                      </a:r>
                      <a:endParaRPr lang="en-GB" sz="800" dirty="0">
                        <a:solidFill>
                          <a:srgbClr val="005EB8"/>
                        </a:solidFill>
                        <a:effectLst/>
                        <a:latin typeface="Calibri" panose="020F0502020204030204" pitchFamily="34" charset="0"/>
                        <a:ea typeface="Calibri" panose="020F0502020204030204" pitchFamily="34" charset="0"/>
                        <a:cs typeface="Times New Roman" panose="02020603050405020304" pitchFamily="18" charset="0"/>
                      </a:endParaRPr>
                    </a:p>
                  </a:txBody>
                  <a:tcPr marL="52586" marR="5258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spcAft>
                          <a:spcPts val="800"/>
                        </a:spcAft>
                      </a:pPr>
                      <a:r>
                        <a:rPr lang="en-GB" sz="800" b="1" dirty="0">
                          <a:solidFill>
                            <a:srgbClr val="005EB8"/>
                          </a:solidFill>
                          <a:effectLst/>
                          <a:latin typeface="Arial" panose="020B0604020202020204" pitchFamily="34" charset="0"/>
                          <a:ea typeface="Calibri" panose="020F0502020204030204" pitchFamily="34" charset="0"/>
                          <a:cs typeface="Times New Roman" panose="02020603050405020304" pitchFamily="18" charset="0"/>
                        </a:rPr>
                        <a:t>Service innovation</a:t>
                      </a:r>
                      <a:r>
                        <a:rPr lang="en-GB" sz="800" dirty="0">
                          <a:solidFill>
                            <a:srgbClr val="005EB8"/>
                          </a:solidFill>
                          <a:effectLst/>
                          <a:latin typeface="Arial" panose="020B0604020202020204" pitchFamily="34" charset="0"/>
                          <a:ea typeface="Calibri" panose="020F0502020204030204" pitchFamily="34" charset="0"/>
                          <a:cs typeface="Times New Roman" panose="02020603050405020304" pitchFamily="18" charset="0"/>
                        </a:rPr>
                        <a:t>: </a:t>
                      </a:r>
                      <a:r>
                        <a:rPr lang="en-GB" sz="800" dirty="0">
                          <a:effectLst/>
                          <a:latin typeface="Arial" panose="020B0604020202020204" pitchFamily="34" charset="0"/>
                          <a:ea typeface="Calibri" panose="020F0502020204030204" pitchFamily="34" charset="0"/>
                          <a:cs typeface="Times New Roman" panose="02020603050405020304" pitchFamily="18" charset="0"/>
                        </a:rPr>
                        <a:t>OHWB professionals are actively engaged in work that supports service innovation. They are empowered to lead innovative initiatives and are supported to work collaboratively together to realise these opportunities to advance practice.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586" marR="5258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373932152"/>
                  </a:ext>
                </a:extLst>
              </a:tr>
              <a:tr h="27819">
                <a:tc>
                  <a:txBody>
                    <a:bodyPr/>
                    <a:lstStyle/>
                    <a:p>
                      <a:pPr>
                        <a:lnSpc>
                          <a:spcPct val="107000"/>
                        </a:lnSpc>
                        <a:spcAft>
                          <a:spcPts val="800"/>
                        </a:spcAft>
                      </a:pPr>
                      <a:r>
                        <a:rPr lang="en-GB" sz="800" b="1" dirty="0">
                          <a:solidFill>
                            <a:srgbClr val="005EB8"/>
                          </a:solidFill>
                          <a:effectLst/>
                          <a:latin typeface="Arial" panose="020B0604020202020204" pitchFamily="34" charset="0"/>
                          <a:ea typeface="Calibri" panose="020F0502020204030204" pitchFamily="34" charset="0"/>
                          <a:cs typeface="Times New Roman" panose="02020603050405020304" pitchFamily="18" charset="0"/>
                        </a:rPr>
                        <a:t>2.5</a:t>
                      </a:r>
                      <a:endParaRPr lang="en-GB" sz="800" dirty="0">
                        <a:solidFill>
                          <a:srgbClr val="005EB8"/>
                        </a:solidFill>
                        <a:effectLst/>
                        <a:latin typeface="Calibri" panose="020F0502020204030204" pitchFamily="34" charset="0"/>
                        <a:ea typeface="Calibri" panose="020F0502020204030204" pitchFamily="34" charset="0"/>
                        <a:cs typeface="Times New Roman" panose="02020603050405020304" pitchFamily="18" charset="0"/>
                      </a:endParaRPr>
                    </a:p>
                  </a:txBody>
                  <a:tcPr marL="52586" marR="5258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spcAft>
                          <a:spcPts val="800"/>
                        </a:spcAft>
                      </a:pPr>
                      <a:r>
                        <a:rPr lang="en-GB" sz="800" b="1" dirty="0">
                          <a:solidFill>
                            <a:srgbClr val="005EB8"/>
                          </a:solidFill>
                          <a:effectLst/>
                          <a:latin typeface="Arial" panose="020B0604020202020204" pitchFamily="34" charset="0"/>
                          <a:ea typeface="Calibri" panose="020F0502020204030204" pitchFamily="34" charset="0"/>
                          <a:cs typeface="Times New Roman" panose="02020603050405020304" pitchFamily="18" charset="0"/>
                        </a:rPr>
                        <a:t>Quality improvement</a:t>
                      </a:r>
                      <a:r>
                        <a:rPr lang="en-GB" sz="800" dirty="0">
                          <a:solidFill>
                            <a:srgbClr val="005EB8"/>
                          </a:solidFill>
                          <a:effectLst/>
                          <a:latin typeface="Arial" panose="020B0604020202020204" pitchFamily="34" charset="0"/>
                          <a:ea typeface="Calibri" panose="020F0502020204030204" pitchFamily="34" charset="0"/>
                          <a:cs typeface="Times New Roman" panose="02020603050405020304" pitchFamily="18" charset="0"/>
                        </a:rPr>
                        <a:t>: </a:t>
                      </a:r>
                      <a:r>
                        <a:rPr lang="en-GB" sz="800" dirty="0">
                          <a:effectLst/>
                          <a:latin typeface="Arial" panose="020B0604020202020204" pitchFamily="34" charset="0"/>
                          <a:ea typeface="Calibri" panose="020F0502020204030204" pitchFamily="34" charset="0"/>
                          <a:cs typeface="Times New Roman" panose="02020603050405020304" pitchFamily="18" charset="0"/>
                        </a:rPr>
                        <a:t>All OHWB services demonstrate a commitment to continual quality improvement by maximising the use of accredited quality management standards and service development tools.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586" marR="5258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458834707"/>
                  </a:ext>
                </a:extLst>
              </a:tr>
              <a:tr h="27819">
                <a:tc>
                  <a:txBody>
                    <a:bodyPr/>
                    <a:lstStyle/>
                    <a:p>
                      <a:pPr>
                        <a:lnSpc>
                          <a:spcPct val="107000"/>
                        </a:lnSpc>
                        <a:spcAft>
                          <a:spcPts val="800"/>
                        </a:spcAft>
                      </a:pPr>
                      <a:r>
                        <a:rPr lang="en-GB" sz="800" b="1" dirty="0">
                          <a:solidFill>
                            <a:srgbClr val="005EB8"/>
                          </a:solidFill>
                          <a:effectLst/>
                          <a:latin typeface="Arial" panose="020B0604020202020204" pitchFamily="34" charset="0"/>
                          <a:ea typeface="Calibri" panose="020F0502020204030204" pitchFamily="34" charset="0"/>
                          <a:cs typeface="Times New Roman" panose="02020603050405020304" pitchFamily="18" charset="0"/>
                        </a:rPr>
                        <a:t>2.6</a:t>
                      </a:r>
                      <a:endParaRPr lang="en-GB" sz="800" dirty="0">
                        <a:solidFill>
                          <a:srgbClr val="005EB8"/>
                        </a:solidFill>
                        <a:effectLst/>
                        <a:latin typeface="Calibri" panose="020F0502020204030204" pitchFamily="34" charset="0"/>
                        <a:ea typeface="Calibri" panose="020F0502020204030204" pitchFamily="34" charset="0"/>
                        <a:cs typeface="Times New Roman" panose="02020603050405020304" pitchFamily="18" charset="0"/>
                      </a:endParaRPr>
                    </a:p>
                  </a:txBody>
                  <a:tcPr marL="52586" marR="5258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spcAft>
                          <a:spcPts val="800"/>
                        </a:spcAft>
                      </a:pPr>
                      <a:r>
                        <a:rPr lang="en-GB" sz="800" b="1" dirty="0">
                          <a:solidFill>
                            <a:srgbClr val="005EB8"/>
                          </a:solidFill>
                          <a:effectLst/>
                          <a:latin typeface="Arial" panose="020B0604020202020204" pitchFamily="34" charset="0"/>
                          <a:ea typeface="Calibri" panose="020F0502020204030204" pitchFamily="34" charset="0"/>
                          <a:cs typeface="Times New Roman" panose="02020603050405020304" pitchFamily="18" charset="0"/>
                        </a:rPr>
                        <a:t>Maximising technology and digital</a:t>
                      </a:r>
                      <a:r>
                        <a:rPr lang="en-GB" sz="800" dirty="0">
                          <a:solidFill>
                            <a:srgbClr val="005EB8"/>
                          </a:solidFill>
                          <a:effectLst/>
                          <a:latin typeface="Arial" panose="020B0604020202020204" pitchFamily="34" charset="0"/>
                          <a:ea typeface="Calibri" panose="020F0502020204030204" pitchFamily="34" charset="0"/>
                          <a:cs typeface="Times New Roman" panose="02020603050405020304" pitchFamily="18" charset="0"/>
                        </a:rPr>
                        <a:t>: </a:t>
                      </a:r>
                      <a:r>
                        <a:rPr lang="en-GB" sz="800" dirty="0">
                          <a:effectLst/>
                          <a:latin typeface="Arial" panose="020B0604020202020204" pitchFamily="34" charset="0"/>
                          <a:ea typeface="Calibri" panose="020F0502020204030204" pitchFamily="34" charset="0"/>
                          <a:cs typeface="Times New Roman" panose="02020603050405020304" pitchFamily="18" charset="0"/>
                        </a:rPr>
                        <a:t>The benefits of integrated and innovative OHWB digital technology are maximised. This is reducing demand on OHWB services, increasing OHWB service capacity, and widening access to OHWB services for all our NHS people.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586" marR="5258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202357798"/>
                  </a:ext>
                </a:extLst>
              </a:tr>
              <a:tr h="47491">
                <a:tc>
                  <a:txBody>
                    <a:bodyPr/>
                    <a:lstStyle/>
                    <a:p>
                      <a:pPr>
                        <a:lnSpc>
                          <a:spcPct val="107000"/>
                        </a:lnSpc>
                        <a:spcAft>
                          <a:spcPts val="800"/>
                        </a:spcAft>
                      </a:pPr>
                      <a:r>
                        <a:rPr lang="en-GB" sz="800" b="1" dirty="0">
                          <a:solidFill>
                            <a:srgbClr val="005EB8"/>
                          </a:solidFill>
                          <a:effectLst/>
                          <a:latin typeface="Arial" panose="020B0604020202020204" pitchFamily="34" charset="0"/>
                          <a:ea typeface="Calibri" panose="020F0502020204030204" pitchFamily="34" charset="0"/>
                          <a:cs typeface="Times New Roman" panose="02020603050405020304" pitchFamily="18" charset="0"/>
                        </a:rPr>
                        <a:t>2.7</a:t>
                      </a:r>
                      <a:endParaRPr lang="en-GB" sz="800" dirty="0">
                        <a:solidFill>
                          <a:srgbClr val="005EB8"/>
                        </a:solidFill>
                        <a:effectLst/>
                        <a:latin typeface="Calibri" panose="020F0502020204030204" pitchFamily="34" charset="0"/>
                        <a:ea typeface="Calibri" panose="020F0502020204030204" pitchFamily="34" charset="0"/>
                        <a:cs typeface="Times New Roman" panose="02020603050405020304" pitchFamily="18" charset="0"/>
                      </a:endParaRPr>
                    </a:p>
                  </a:txBody>
                  <a:tcPr marL="52586" marR="5258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spcAft>
                          <a:spcPts val="800"/>
                        </a:spcAft>
                      </a:pPr>
                      <a:r>
                        <a:rPr lang="en-GB" sz="800" b="1" dirty="0">
                          <a:solidFill>
                            <a:srgbClr val="005EB8"/>
                          </a:solidFill>
                          <a:effectLst/>
                          <a:latin typeface="Arial" panose="020B0604020202020204" pitchFamily="34" charset="0"/>
                          <a:ea typeface="Calibri" panose="020F0502020204030204" pitchFamily="34" charset="0"/>
                          <a:cs typeface="Times New Roman" panose="02020603050405020304" pitchFamily="18" charset="0"/>
                        </a:rPr>
                        <a:t>Integrated Care System collaboration</a:t>
                      </a:r>
                      <a:r>
                        <a:rPr lang="en-GB" sz="800" dirty="0">
                          <a:solidFill>
                            <a:srgbClr val="005EB8"/>
                          </a:solidFill>
                          <a:effectLst/>
                          <a:latin typeface="Arial" panose="020B0604020202020204" pitchFamily="34" charset="0"/>
                          <a:ea typeface="Calibri" panose="020F0502020204030204" pitchFamily="34" charset="0"/>
                          <a:cs typeface="Times New Roman" panose="02020603050405020304" pitchFamily="18" charset="0"/>
                        </a:rPr>
                        <a:t>: </a:t>
                      </a:r>
                      <a:r>
                        <a:rPr lang="en-GB" sz="800" dirty="0">
                          <a:effectLst/>
                          <a:latin typeface="Arial" panose="020B0604020202020204" pitchFamily="34" charset="0"/>
                          <a:ea typeface="Calibri" panose="020F0502020204030204" pitchFamily="34" charset="0"/>
                          <a:cs typeface="Times New Roman" panose="02020603050405020304" pitchFamily="18" charset="0"/>
                        </a:rPr>
                        <a:t>Integrated Care Systems (ICSs) have OHWB as a core part of their people strategy. They are collaborating around OHWB service delivery to maximise their combined OHWB expertise and resources, economies of scale, standardisation of services, increased equity of access, and improved quality of OHWB across all their healthcare organisations - inclusive of all healthcare providers, commissioners, and primary care.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586" marR="5258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567027384"/>
                  </a:ext>
                </a:extLst>
              </a:tr>
              <a:tr h="27819">
                <a:tc>
                  <a:txBody>
                    <a:bodyPr/>
                    <a:lstStyle/>
                    <a:p>
                      <a:pPr>
                        <a:lnSpc>
                          <a:spcPct val="107000"/>
                        </a:lnSpc>
                        <a:spcAft>
                          <a:spcPts val="800"/>
                        </a:spcAft>
                      </a:pPr>
                      <a:r>
                        <a:rPr lang="en-GB" sz="800" b="1" dirty="0">
                          <a:solidFill>
                            <a:srgbClr val="005EB8"/>
                          </a:solidFill>
                          <a:effectLst/>
                          <a:latin typeface="Arial" panose="020B0604020202020204" pitchFamily="34" charset="0"/>
                          <a:ea typeface="Calibri" panose="020F0502020204030204" pitchFamily="34" charset="0"/>
                          <a:cs typeface="Times New Roman" panose="02020603050405020304" pitchFamily="18" charset="0"/>
                        </a:rPr>
                        <a:t>2.8</a:t>
                      </a:r>
                      <a:endParaRPr lang="en-GB" sz="800" dirty="0">
                        <a:solidFill>
                          <a:srgbClr val="005EB8"/>
                        </a:solidFill>
                        <a:effectLst/>
                        <a:latin typeface="Calibri" panose="020F0502020204030204" pitchFamily="34" charset="0"/>
                        <a:ea typeface="Calibri" panose="020F0502020204030204" pitchFamily="34" charset="0"/>
                        <a:cs typeface="Times New Roman" panose="02020603050405020304" pitchFamily="18" charset="0"/>
                      </a:endParaRPr>
                    </a:p>
                  </a:txBody>
                  <a:tcPr marL="52586" marR="5258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spcAft>
                          <a:spcPts val="800"/>
                        </a:spcAft>
                      </a:pPr>
                      <a:r>
                        <a:rPr lang="en-GB" sz="800" b="1" dirty="0">
                          <a:solidFill>
                            <a:srgbClr val="005EB8"/>
                          </a:solidFill>
                          <a:effectLst/>
                          <a:latin typeface="Arial" panose="020B0604020202020204" pitchFamily="34" charset="0"/>
                          <a:ea typeface="Calibri" panose="020F0502020204030204" pitchFamily="34" charset="0"/>
                          <a:cs typeface="Times New Roman" panose="02020603050405020304" pitchFamily="18" charset="0"/>
                        </a:rPr>
                        <a:t>Improving access to OHWB for smaller healthcare organisations and Primary Care</a:t>
                      </a:r>
                      <a:r>
                        <a:rPr lang="en-GB" sz="800" dirty="0">
                          <a:solidFill>
                            <a:srgbClr val="005EB8"/>
                          </a:solidFill>
                          <a:effectLst/>
                          <a:latin typeface="Arial" panose="020B0604020202020204" pitchFamily="34" charset="0"/>
                          <a:ea typeface="Calibri" panose="020F0502020204030204" pitchFamily="34" charset="0"/>
                          <a:cs typeface="Times New Roman" panose="02020603050405020304" pitchFamily="18" charset="0"/>
                        </a:rPr>
                        <a:t>: </a:t>
                      </a:r>
                      <a:r>
                        <a:rPr lang="en-GB" sz="800" dirty="0">
                          <a:effectLst/>
                          <a:latin typeface="Arial" panose="020B0604020202020204" pitchFamily="34" charset="0"/>
                          <a:ea typeface="Calibri" panose="020F0502020204030204" pitchFamily="34" charset="0"/>
                          <a:cs typeface="Times New Roman" panose="02020603050405020304" pitchFamily="18" charset="0"/>
                        </a:rPr>
                        <a:t>There is improved and equitable access to the benefits of OHWB services and interventions in smaller healthcare organisations, including Primary Care.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586" marR="5258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635685638"/>
                  </a:ext>
                </a:extLst>
              </a:tr>
            </a:tbl>
          </a:graphicData>
        </a:graphic>
      </p:graphicFrame>
      <p:sp>
        <p:nvSpPr>
          <p:cNvPr id="6" name="TextBox 5">
            <a:extLst>
              <a:ext uri="{FF2B5EF4-FFF2-40B4-BE49-F238E27FC236}">
                <a16:creationId xmlns:a16="http://schemas.microsoft.com/office/drawing/2014/main" id="{EAD6507A-AAD4-3477-EB81-26B3E94C8870}"/>
              </a:ext>
            </a:extLst>
          </p:cNvPr>
          <p:cNvSpPr txBox="1"/>
          <p:nvPr/>
        </p:nvSpPr>
        <p:spPr>
          <a:xfrm>
            <a:off x="113098" y="84083"/>
            <a:ext cx="12078902" cy="461665"/>
          </a:xfrm>
          <a:prstGeom prst="rect">
            <a:avLst/>
          </a:prstGeom>
          <a:noFill/>
        </p:spPr>
        <p:txBody>
          <a:bodyPr wrap="square">
            <a:spAutoFit/>
          </a:bodyPr>
          <a:lstStyle/>
          <a:p>
            <a:r>
              <a:rPr lang="en-GB" sz="2400" b="1" dirty="0">
                <a:solidFill>
                  <a:srgbClr val="0070C0"/>
                </a:solidFill>
                <a:latin typeface="Arial" panose="020B0604020202020204" pitchFamily="34" charset="0"/>
                <a:cs typeface="Arial" panose="020B0604020202020204" pitchFamily="34" charset="0"/>
              </a:rPr>
              <a:t>Appendix 2: GOHWB improvement drivers and long-term outcome measures</a:t>
            </a:r>
            <a:endParaRPr lang="en-GB" sz="2400" dirty="0">
              <a:solidFill>
                <a:srgbClr val="FF0000"/>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2EC3E72E-4B62-77F6-89D6-726B1A25B269}"/>
              </a:ext>
            </a:extLst>
          </p:cNvPr>
          <p:cNvGraphicFramePr>
            <a:graphicFrameLocks noGrp="1"/>
          </p:cNvGraphicFramePr>
          <p:nvPr/>
        </p:nvGraphicFramePr>
        <p:xfrm>
          <a:off x="148192" y="3582936"/>
          <a:ext cx="11767296" cy="1711773"/>
        </p:xfrm>
        <a:graphic>
          <a:graphicData uri="http://schemas.openxmlformats.org/drawingml/2006/table">
            <a:tbl>
              <a:tblPr firstRow="1" firstCol="1" bandRow="1"/>
              <a:tblGrid>
                <a:gridCol w="402066">
                  <a:extLst>
                    <a:ext uri="{9D8B030D-6E8A-4147-A177-3AD203B41FA5}">
                      <a16:colId xmlns:a16="http://schemas.microsoft.com/office/drawing/2014/main" val="3939967003"/>
                    </a:ext>
                  </a:extLst>
                </a:gridCol>
                <a:gridCol w="11365230">
                  <a:extLst>
                    <a:ext uri="{9D8B030D-6E8A-4147-A177-3AD203B41FA5}">
                      <a16:colId xmlns:a16="http://schemas.microsoft.com/office/drawing/2014/main" val="3256039662"/>
                    </a:ext>
                  </a:extLst>
                </a:gridCol>
              </a:tblGrid>
              <a:tr h="0">
                <a:tc>
                  <a:txBody>
                    <a:bodyPr/>
                    <a:lstStyle/>
                    <a:p>
                      <a:pPr>
                        <a:lnSpc>
                          <a:spcPct val="107000"/>
                        </a:lnSpc>
                        <a:spcAft>
                          <a:spcPts val="800"/>
                        </a:spcAft>
                      </a:pPr>
                      <a:r>
                        <a:rPr lang="en-GB" sz="105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3.</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5946" marR="55946" marT="0"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rgbClr val="92D050"/>
                    </a:solidFill>
                  </a:tcPr>
                </a:tc>
                <a:tc>
                  <a:txBody>
                    <a:bodyPr/>
                    <a:lstStyle/>
                    <a:p>
                      <a:pPr>
                        <a:lnSpc>
                          <a:spcPct val="107000"/>
                        </a:lnSpc>
                        <a:spcAft>
                          <a:spcPts val="800"/>
                        </a:spcAft>
                      </a:pPr>
                      <a:r>
                        <a:rPr lang="en-GB" sz="12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Growing our OHWB people and wider workforce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946" marR="55946" marT="0"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1734024152"/>
                  </a:ext>
                </a:extLst>
              </a:tr>
              <a:tr h="0">
                <a:tc>
                  <a:txBody>
                    <a:bodyPr/>
                    <a:lstStyle/>
                    <a:p>
                      <a:pPr>
                        <a:lnSpc>
                          <a:spcPct val="107000"/>
                        </a:lnSpc>
                        <a:spcAft>
                          <a:spcPts val="800"/>
                        </a:spcAft>
                      </a:pPr>
                      <a:r>
                        <a:rPr lang="en-GB" sz="800" b="1" kern="1200" dirty="0">
                          <a:solidFill>
                            <a:srgbClr val="69A02C"/>
                          </a:solidFill>
                          <a:effectLst/>
                          <a:latin typeface="Arial" panose="020B0604020202020204" pitchFamily="34" charset="0"/>
                          <a:ea typeface="Calibri" panose="020F0502020204030204" pitchFamily="34" charset="0"/>
                          <a:cs typeface="Times New Roman" panose="02020603050405020304" pitchFamily="18" charset="0"/>
                        </a:rPr>
                        <a:t>3.1</a:t>
                      </a:r>
                    </a:p>
                  </a:txBody>
                  <a:tcPr marL="55946" marR="55946" marT="0"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nSpc>
                          <a:spcPct val="107000"/>
                        </a:lnSpc>
                        <a:spcAft>
                          <a:spcPts val="800"/>
                        </a:spcAft>
                      </a:pPr>
                      <a:r>
                        <a:rPr lang="en-GB" sz="800" b="1" kern="1200" dirty="0">
                          <a:solidFill>
                            <a:srgbClr val="69A02C"/>
                          </a:solidFill>
                          <a:effectLst/>
                          <a:latin typeface="Arial" panose="020B0604020202020204" pitchFamily="34" charset="0"/>
                          <a:ea typeface="Calibri" panose="020F0502020204030204" pitchFamily="34" charset="0"/>
                          <a:cs typeface="Times New Roman" panose="02020603050405020304" pitchFamily="18" charset="0"/>
                        </a:rPr>
                        <a:t>Multi-disciplinary OHWB workforce planning: </a:t>
                      </a:r>
                      <a:r>
                        <a:rPr lang="en-GB" sz="800" dirty="0">
                          <a:effectLst/>
                          <a:latin typeface="Arial" panose="020B0604020202020204" pitchFamily="34" charset="0"/>
                          <a:ea typeface="Calibri" panose="020F0502020204030204" pitchFamily="34" charset="0"/>
                          <a:cs typeface="Times New Roman" panose="02020603050405020304" pitchFamily="18" charset="0"/>
                        </a:rPr>
                        <a:t>A new, national OHWB workforce development plan is in place and representative of the multi-professional OHWB family of roles that collectively contribute to improving the health and wellbeing of our NHS people. This plan includes growing capacity and capability of existing professional roles (e.g. OH physicians and OH nurses), growing newer roles (e.g. wellbeing leads, OH allied health professionals, wellbeing guardians, and wellbeing champions) and innovating in new roles (e.g. chief OHWB officer, health business partner, OH apprentices). National NHS bodies and partners are working in a united way to deliver this workforce plan.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5946" marR="55946" marT="0"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2420360475"/>
                  </a:ext>
                </a:extLst>
              </a:tr>
              <a:tr h="0">
                <a:tc>
                  <a:txBody>
                    <a:bodyPr/>
                    <a:lstStyle/>
                    <a:p>
                      <a:pPr>
                        <a:lnSpc>
                          <a:spcPct val="107000"/>
                        </a:lnSpc>
                        <a:spcAft>
                          <a:spcPts val="800"/>
                        </a:spcAft>
                      </a:pPr>
                      <a:r>
                        <a:rPr lang="en-GB" sz="800" b="1" kern="1200" dirty="0">
                          <a:solidFill>
                            <a:srgbClr val="69A02C"/>
                          </a:solidFill>
                          <a:effectLst/>
                          <a:latin typeface="Arial" panose="020B0604020202020204" pitchFamily="34" charset="0"/>
                          <a:ea typeface="Calibri" panose="020F0502020204030204" pitchFamily="34" charset="0"/>
                          <a:cs typeface="Times New Roman" panose="02020603050405020304" pitchFamily="18" charset="0"/>
                        </a:rPr>
                        <a:t>3.2</a:t>
                      </a:r>
                    </a:p>
                  </a:txBody>
                  <a:tcPr marL="55946" marR="55946" marT="0"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nSpc>
                          <a:spcPct val="107000"/>
                        </a:lnSpc>
                        <a:spcAft>
                          <a:spcPts val="800"/>
                        </a:spcAft>
                      </a:pPr>
                      <a:r>
                        <a:rPr lang="en-GB" sz="800" b="1" kern="1200" dirty="0">
                          <a:solidFill>
                            <a:srgbClr val="69A02C"/>
                          </a:solidFill>
                          <a:effectLst/>
                          <a:latin typeface="Arial" panose="020B0604020202020204" pitchFamily="34" charset="0"/>
                          <a:ea typeface="Calibri" panose="020F0502020204030204" pitchFamily="34" charset="0"/>
                          <a:cs typeface="Times New Roman" panose="02020603050405020304" pitchFamily="18" charset="0"/>
                        </a:rPr>
                        <a:t>Attractive career pathways and talent management for OHWB professionals: </a:t>
                      </a:r>
                      <a:r>
                        <a:rPr lang="en-GB" sz="800" dirty="0">
                          <a:effectLst/>
                          <a:latin typeface="Arial" panose="020B0604020202020204" pitchFamily="34" charset="0"/>
                          <a:ea typeface="Calibri" panose="020F0502020204030204" pitchFamily="34" charset="0"/>
                          <a:cs typeface="Times New Roman" panose="02020603050405020304" pitchFamily="18" charset="0"/>
                        </a:rPr>
                        <a:t>The family of OHWB professions in the NHS is seen as a valued and attractive vocation. Career pathways in OHWB are clear, accessible, and inclusive of a variety of professional entry routes, both clinical and managerial. A talent management approach is utilised to ensure that there are sustainable talent pipelines, and we are growing our OHWB talent to maximise their potential. This is considered at organisational, Integrated Care System, and national levels.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5946" marR="55946" marT="0"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2381970320"/>
                  </a:ext>
                </a:extLst>
              </a:tr>
              <a:tr h="0">
                <a:tc>
                  <a:txBody>
                    <a:bodyPr/>
                    <a:lstStyle/>
                    <a:p>
                      <a:pPr>
                        <a:lnSpc>
                          <a:spcPct val="107000"/>
                        </a:lnSpc>
                        <a:spcAft>
                          <a:spcPts val="800"/>
                        </a:spcAft>
                      </a:pPr>
                      <a:r>
                        <a:rPr lang="en-GB" sz="800" b="1" kern="1200" dirty="0">
                          <a:solidFill>
                            <a:srgbClr val="69A02C"/>
                          </a:solidFill>
                          <a:effectLst/>
                          <a:latin typeface="Arial" panose="020B0604020202020204" pitchFamily="34" charset="0"/>
                          <a:ea typeface="Calibri" panose="020F0502020204030204" pitchFamily="34" charset="0"/>
                          <a:cs typeface="Times New Roman" panose="02020603050405020304" pitchFamily="18" charset="0"/>
                        </a:rPr>
                        <a:t>3.3</a:t>
                      </a:r>
                    </a:p>
                  </a:txBody>
                  <a:tcPr marL="55946" marR="55946" marT="0"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nSpc>
                          <a:spcPct val="107000"/>
                        </a:lnSpc>
                        <a:spcAft>
                          <a:spcPts val="800"/>
                        </a:spcAft>
                      </a:pPr>
                      <a:r>
                        <a:rPr lang="en-GB" sz="800" b="1" kern="1200" dirty="0">
                          <a:solidFill>
                            <a:srgbClr val="69A02C"/>
                          </a:solidFill>
                          <a:effectLst/>
                          <a:latin typeface="Arial" panose="020B0604020202020204" pitchFamily="34" charset="0"/>
                          <a:ea typeface="Calibri" panose="020F0502020204030204" pitchFamily="34" charset="0"/>
                          <a:cs typeface="Times New Roman" panose="02020603050405020304" pitchFamily="18" charset="0"/>
                        </a:rPr>
                        <a:t>Credible and accessible OHWB education and training: </a:t>
                      </a:r>
                      <a:r>
                        <a:rPr lang="en-GB" sz="800" dirty="0">
                          <a:effectLst/>
                          <a:latin typeface="Arial" panose="020B0604020202020204" pitchFamily="34" charset="0"/>
                          <a:ea typeface="Calibri" panose="020F0502020204030204" pitchFamily="34" charset="0"/>
                          <a:cs typeface="Times New Roman" panose="02020603050405020304" pitchFamily="18" charset="0"/>
                        </a:rPr>
                        <a:t>Credible professional training and education enables entry into the OHWB family of roles through a variety of flexible pathways. Higher education partners and expert OHWB bodies are working collaboratively to develop the family of OHWB professional vocational roles in the NHS.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5946" marR="55946" marT="0"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553942370"/>
                  </a:ext>
                </a:extLst>
              </a:tr>
              <a:tr h="0">
                <a:tc>
                  <a:txBody>
                    <a:bodyPr/>
                    <a:lstStyle/>
                    <a:p>
                      <a:pPr>
                        <a:lnSpc>
                          <a:spcPct val="107000"/>
                        </a:lnSpc>
                        <a:spcAft>
                          <a:spcPts val="800"/>
                        </a:spcAft>
                      </a:pPr>
                      <a:r>
                        <a:rPr lang="en-GB" sz="800" b="1" kern="1200" dirty="0">
                          <a:solidFill>
                            <a:srgbClr val="69A02C"/>
                          </a:solidFill>
                          <a:effectLst/>
                          <a:latin typeface="Arial" panose="020B0604020202020204" pitchFamily="34" charset="0"/>
                          <a:ea typeface="Calibri" panose="020F0502020204030204" pitchFamily="34" charset="0"/>
                          <a:cs typeface="Times New Roman" panose="02020603050405020304" pitchFamily="18" charset="0"/>
                        </a:rPr>
                        <a:t>3.4</a:t>
                      </a:r>
                    </a:p>
                  </a:txBody>
                  <a:tcPr marL="55946" marR="55946" marT="0"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nSpc>
                          <a:spcPct val="107000"/>
                        </a:lnSpc>
                        <a:spcAft>
                          <a:spcPts val="800"/>
                        </a:spcAft>
                      </a:pPr>
                      <a:r>
                        <a:rPr lang="en-GB" sz="800" b="1" kern="1200" dirty="0">
                          <a:solidFill>
                            <a:srgbClr val="69A02C"/>
                          </a:solidFill>
                          <a:effectLst/>
                          <a:latin typeface="Arial" panose="020B0604020202020204" pitchFamily="34" charset="0"/>
                          <a:ea typeface="Calibri" panose="020F0502020204030204" pitchFamily="34" charset="0"/>
                          <a:cs typeface="Times New Roman" panose="02020603050405020304" pitchFamily="18" charset="0"/>
                        </a:rPr>
                        <a:t>Empowered OHWB leaders: </a:t>
                      </a:r>
                      <a:r>
                        <a:rPr lang="en-GB" sz="800" dirty="0">
                          <a:effectLst/>
                          <a:latin typeface="Arial" panose="020B0604020202020204" pitchFamily="34" charset="0"/>
                          <a:ea typeface="Calibri" panose="020F0502020204030204" pitchFamily="34" charset="0"/>
                          <a:cs typeface="Times New Roman" panose="02020603050405020304" pitchFamily="18" charset="0"/>
                        </a:rPr>
                        <a:t>Through professional development and peer learning, OHWB leaders are enabled to effectively lead their teams, develop their services, and enable innovation in OHWB.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5946" marR="55946" marT="0"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511585683"/>
                  </a:ext>
                </a:extLst>
              </a:tr>
              <a:tr h="0">
                <a:tc>
                  <a:txBody>
                    <a:bodyPr/>
                    <a:lstStyle/>
                    <a:p>
                      <a:pPr>
                        <a:lnSpc>
                          <a:spcPct val="107000"/>
                        </a:lnSpc>
                        <a:spcAft>
                          <a:spcPts val="800"/>
                        </a:spcAft>
                      </a:pPr>
                      <a:r>
                        <a:rPr lang="en-GB" sz="800" b="1" kern="1200" dirty="0">
                          <a:solidFill>
                            <a:srgbClr val="69A02C"/>
                          </a:solidFill>
                          <a:effectLst/>
                          <a:latin typeface="Arial" panose="020B0604020202020204" pitchFamily="34" charset="0"/>
                          <a:ea typeface="Calibri" panose="020F0502020204030204" pitchFamily="34" charset="0"/>
                          <a:cs typeface="Times New Roman" panose="02020603050405020304" pitchFamily="18" charset="0"/>
                        </a:rPr>
                        <a:t>3.5</a:t>
                      </a:r>
                    </a:p>
                  </a:txBody>
                  <a:tcPr marL="55946" marR="55946" marT="0"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nSpc>
                          <a:spcPct val="107000"/>
                        </a:lnSpc>
                        <a:spcAft>
                          <a:spcPts val="800"/>
                        </a:spcAft>
                      </a:pPr>
                      <a:r>
                        <a:rPr lang="en-GB" sz="800" b="1" kern="1200" dirty="0">
                          <a:solidFill>
                            <a:srgbClr val="69A02C"/>
                          </a:solidFill>
                          <a:effectLst/>
                          <a:latin typeface="Arial" panose="020B0604020202020204" pitchFamily="34" charset="0"/>
                          <a:ea typeface="Calibri" panose="020F0502020204030204" pitchFamily="34" charset="0"/>
                          <a:cs typeface="Times New Roman" panose="02020603050405020304" pitchFamily="18" charset="0"/>
                        </a:rPr>
                        <a:t>Empowered OHWB workforce: </a:t>
                      </a:r>
                      <a:r>
                        <a:rPr lang="en-GB" sz="800" dirty="0">
                          <a:effectLst/>
                          <a:latin typeface="Arial" panose="020B0604020202020204" pitchFamily="34" charset="0"/>
                          <a:ea typeface="Calibri" panose="020F0502020204030204" pitchFamily="34" charset="0"/>
                          <a:cs typeface="Times New Roman" panose="02020603050405020304" pitchFamily="18" charset="0"/>
                        </a:rPr>
                        <a:t>The multi-professional OHWB community are enabled to collaboratively develop their skills, capabilities, and specialised practice through a combination of personal development and peer development opportunities.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5946" marR="55946" marT="0"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1596019977"/>
                  </a:ext>
                </a:extLst>
              </a:tr>
              <a:tr h="0">
                <a:tc>
                  <a:txBody>
                    <a:bodyPr/>
                    <a:lstStyle/>
                    <a:p>
                      <a:pPr>
                        <a:lnSpc>
                          <a:spcPct val="107000"/>
                        </a:lnSpc>
                        <a:spcAft>
                          <a:spcPts val="800"/>
                        </a:spcAft>
                      </a:pPr>
                      <a:r>
                        <a:rPr lang="en-GB" sz="800" b="1" kern="1200" dirty="0">
                          <a:solidFill>
                            <a:srgbClr val="69A02C"/>
                          </a:solidFill>
                          <a:effectLst/>
                          <a:latin typeface="Arial" panose="020B0604020202020204" pitchFamily="34" charset="0"/>
                          <a:ea typeface="Calibri" panose="020F0502020204030204" pitchFamily="34" charset="0"/>
                          <a:cs typeface="Times New Roman" panose="02020603050405020304" pitchFamily="18" charset="0"/>
                        </a:rPr>
                        <a:t>3.6</a:t>
                      </a:r>
                    </a:p>
                  </a:txBody>
                  <a:tcPr marL="55946" marR="55946" marT="0"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nSpc>
                          <a:spcPct val="107000"/>
                        </a:lnSpc>
                        <a:spcAft>
                          <a:spcPts val="800"/>
                        </a:spcAft>
                      </a:pPr>
                      <a:r>
                        <a:rPr lang="en-GB" sz="800" b="1" kern="1200" dirty="0">
                          <a:solidFill>
                            <a:srgbClr val="69A02C"/>
                          </a:solidFill>
                          <a:effectLst/>
                          <a:latin typeface="Arial" panose="020B0604020202020204" pitchFamily="34" charset="0"/>
                          <a:ea typeface="Calibri" panose="020F0502020204030204" pitchFamily="34" charset="0"/>
                          <a:cs typeface="Times New Roman" panose="02020603050405020304" pitchFamily="18" charset="0"/>
                        </a:rPr>
                        <a:t>Developing all NHS managers in supporting employee health and wellbeing: </a:t>
                      </a:r>
                      <a:r>
                        <a:rPr lang="en-GB" sz="800" dirty="0">
                          <a:effectLst/>
                          <a:latin typeface="Arial" panose="020B0604020202020204" pitchFamily="34" charset="0"/>
                          <a:ea typeface="Calibri" panose="020F0502020204030204" pitchFamily="34" charset="0"/>
                          <a:cs typeface="Times New Roman" panose="02020603050405020304" pitchFamily="18" charset="0"/>
                        </a:rPr>
                        <a:t>All NHS managers are supported to look after their own health and wellbeing and are empowered to pass this wellbeing onto their teams. They are trained in basic health and wellbeing skills, are confident to engage in good wellbeing conversations with their employees, and are actively signposting and supporting interventions that improve their employees’ wellbeing.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5946" marR="55946" marT="0"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4118243111"/>
                  </a:ext>
                </a:extLst>
              </a:tr>
            </a:tbl>
          </a:graphicData>
        </a:graphic>
      </p:graphicFrame>
      <p:graphicFrame>
        <p:nvGraphicFramePr>
          <p:cNvPr id="5" name="Table 4">
            <a:extLst>
              <a:ext uri="{FF2B5EF4-FFF2-40B4-BE49-F238E27FC236}">
                <a16:creationId xmlns:a16="http://schemas.microsoft.com/office/drawing/2014/main" id="{810C7989-376E-5F9E-B678-E83E84D29582}"/>
              </a:ext>
            </a:extLst>
          </p:cNvPr>
          <p:cNvGraphicFramePr>
            <a:graphicFrameLocks noGrp="1"/>
          </p:cNvGraphicFramePr>
          <p:nvPr/>
        </p:nvGraphicFramePr>
        <p:xfrm>
          <a:off x="142644" y="5332060"/>
          <a:ext cx="11772844" cy="1192660"/>
        </p:xfrm>
        <a:graphic>
          <a:graphicData uri="http://schemas.openxmlformats.org/drawingml/2006/table">
            <a:tbl>
              <a:tblPr firstRow="1" firstCol="1" bandRow="1"/>
              <a:tblGrid>
                <a:gridCol w="391430">
                  <a:extLst>
                    <a:ext uri="{9D8B030D-6E8A-4147-A177-3AD203B41FA5}">
                      <a16:colId xmlns:a16="http://schemas.microsoft.com/office/drawing/2014/main" val="3380394647"/>
                    </a:ext>
                  </a:extLst>
                </a:gridCol>
                <a:gridCol w="11381414">
                  <a:extLst>
                    <a:ext uri="{9D8B030D-6E8A-4147-A177-3AD203B41FA5}">
                      <a16:colId xmlns:a16="http://schemas.microsoft.com/office/drawing/2014/main" val="2209432745"/>
                    </a:ext>
                  </a:extLst>
                </a:gridCol>
              </a:tblGrid>
              <a:tr h="0">
                <a:tc>
                  <a:txBody>
                    <a:bodyPr/>
                    <a:lstStyle/>
                    <a:p>
                      <a:pPr>
                        <a:lnSpc>
                          <a:spcPct val="107000"/>
                        </a:lnSpc>
                        <a:spcAft>
                          <a:spcPts val="800"/>
                        </a:spcAft>
                      </a:pPr>
                      <a:r>
                        <a:rPr lang="en-GB" sz="105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4.</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tc>
                  <a:txBody>
                    <a:bodyPr/>
                    <a:lstStyle/>
                    <a:p>
                      <a:pPr>
                        <a:lnSpc>
                          <a:spcPct val="107000"/>
                        </a:lnSpc>
                        <a:spcAft>
                          <a:spcPts val="800"/>
                        </a:spcAft>
                      </a:pPr>
                      <a:r>
                        <a:rPr lang="en-GB" sz="105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Growing </a:t>
                      </a:r>
                      <a:r>
                        <a:rPr lang="en-GB" sz="12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OHWB</a:t>
                      </a:r>
                      <a:r>
                        <a:rPr lang="en-GB" sz="105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impact and evidence-based practice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extLst>
                  <a:ext uri="{0D108BD9-81ED-4DB2-BD59-A6C34878D82A}">
                    <a16:rowId xmlns:a16="http://schemas.microsoft.com/office/drawing/2014/main" val="739122607"/>
                  </a:ext>
                </a:extLst>
              </a:tr>
              <a:tr h="0">
                <a:tc>
                  <a:txBody>
                    <a:bodyPr/>
                    <a:lstStyle/>
                    <a:p>
                      <a:pPr>
                        <a:lnSpc>
                          <a:spcPct val="107000"/>
                        </a:lnSpc>
                        <a:spcAft>
                          <a:spcPts val="800"/>
                        </a:spcAft>
                      </a:pPr>
                      <a:r>
                        <a:rPr lang="en-GB" sz="800" b="1"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rPr>
                        <a:t>4.1</a:t>
                      </a:r>
                      <a:endParaRPr lang="en-GB" sz="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nSpc>
                          <a:spcPct val="107000"/>
                        </a:lnSpc>
                        <a:spcAft>
                          <a:spcPts val="800"/>
                        </a:spcAft>
                      </a:pPr>
                      <a:r>
                        <a:rPr lang="en-GB" sz="800" b="1"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rPr>
                        <a:t>Using data to demonstrate the impact of OHWB</a:t>
                      </a:r>
                      <a:r>
                        <a:rPr lang="en-GB" sz="800"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rPr>
                        <a:t>: </a:t>
                      </a:r>
                      <a:r>
                        <a:rPr lang="en-GB" sz="800" dirty="0">
                          <a:effectLst/>
                          <a:latin typeface="Arial" panose="020B0604020202020204" pitchFamily="34" charset="0"/>
                          <a:ea typeface="Calibri" panose="020F0502020204030204" pitchFamily="34" charset="0"/>
                          <a:cs typeface="Times New Roman" panose="02020603050405020304" pitchFamily="18" charset="0"/>
                        </a:rPr>
                        <a:t>OHWB services are using common quantitative and qualitative output-focused metrics, data, and service evaluation methodologies to demonstrate their impact. This routinely forms part of organisational and ICS/system-level board discussions, where wellbeing guardians (or equivalent assurance roles) actively hold organisations to account for improving the health and wellbeing of their NHS people.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1143610350"/>
                  </a:ext>
                </a:extLst>
              </a:tr>
              <a:tr h="0">
                <a:tc>
                  <a:txBody>
                    <a:bodyPr/>
                    <a:lstStyle/>
                    <a:p>
                      <a:pPr>
                        <a:lnSpc>
                          <a:spcPct val="107000"/>
                        </a:lnSpc>
                        <a:spcAft>
                          <a:spcPts val="800"/>
                        </a:spcAft>
                      </a:pPr>
                      <a:r>
                        <a:rPr lang="en-GB" sz="800" b="1"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rPr>
                        <a:t>4.2</a:t>
                      </a:r>
                      <a:endParaRPr lang="en-GB" sz="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nSpc>
                          <a:spcPct val="107000"/>
                        </a:lnSpc>
                        <a:spcAft>
                          <a:spcPts val="800"/>
                        </a:spcAft>
                      </a:pPr>
                      <a:r>
                        <a:rPr lang="en-GB" sz="800" b="1"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rPr>
                        <a:t>Driving OHWB practice</a:t>
                      </a:r>
                      <a:r>
                        <a:rPr lang="en-GB" sz="800"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rPr>
                        <a:t>: </a:t>
                      </a:r>
                      <a:r>
                        <a:rPr lang="en-GB" sz="800" dirty="0">
                          <a:effectLst/>
                          <a:latin typeface="Arial" panose="020B0604020202020204" pitchFamily="34" charset="0"/>
                          <a:ea typeface="Calibri" panose="020F0502020204030204" pitchFamily="34" charset="0"/>
                          <a:cs typeface="Times New Roman" panose="02020603050405020304" pitchFamily="18" charset="0"/>
                        </a:rPr>
                        <a:t>The NHS is recognised for driving best practice in OHWB. OHWB research and innovation is supported, and best practice that advances OHWB is captured, shared, scaled, and spread.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145736827"/>
                  </a:ext>
                </a:extLst>
              </a:tr>
              <a:tr h="0">
                <a:tc>
                  <a:txBody>
                    <a:bodyPr/>
                    <a:lstStyle/>
                    <a:p>
                      <a:pPr>
                        <a:lnSpc>
                          <a:spcPct val="107000"/>
                        </a:lnSpc>
                        <a:spcAft>
                          <a:spcPts val="800"/>
                        </a:spcAft>
                      </a:pPr>
                      <a:r>
                        <a:rPr lang="en-GB" sz="800" b="1"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rPr>
                        <a:t>4.3</a:t>
                      </a:r>
                      <a:endParaRPr lang="en-GB" sz="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nSpc>
                          <a:spcPct val="107000"/>
                        </a:lnSpc>
                        <a:spcAft>
                          <a:spcPts val="800"/>
                        </a:spcAft>
                      </a:pPr>
                      <a:r>
                        <a:rPr lang="en-GB" sz="800" b="1"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rPr>
                        <a:t>Demonstrating the value of OHWB: </a:t>
                      </a:r>
                      <a:r>
                        <a:rPr lang="en-GB" sz="800" dirty="0">
                          <a:effectLst/>
                          <a:latin typeface="Arial" panose="020B0604020202020204" pitchFamily="34" charset="0"/>
                          <a:ea typeface="Calibri" panose="020F0502020204030204" pitchFamily="34" charset="0"/>
                          <a:cs typeface="Times New Roman" panose="02020603050405020304" pitchFamily="18" charset="0"/>
                        </a:rPr>
                        <a:t>Impact data is continually built upon to clearly demonstrate the value proposition for OHWB in keeping our NHS people well and delivering quality patient care, as part of a wider integrated people strategy.</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232768094"/>
                  </a:ext>
                </a:extLst>
              </a:tr>
              <a:tr h="0">
                <a:tc>
                  <a:txBody>
                    <a:bodyPr/>
                    <a:lstStyle/>
                    <a:p>
                      <a:pPr>
                        <a:lnSpc>
                          <a:spcPct val="107000"/>
                        </a:lnSpc>
                        <a:spcAft>
                          <a:spcPts val="800"/>
                        </a:spcAft>
                      </a:pPr>
                      <a:r>
                        <a:rPr lang="en-GB" sz="800" b="1"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rPr>
                        <a:t>4.4</a:t>
                      </a:r>
                      <a:endParaRPr lang="en-GB" sz="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nSpc>
                          <a:spcPct val="107000"/>
                        </a:lnSpc>
                        <a:spcAft>
                          <a:spcPts val="800"/>
                        </a:spcAft>
                      </a:pPr>
                      <a:r>
                        <a:rPr lang="en-GB" sz="800" b="1"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rPr>
                        <a:t>Driving the OHWB market</a:t>
                      </a:r>
                      <a:r>
                        <a:rPr lang="en-GB" sz="800"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rPr>
                        <a:t>: </a:t>
                      </a:r>
                      <a:r>
                        <a:rPr lang="en-GB" sz="800" dirty="0">
                          <a:effectLst/>
                          <a:latin typeface="Arial" panose="020B0604020202020204" pitchFamily="34" charset="0"/>
                          <a:ea typeface="Calibri" panose="020F0502020204030204" pitchFamily="34" charset="0"/>
                          <a:cs typeface="Times New Roman" panose="02020603050405020304" pitchFamily="18" charset="0"/>
                        </a:rPr>
                        <a:t>The united and collaborative voice of OHWB in the NHS is driving up service standards in the OHWB market. This is enabling higher quality, needs-driven, value for money, and impactful OHWB services, interventions and support (both internally delivered, and externally procured) that benefits NHS organisations and NHS people.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3687430311"/>
                  </a:ext>
                </a:extLst>
              </a:tr>
              <a:tr h="0">
                <a:tc>
                  <a:txBody>
                    <a:bodyPr/>
                    <a:lstStyle/>
                    <a:p>
                      <a:pPr>
                        <a:lnSpc>
                          <a:spcPct val="107000"/>
                        </a:lnSpc>
                        <a:spcAft>
                          <a:spcPts val="800"/>
                        </a:spcAft>
                      </a:pPr>
                      <a:r>
                        <a:rPr lang="en-GB" sz="800" b="1"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rPr>
                        <a:t>4.5</a:t>
                      </a:r>
                      <a:endParaRPr lang="en-GB" sz="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nSpc>
                          <a:spcPct val="107000"/>
                        </a:lnSpc>
                        <a:spcAft>
                          <a:spcPts val="800"/>
                        </a:spcAft>
                      </a:pPr>
                      <a:r>
                        <a:rPr lang="en-GB" sz="800" b="1"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rPr>
                        <a:t>Demonstrating the impact of this strategy</a:t>
                      </a:r>
                      <a:r>
                        <a:rPr lang="en-GB" sz="800"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rPr>
                        <a:t>: </a:t>
                      </a:r>
                      <a:r>
                        <a:rPr lang="en-GB" sz="800" dirty="0">
                          <a:effectLst/>
                          <a:latin typeface="Arial" panose="020B0604020202020204" pitchFamily="34" charset="0"/>
                          <a:ea typeface="Calibri" panose="020F0502020204030204" pitchFamily="34" charset="0"/>
                          <a:cs typeface="Times New Roman" panose="02020603050405020304" pitchFamily="18" charset="0"/>
                        </a:rPr>
                        <a:t>The Growing OHWB Together strategy is regularly reviewed to establish how all healthcare organisations, systems and strategic partners are supporting realisation of the vision and to oversee progress across all areas for collaborative action.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1602353743"/>
                  </a:ext>
                </a:extLst>
              </a:tr>
            </a:tbl>
          </a:graphicData>
        </a:graphic>
      </p:graphicFrame>
    </p:spTree>
    <p:extLst>
      <p:ext uri="{BB962C8B-B14F-4D97-AF65-F5344CB8AC3E}">
        <p14:creationId xmlns:p14="http://schemas.microsoft.com/office/powerpoint/2010/main" val="2444425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180A45E-53A1-08F0-0DBD-1EE582D8053F}"/>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DCE32327-7B8C-1DD1-6A5D-285311825B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708" y="660338"/>
            <a:ext cx="10884665" cy="61405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D1083861-7212-8800-5C01-A0EAEFBF8046}"/>
              </a:ext>
            </a:extLst>
          </p:cNvPr>
          <p:cNvSpPr/>
          <p:nvPr/>
        </p:nvSpPr>
        <p:spPr>
          <a:xfrm>
            <a:off x="517477" y="3569312"/>
            <a:ext cx="1005576" cy="482302"/>
          </a:xfrm>
          <a:prstGeom prst="roundRect">
            <a:avLst/>
          </a:prstGeom>
          <a:noFill/>
          <a:ln>
            <a:solidFill>
              <a:srgbClr val="78B8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142E5835-390D-7999-6282-0020B09C85F8}"/>
              </a:ext>
            </a:extLst>
          </p:cNvPr>
          <p:cNvSpPr/>
          <p:nvPr/>
        </p:nvSpPr>
        <p:spPr>
          <a:xfrm>
            <a:off x="517477" y="4966739"/>
            <a:ext cx="1005576" cy="482302"/>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Rounded Corners 3">
            <a:extLst>
              <a:ext uri="{FF2B5EF4-FFF2-40B4-BE49-F238E27FC236}">
                <a16:creationId xmlns:a16="http://schemas.microsoft.com/office/drawing/2014/main" id="{BA426BA2-96DD-46A3-AF8C-5C005EA61421}"/>
              </a:ext>
            </a:extLst>
          </p:cNvPr>
          <p:cNvSpPr/>
          <p:nvPr/>
        </p:nvSpPr>
        <p:spPr>
          <a:xfrm>
            <a:off x="517477" y="2299328"/>
            <a:ext cx="1005576" cy="482302"/>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E6760F97-D823-62D3-A5C5-4E35175C7049}"/>
              </a:ext>
            </a:extLst>
          </p:cNvPr>
          <p:cNvSpPr txBox="1">
            <a:spLocks/>
          </p:cNvSpPr>
          <p:nvPr/>
        </p:nvSpPr>
        <p:spPr>
          <a:xfrm>
            <a:off x="98025" y="165594"/>
            <a:ext cx="11739896" cy="767745"/>
          </a:xfrm>
          <a:prstGeom prst="rect">
            <a:avLst/>
          </a:prstGeom>
        </p:spPr>
        <p:txBody>
          <a:bodyPr/>
          <a:lstStyle>
            <a:lvl1pPr algn="l" defTabSz="914400" rtl="0" eaLnBrk="1" latinLnBrk="0" hangingPunct="1">
              <a:lnSpc>
                <a:spcPct val="90000"/>
              </a:lnSpc>
              <a:spcBef>
                <a:spcPct val="0"/>
              </a:spcBef>
              <a:buNone/>
              <a:defRPr sz="3600" kern="1200" baseline="0">
                <a:solidFill>
                  <a:srgbClr val="005EB8"/>
                </a:solidFill>
                <a:latin typeface="Arial" panose="020B0604020202020204" pitchFamily="34" charset="0"/>
                <a:ea typeface="+mj-ea"/>
                <a:cs typeface="Arial" panose="020B0604020202020204" pitchFamily="34" charset="0"/>
              </a:defRPr>
            </a:lvl1pPr>
          </a:lstStyle>
          <a:p>
            <a:r>
              <a:rPr lang="en-GB" sz="2800" b="1" dirty="0">
                <a:solidFill>
                  <a:srgbClr val="0070C0"/>
                </a:solidFill>
              </a:rPr>
              <a:t>Appendix 3: NHS Staff Survey (2024) HWB Trend Data</a:t>
            </a:r>
            <a:endParaRPr lang="en-GB" sz="2800" dirty="0">
              <a:solidFill>
                <a:srgbClr val="FF0000"/>
              </a:solidFill>
            </a:endParaRPr>
          </a:p>
        </p:txBody>
      </p:sp>
    </p:spTree>
    <p:extLst>
      <p:ext uri="{BB962C8B-B14F-4D97-AF65-F5344CB8AC3E}">
        <p14:creationId xmlns:p14="http://schemas.microsoft.com/office/powerpoint/2010/main" val="452937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1639126-B950-C298-747B-097F989EE6F2}"/>
            </a:ext>
          </a:extLst>
        </p:cNvPr>
        <p:cNvGrpSpPr/>
        <p:nvPr/>
      </p:nvGrpSpPr>
      <p:grpSpPr>
        <a:xfrm>
          <a:off x="0" y="0"/>
          <a:ext cx="0" cy="0"/>
          <a:chOff x="0" y="0"/>
          <a:chExt cx="0" cy="0"/>
        </a:xfrm>
      </p:grpSpPr>
      <p:pic>
        <p:nvPicPr>
          <p:cNvPr id="5122" name="Picture 2">
            <a:extLst>
              <a:ext uri="{FF2B5EF4-FFF2-40B4-BE49-F238E27FC236}">
                <a16:creationId xmlns:a16="http://schemas.microsoft.com/office/drawing/2014/main" id="{43A2A6B5-CAD8-ED6F-4A95-655701F778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 y="71438"/>
            <a:ext cx="12068175" cy="67151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5699A7FC-2343-98CC-DA77-7808983DB090}"/>
              </a:ext>
            </a:extLst>
          </p:cNvPr>
          <p:cNvSpPr/>
          <p:nvPr/>
        </p:nvSpPr>
        <p:spPr>
          <a:xfrm>
            <a:off x="274583" y="2024230"/>
            <a:ext cx="1005576" cy="482302"/>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93E2D32C-CF0B-88DB-48C0-6738898F175A}"/>
              </a:ext>
            </a:extLst>
          </p:cNvPr>
          <p:cNvSpPr/>
          <p:nvPr/>
        </p:nvSpPr>
        <p:spPr>
          <a:xfrm>
            <a:off x="274583" y="3024691"/>
            <a:ext cx="1005576" cy="482302"/>
          </a:xfrm>
          <a:prstGeom prst="roundRect">
            <a:avLst/>
          </a:prstGeom>
          <a:noFill/>
          <a:ln>
            <a:solidFill>
              <a:srgbClr val="78B8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Rounded Corners 3">
            <a:extLst>
              <a:ext uri="{FF2B5EF4-FFF2-40B4-BE49-F238E27FC236}">
                <a16:creationId xmlns:a16="http://schemas.microsoft.com/office/drawing/2014/main" id="{6CD0FAA0-D24C-222C-940B-A79522BB59B0}"/>
              </a:ext>
            </a:extLst>
          </p:cNvPr>
          <p:cNvSpPr/>
          <p:nvPr/>
        </p:nvSpPr>
        <p:spPr>
          <a:xfrm>
            <a:off x="274583" y="4132729"/>
            <a:ext cx="1005576" cy="482302"/>
          </a:xfrm>
          <a:prstGeom prst="roundRect">
            <a:avLst/>
          </a:prstGeom>
          <a:noFill/>
          <a:ln>
            <a:solidFill>
              <a:srgbClr val="78B8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15327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D6C5406-6209-C27D-132A-ADC7B72F0E7B}"/>
            </a:ext>
          </a:extLst>
        </p:cNvPr>
        <p:cNvGrpSpPr/>
        <p:nvPr/>
      </p:nvGrpSpPr>
      <p:grpSpPr>
        <a:xfrm>
          <a:off x="0" y="0"/>
          <a:ext cx="0" cy="0"/>
          <a:chOff x="0" y="0"/>
          <a:chExt cx="0" cy="0"/>
        </a:xfrm>
      </p:grpSpPr>
      <p:pic>
        <p:nvPicPr>
          <p:cNvPr id="6146" name="Picture 2">
            <a:extLst>
              <a:ext uri="{FF2B5EF4-FFF2-40B4-BE49-F238E27FC236}">
                <a16:creationId xmlns:a16="http://schemas.microsoft.com/office/drawing/2014/main" id="{688F8578-85BB-99E5-58D9-071E373B41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3" y="76200"/>
            <a:ext cx="11953875" cy="6705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961CE815-C4FB-C7AB-D6FC-7EEA50DA46EE}"/>
              </a:ext>
            </a:extLst>
          </p:cNvPr>
          <p:cNvSpPr/>
          <p:nvPr/>
        </p:nvSpPr>
        <p:spPr>
          <a:xfrm>
            <a:off x="242310" y="2024230"/>
            <a:ext cx="1005576" cy="342452"/>
          </a:xfrm>
          <a:prstGeom prst="roundRect">
            <a:avLst/>
          </a:prstGeom>
          <a:noFill/>
          <a:ln>
            <a:solidFill>
              <a:srgbClr val="78B8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815CD935-E922-2E17-6610-74304A3CD296}"/>
              </a:ext>
            </a:extLst>
          </p:cNvPr>
          <p:cNvSpPr/>
          <p:nvPr/>
        </p:nvSpPr>
        <p:spPr>
          <a:xfrm>
            <a:off x="242310" y="2658932"/>
            <a:ext cx="1005576" cy="342452"/>
          </a:xfrm>
          <a:prstGeom prst="roundRect">
            <a:avLst/>
          </a:prstGeom>
          <a:noFill/>
          <a:ln>
            <a:solidFill>
              <a:srgbClr val="78B8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Rounded Corners 3">
            <a:extLst>
              <a:ext uri="{FF2B5EF4-FFF2-40B4-BE49-F238E27FC236}">
                <a16:creationId xmlns:a16="http://schemas.microsoft.com/office/drawing/2014/main" id="{8B856762-76BB-CA1A-1A43-B298B37FCF7B}"/>
              </a:ext>
            </a:extLst>
          </p:cNvPr>
          <p:cNvSpPr/>
          <p:nvPr/>
        </p:nvSpPr>
        <p:spPr>
          <a:xfrm>
            <a:off x="242310" y="3315150"/>
            <a:ext cx="1005576" cy="342452"/>
          </a:xfrm>
          <a:prstGeom prst="roundRect">
            <a:avLst/>
          </a:prstGeom>
          <a:noFill/>
          <a:ln>
            <a:solidFill>
              <a:srgbClr val="78B8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Rounded Corners 4">
            <a:extLst>
              <a:ext uri="{FF2B5EF4-FFF2-40B4-BE49-F238E27FC236}">
                <a16:creationId xmlns:a16="http://schemas.microsoft.com/office/drawing/2014/main" id="{C7D0828C-B65F-08AF-D6C7-0F51AD9AAAE8}"/>
              </a:ext>
            </a:extLst>
          </p:cNvPr>
          <p:cNvSpPr/>
          <p:nvPr/>
        </p:nvSpPr>
        <p:spPr>
          <a:xfrm>
            <a:off x="242310" y="3949852"/>
            <a:ext cx="1005576" cy="342452"/>
          </a:xfrm>
          <a:prstGeom prst="roundRect">
            <a:avLst/>
          </a:prstGeom>
          <a:noFill/>
          <a:ln>
            <a:solidFill>
              <a:srgbClr val="78B8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Rounded Corners 5">
            <a:extLst>
              <a:ext uri="{FF2B5EF4-FFF2-40B4-BE49-F238E27FC236}">
                <a16:creationId xmlns:a16="http://schemas.microsoft.com/office/drawing/2014/main" id="{DDBD0732-AEEE-7BD2-A280-B308B66A6FF9}"/>
              </a:ext>
            </a:extLst>
          </p:cNvPr>
          <p:cNvSpPr/>
          <p:nvPr/>
        </p:nvSpPr>
        <p:spPr>
          <a:xfrm>
            <a:off x="242310" y="4559898"/>
            <a:ext cx="1005576" cy="342452"/>
          </a:xfrm>
          <a:prstGeom prst="roundRect">
            <a:avLst/>
          </a:prstGeom>
          <a:noFill/>
          <a:ln>
            <a:solidFill>
              <a:srgbClr val="78B8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Rounded Corners 6">
            <a:extLst>
              <a:ext uri="{FF2B5EF4-FFF2-40B4-BE49-F238E27FC236}">
                <a16:creationId xmlns:a16="http://schemas.microsoft.com/office/drawing/2014/main" id="{81234065-FCAE-32A8-B783-D6DAC2CC5FF1}"/>
              </a:ext>
            </a:extLst>
          </p:cNvPr>
          <p:cNvSpPr/>
          <p:nvPr/>
        </p:nvSpPr>
        <p:spPr>
          <a:xfrm>
            <a:off x="242310" y="5190115"/>
            <a:ext cx="1005576" cy="342452"/>
          </a:xfrm>
          <a:prstGeom prst="roundRect">
            <a:avLst/>
          </a:prstGeom>
          <a:noFill/>
          <a:ln>
            <a:solidFill>
              <a:srgbClr val="78B8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Rounded Corners 7">
            <a:extLst>
              <a:ext uri="{FF2B5EF4-FFF2-40B4-BE49-F238E27FC236}">
                <a16:creationId xmlns:a16="http://schemas.microsoft.com/office/drawing/2014/main" id="{FD11100E-0601-F5E1-04FA-14AA03515BB9}"/>
              </a:ext>
            </a:extLst>
          </p:cNvPr>
          <p:cNvSpPr/>
          <p:nvPr/>
        </p:nvSpPr>
        <p:spPr>
          <a:xfrm>
            <a:off x="242310" y="5798816"/>
            <a:ext cx="1005576" cy="342452"/>
          </a:xfrm>
          <a:prstGeom prst="roundRect">
            <a:avLst/>
          </a:prstGeom>
          <a:noFill/>
          <a:ln>
            <a:solidFill>
              <a:srgbClr val="78B8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24857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D05D541-9AE6-D6C9-0DFB-A0E982FECA69}"/>
            </a:ext>
          </a:extLst>
        </p:cNvPr>
        <p:cNvGrpSpPr/>
        <p:nvPr/>
      </p:nvGrpSpPr>
      <p:grpSpPr>
        <a:xfrm>
          <a:off x="0" y="0"/>
          <a:ext cx="0" cy="0"/>
          <a:chOff x="0" y="0"/>
          <a:chExt cx="0" cy="0"/>
        </a:xfrm>
      </p:grpSpPr>
      <p:pic>
        <p:nvPicPr>
          <p:cNvPr id="8194" name="Picture 2">
            <a:extLst>
              <a:ext uri="{FF2B5EF4-FFF2-40B4-BE49-F238E27FC236}">
                <a16:creationId xmlns:a16="http://schemas.microsoft.com/office/drawing/2014/main" id="{348321DC-753F-9D2D-897A-32C66101FA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61913"/>
            <a:ext cx="11963400" cy="67341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6097330C-7734-3EC1-9DBD-5B6875EDF4D5}"/>
              </a:ext>
            </a:extLst>
          </p:cNvPr>
          <p:cNvSpPr/>
          <p:nvPr/>
        </p:nvSpPr>
        <p:spPr>
          <a:xfrm>
            <a:off x="274583" y="1628068"/>
            <a:ext cx="1005576" cy="482302"/>
          </a:xfrm>
          <a:prstGeom prst="roundRect">
            <a:avLst/>
          </a:prstGeom>
          <a:noFill/>
          <a:ln>
            <a:solidFill>
              <a:srgbClr val="78B8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23839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40D971B-1742-5214-549C-CA84641809B2}"/>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12A54905-70AC-B0D8-1C2A-666ADB0383FA}"/>
              </a:ext>
            </a:extLst>
          </p:cNvPr>
          <p:cNvPicPr>
            <a:picLocks noChangeAspect="1"/>
          </p:cNvPicPr>
          <p:nvPr/>
        </p:nvPicPr>
        <p:blipFill>
          <a:blip r:embed="rId3"/>
          <a:stretch>
            <a:fillRect/>
          </a:stretch>
        </p:blipFill>
        <p:spPr>
          <a:xfrm>
            <a:off x="143698" y="130911"/>
            <a:ext cx="11679107" cy="6521614"/>
          </a:xfrm>
          <a:prstGeom prst="rect">
            <a:avLst/>
          </a:prstGeom>
        </p:spPr>
      </p:pic>
      <p:sp>
        <p:nvSpPr>
          <p:cNvPr id="4" name="Rectangle: Rounded Corners 3">
            <a:extLst>
              <a:ext uri="{FF2B5EF4-FFF2-40B4-BE49-F238E27FC236}">
                <a16:creationId xmlns:a16="http://schemas.microsoft.com/office/drawing/2014/main" id="{BF4C66AA-A70B-E191-7A95-977CE43A32CB}"/>
              </a:ext>
            </a:extLst>
          </p:cNvPr>
          <p:cNvSpPr/>
          <p:nvPr/>
        </p:nvSpPr>
        <p:spPr>
          <a:xfrm>
            <a:off x="143698" y="4636546"/>
            <a:ext cx="5690432" cy="1290918"/>
          </a:xfrm>
          <a:prstGeom prst="roundRect">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06B0563D-0800-7CBE-DD7C-AFEF6A77E15E}"/>
              </a:ext>
            </a:extLst>
          </p:cNvPr>
          <p:cNvSpPr/>
          <p:nvPr/>
        </p:nvSpPr>
        <p:spPr>
          <a:xfrm>
            <a:off x="210038" y="4799703"/>
            <a:ext cx="1005576" cy="482302"/>
          </a:xfrm>
          <a:prstGeom prst="roundRect">
            <a:avLst/>
          </a:prstGeom>
          <a:noFill/>
          <a:ln>
            <a:solidFill>
              <a:srgbClr val="78B8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41260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676D56E-B058-1920-06C9-CA05A91313EE}"/>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0ED8BB1F-CD47-534F-12FC-DDC6707768C9}"/>
              </a:ext>
            </a:extLst>
          </p:cNvPr>
          <p:cNvSpPr txBox="1">
            <a:spLocks/>
          </p:cNvSpPr>
          <p:nvPr/>
        </p:nvSpPr>
        <p:spPr>
          <a:xfrm>
            <a:off x="98025" y="165594"/>
            <a:ext cx="11739896" cy="767745"/>
          </a:xfrm>
          <a:prstGeom prst="rect">
            <a:avLst/>
          </a:prstGeom>
        </p:spPr>
        <p:txBody>
          <a:bodyPr/>
          <a:lstStyle>
            <a:lvl1pPr algn="l" defTabSz="914400" rtl="0" eaLnBrk="1" latinLnBrk="0" hangingPunct="1">
              <a:lnSpc>
                <a:spcPct val="90000"/>
              </a:lnSpc>
              <a:spcBef>
                <a:spcPct val="0"/>
              </a:spcBef>
              <a:buNone/>
              <a:defRPr sz="3600" kern="1200" baseline="0">
                <a:solidFill>
                  <a:srgbClr val="005EB8"/>
                </a:solidFill>
                <a:latin typeface="Arial" panose="020B0604020202020204" pitchFamily="34" charset="0"/>
                <a:ea typeface="+mj-ea"/>
                <a:cs typeface="Arial" panose="020B0604020202020204" pitchFamily="34" charset="0"/>
              </a:defRPr>
            </a:lvl1pPr>
          </a:lstStyle>
          <a:p>
            <a:r>
              <a:rPr lang="en-GB" sz="2800" b="1" dirty="0">
                <a:solidFill>
                  <a:srgbClr val="0070C0"/>
                </a:solidFill>
              </a:rPr>
              <a:t>Appendix 4: NHS Sickness Absence Data trends over 10 years</a:t>
            </a:r>
            <a:endParaRPr lang="en-GB" sz="2800" dirty="0">
              <a:solidFill>
                <a:srgbClr val="FF0000"/>
              </a:solidFill>
            </a:endParaRPr>
          </a:p>
        </p:txBody>
      </p:sp>
      <p:pic>
        <p:nvPicPr>
          <p:cNvPr id="7" name="Picture 6" descr="A graph of a person&#10;&#10;AI-generated content may be incorrect.">
            <a:extLst>
              <a:ext uri="{FF2B5EF4-FFF2-40B4-BE49-F238E27FC236}">
                <a16:creationId xmlns:a16="http://schemas.microsoft.com/office/drawing/2014/main" id="{431A720F-FC08-6C30-486C-7D7D647EC7DB}"/>
              </a:ext>
            </a:extLst>
          </p:cNvPr>
          <p:cNvPicPr>
            <a:picLocks noChangeAspect="1"/>
          </p:cNvPicPr>
          <p:nvPr/>
        </p:nvPicPr>
        <p:blipFill>
          <a:blip r:embed="rId3"/>
          <a:stretch>
            <a:fillRect/>
          </a:stretch>
        </p:blipFill>
        <p:spPr>
          <a:xfrm>
            <a:off x="0" y="1862444"/>
            <a:ext cx="12192000" cy="3133112"/>
          </a:xfrm>
          <a:prstGeom prst="rect">
            <a:avLst/>
          </a:prstGeom>
        </p:spPr>
      </p:pic>
    </p:spTree>
    <p:extLst>
      <p:ext uri="{BB962C8B-B14F-4D97-AF65-F5344CB8AC3E}">
        <p14:creationId xmlns:p14="http://schemas.microsoft.com/office/powerpoint/2010/main" val="2106266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1A242-0EC2-50E1-C797-3086813437E9}"/>
            </a:ext>
          </a:extLst>
        </p:cNvPr>
        <p:cNvGrpSpPr/>
        <p:nvPr/>
      </p:nvGrpSpPr>
      <p:grpSpPr>
        <a:xfrm>
          <a:off x="0" y="0"/>
          <a:ext cx="0" cy="0"/>
          <a:chOff x="0" y="0"/>
          <a:chExt cx="0" cy="0"/>
        </a:xfrm>
      </p:grpSpPr>
      <p:pic>
        <p:nvPicPr>
          <p:cNvPr id="2058" name="Picture 10" descr="Hierarchical Graph Structure Line Icon Stock Vector (Royalty Free)  1304054014 | Shutterstock">
            <a:extLst>
              <a:ext uri="{FF2B5EF4-FFF2-40B4-BE49-F238E27FC236}">
                <a16:creationId xmlns:a16="http://schemas.microsoft.com/office/drawing/2014/main" id="{05957F19-D982-99AE-667E-26CA9EFA1FF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044" t="22322" r="17115" b="28532"/>
          <a:stretch>
            <a:fillRect/>
          </a:stretch>
        </p:blipFill>
        <p:spPr bwMode="auto">
          <a:xfrm>
            <a:off x="7291860" y="1972947"/>
            <a:ext cx="760325" cy="57713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Thousand Crowd People Clipart Royalty ...">
            <a:extLst>
              <a:ext uri="{FF2B5EF4-FFF2-40B4-BE49-F238E27FC236}">
                <a16:creationId xmlns:a16="http://schemas.microsoft.com/office/drawing/2014/main" id="{2190049E-ACE6-84EA-BD79-2F1BEAC39E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3841"/>
          <a:stretch>
            <a:fillRect/>
          </a:stretch>
        </p:blipFill>
        <p:spPr bwMode="auto">
          <a:xfrm>
            <a:off x="7245430" y="3648066"/>
            <a:ext cx="816804" cy="682146"/>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21,400+ Magnifying Glass Clipart Stock ...">
            <a:extLst>
              <a:ext uri="{FF2B5EF4-FFF2-40B4-BE49-F238E27FC236}">
                <a16:creationId xmlns:a16="http://schemas.microsoft.com/office/drawing/2014/main" id="{009789D1-F649-C846-5CE6-9491F710A2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3669" y="2759374"/>
            <a:ext cx="760325" cy="76032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Chart Icon Blue Png Clipart , Png ...">
            <a:extLst>
              <a:ext uri="{FF2B5EF4-FFF2-40B4-BE49-F238E27FC236}">
                <a16:creationId xmlns:a16="http://schemas.microsoft.com/office/drawing/2014/main" id="{44EFB839-105A-CC5C-A8F1-AC1AF2DF536C}"/>
              </a:ext>
            </a:extLst>
          </p:cNvPr>
          <p:cNvPicPr>
            <a:picLocks noChangeAspect="1" noChangeArrowheads="1"/>
          </p:cNvPicPr>
          <p:nvPr/>
        </p:nvPicPr>
        <p:blipFill>
          <a:blip r:embed="rId7">
            <a:biLevel thresh="75000"/>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225334" y="5376549"/>
            <a:ext cx="894826" cy="647393"/>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Blue light bulb vector ...">
            <a:extLst>
              <a:ext uri="{FF2B5EF4-FFF2-40B4-BE49-F238E27FC236}">
                <a16:creationId xmlns:a16="http://schemas.microsoft.com/office/drawing/2014/main" id="{691A3AFC-C531-446F-534E-B87D1FA6F97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0618" t="18755" r="18898" b="22319"/>
          <a:stretch>
            <a:fillRect/>
          </a:stretch>
        </p:blipFill>
        <p:spPr bwMode="auto">
          <a:xfrm>
            <a:off x="7356392" y="4579183"/>
            <a:ext cx="594878" cy="5795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3,000+ Decline Graph Clip Art Stock ...">
            <a:extLst>
              <a:ext uri="{FF2B5EF4-FFF2-40B4-BE49-F238E27FC236}">
                <a16:creationId xmlns:a16="http://schemas.microsoft.com/office/drawing/2014/main" id="{F686729E-801A-9BA5-85A4-8B1C2FEE1C6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1404" y="2014411"/>
            <a:ext cx="538038" cy="43085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inancial growth icon black graphic 55788833 Vector Art at Vecteezy">
            <a:extLst>
              <a:ext uri="{FF2B5EF4-FFF2-40B4-BE49-F238E27FC236}">
                <a16:creationId xmlns:a16="http://schemas.microsoft.com/office/drawing/2014/main" id="{9B20CE2A-9DE3-F778-0AC4-2040266D40E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804" y="2788337"/>
            <a:ext cx="582542" cy="58254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146+ Thousand Black Person Clip Art ...">
            <a:extLst>
              <a:ext uri="{FF2B5EF4-FFF2-40B4-BE49-F238E27FC236}">
                <a16:creationId xmlns:a16="http://schemas.microsoft.com/office/drawing/2014/main" id="{B9AB0257-85E1-4805-9F69-D9C6211EB3D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238" y="3775365"/>
            <a:ext cx="684177" cy="512472"/>
          </a:xfrm>
          <a:prstGeom prst="rect">
            <a:avLst/>
          </a:prstGeom>
          <a:noFill/>
          <a:extLst>
            <a:ext uri="{909E8E84-426E-40DD-AFC4-6F175D3DCCD1}">
              <a14:hiddenFill xmlns:a14="http://schemas.microsoft.com/office/drawing/2010/main">
                <a:solidFill>
                  <a:srgbClr val="FFFFFF"/>
                </a:solidFill>
              </a14:hiddenFill>
            </a:ext>
          </a:extLst>
        </p:spPr>
      </p:pic>
      <p:sp>
        <p:nvSpPr>
          <p:cNvPr id="70" name="Title 1">
            <a:extLst>
              <a:ext uri="{FF2B5EF4-FFF2-40B4-BE49-F238E27FC236}">
                <a16:creationId xmlns:a16="http://schemas.microsoft.com/office/drawing/2014/main" id="{2323BCD4-BF75-49F3-90EE-B4620914634C}"/>
              </a:ext>
            </a:extLst>
          </p:cNvPr>
          <p:cNvSpPr txBox="1">
            <a:spLocks/>
          </p:cNvSpPr>
          <p:nvPr/>
        </p:nvSpPr>
        <p:spPr>
          <a:xfrm>
            <a:off x="98025" y="165594"/>
            <a:ext cx="11739896" cy="767745"/>
          </a:xfrm>
          <a:prstGeom prst="rect">
            <a:avLst/>
          </a:prstGeom>
        </p:spPr>
        <p:txBody>
          <a:bodyPr/>
          <a:lstStyle>
            <a:lvl1pPr algn="l" defTabSz="914400" rtl="0" eaLnBrk="1" latinLnBrk="0" hangingPunct="1">
              <a:lnSpc>
                <a:spcPct val="90000"/>
              </a:lnSpc>
              <a:spcBef>
                <a:spcPct val="0"/>
              </a:spcBef>
              <a:buNone/>
              <a:defRPr sz="3600" kern="1200" baseline="0">
                <a:solidFill>
                  <a:srgbClr val="005EB8"/>
                </a:solidFill>
                <a:latin typeface="Arial" panose="020B0604020202020204" pitchFamily="34" charset="0"/>
                <a:ea typeface="+mj-ea"/>
                <a:cs typeface="Arial" panose="020B0604020202020204" pitchFamily="34" charset="0"/>
              </a:defRPr>
            </a:lvl1pPr>
          </a:lstStyle>
          <a:p>
            <a:r>
              <a:rPr lang="en-GB" sz="2800" b="1" dirty="0">
                <a:solidFill>
                  <a:srgbClr val="0070C0"/>
                </a:solidFill>
              </a:rPr>
              <a:t>10-year health plan ‘fit for the future’ headlines: Overview</a:t>
            </a:r>
            <a:endParaRPr lang="en-GB" sz="2800" dirty="0">
              <a:solidFill>
                <a:srgbClr val="FF0000"/>
              </a:solidFill>
            </a:endParaRPr>
          </a:p>
        </p:txBody>
      </p:sp>
      <p:sp>
        <p:nvSpPr>
          <p:cNvPr id="3" name="TextBox 2">
            <a:extLst>
              <a:ext uri="{FF2B5EF4-FFF2-40B4-BE49-F238E27FC236}">
                <a16:creationId xmlns:a16="http://schemas.microsoft.com/office/drawing/2014/main" id="{323938F0-3483-3721-8A9A-7656357B94E2}"/>
              </a:ext>
            </a:extLst>
          </p:cNvPr>
          <p:cNvSpPr txBox="1"/>
          <p:nvPr/>
        </p:nvSpPr>
        <p:spPr>
          <a:xfrm>
            <a:off x="98025" y="755889"/>
            <a:ext cx="11999487" cy="338554"/>
          </a:xfrm>
          <a:prstGeom prst="rect">
            <a:avLst/>
          </a:prstGeom>
          <a:noFill/>
        </p:spPr>
        <p:txBody>
          <a:bodyPr wrap="square">
            <a:spAutoFit/>
          </a:bodyPr>
          <a:lstStyle/>
          <a:p>
            <a:pPr>
              <a:spcAft>
                <a:spcPts val="600"/>
              </a:spcAft>
            </a:pPr>
            <a:r>
              <a:rPr lang="en-GB" sz="1600" dirty="0">
                <a:latin typeface="Arial" panose="020B0604020202020204" pitchFamily="34" charset="0"/>
                <a:cs typeface="Arial" panose="020B0604020202020204" pitchFamily="34" charset="0"/>
              </a:rPr>
              <a:t>The new </a:t>
            </a:r>
            <a:r>
              <a:rPr lang="en-GB" sz="1600" dirty="0">
                <a:latin typeface="Arial" panose="020B0604020202020204" pitchFamily="34" charset="0"/>
                <a:cs typeface="Arial" panose="020B0604020202020204" pitchFamily="34" charset="0"/>
                <a:hlinkClick r:id="rId13"/>
              </a:rPr>
              <a:t>Fit for the Future: 10 Year Health Plan for England</a:t>
            </a:r>
            <a:r>
              <a:rPr lang="en-GB" sz="1600" dirty="0">
                <a:latin typeface="Arial" panose="020B0604020202020204" pitchFamily="34" charset="0"/>
                <a:cs typeface="Arial" panose="020B0604020202020204" pitchFamily="34" charset="0"/>
              </a:rPr>
              <a:t> is based on the following drives:</a:t>
            </a:r>
          </a:p>
        </p:txBody>
      </p:sp>
      <p:sp>
        <p:nvSpPr>
          <p:cNvPr id="5" name="TextBox 4">
            <a:extLst>
              <a:ext uri="{FF2B5EF4-FFF2-40B4-BE49-F238E27FC236}">
                <a16:creationId xmlns:a16="http://schemas.microsoft.com/office/drawing/2014/main" id="{5B00D0F3-FE4D-BA6D-FF26-A290878CC3F7}"/>
              </a:ext>
            </a:extLst>
          </p:cNvPr>
          <p:cNvSpPr txBox="1"/>
          <p:nvPr/>
        </p:nvSpPr>
        <p:spPr>
          <a:xfrm>
            <a:off x="133725" y="1338968"/>
            <a:ext cx="2324082" cy="369332"/>
          </a:xfrm>
          <a:prstGeom prst="rect">
            <a:avLst/>
          </a:prstGeom>
          <a:noFill/>
        </p:spPr>
        <p:txBody>
          <a:bodyPr wrap="square">
            <a:spAutoFit/>
          </a:bodyPr>
          <a:lstStyle/>
          <a:p>
            <a:r>
              <a:rPr lang="en-GB" sz="1800" b="1" dirty="0">
                <a:solidFill>
                  <a:srgbClr val="0070C0"/>
                </a:solidFill>
                <a:latin typeface="Arial" panose="020B0604020202020204" pitchFamily="34" charset="0"/>
                <a:cs typeface="Arial" panose="020B0604020202020204" pitchFamily="34" charset="0"/>
              </a:rPr>
              <a:t>Case for change</a:t>
            </a:r>
            <a:endParaRPr lang="en-GB"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31AE126-04FD-E153-254F-F818DAF7C34D}"/>
              </a:ext>
            </a:extLst>
          </p:cNvPr>
          <p:cNvSpPr txBox="1"/>
          <p:nvPr/>
        </p:nvSpPr>
        <p:spPr>
          <a:xfrm>
            <a:off x="4191612" y="1338968"/>
            <a:ext cx="1748481" cy="369332"/>
          </a:xfrm>
          <a:prstGeom prst="rect">
            <a:avLst/>
          </a:prstGeom>
          <a:noFill/>
        </p:spPr>
        <p:txBody>
          <a:bodyPr wrap="square">
            <a:spAutoFit/>
          </a:bodyPr>
          <a:lstStyle/>
          <a:p>
            <a:r>
              <a:rPr lang="en-GB" sz="1800" b="1" dirty="0">
                <a:solidFill>
                  <a:srgbClr val="0070C0"/>
                </a:solidFill>
                <a:latin typeface="Arial" panose="020B0604020202020204" pitchFamily="34" charset="0"/>
                <a:cs typeface="Arial" panose="020B0604020202020204" pitchFamily="34" charset="0"/>
              </a:rPr>
              <a:t>Three shifts</a:t>
            </a:r>
            <a:endParaRPr lang="en-GB"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5645B64-102D-D267-7061-D77293BACEBC}"/>
              </a:ext>
            </a:extLst>
          </p:cNvPr>
          <p:cNvSpPr txBox="1"/>
          <p:nvPr/>
        </p:nvSpPr>
        <p:spPr>
          <a:xfrm>
            <a:off x="7236934" y="1365361"/>
            <a:ext cx="1748481" cy="369332"/>
          </a:xfrm>
          <a:prstGeom prst="rect">
            <a:avLst/>
          </a:prstGeom>
          <a:noFill/>
        </p:spPr>
        <p:txBody>
          <a:bodyPr wrap="square">
            <a:spAutoFit/>
          </a:bodyPr>
          <a:lstStyle/>
          <a:p>
            <a:r>
              <a:rPr lang="en-GB" sz="1800" b="1" dirty="0">
                <a:solidFill>
                  <a:srgbClr val="0070C0"/>
                </a:solidFill>
                <a:latin typeface="Arial" panose="020B0604020202020204" pitchFamily="34" charset="0"/>
                <a:cs typeface="Arial" panose="020B0604020202020204" pitchFamily="34" charset="0"/>
              </a:rPr>
              <a:t>Five enablers</a:t>
            </a:r>
            <a:endParaRPr lang="en-GB" dirty="0">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5AE92BDA-86A3-2D24-52DC-FDDDCEE8A514}"/>
              </a:ext>
            </a:extLst>
          </p:cNvPr>
          <p:cNvSpPr/>
          <p:nvPr/>
        </p:nvSpPr>
        <p:spPr>
          <a:xfrm>
            <a:off x="841736" y="1952825"/>
            <a:ext cx="2624798" cy="617380"/>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latin typeface="Arial" panose="020B0604020202020204" pitchFamily="34" charset="0"/>
                <a:cs typeface="Arial" panose="020B0604020202020204" pitchFamily="34" charset="0"/>
              </a:rPr>
              <a:t>Public satisfaction and productivity fallen</a:t>
            </a:r>
          </a:p>
        </p:txBody>
      </p:sp>
      <p:sp>
        <p:nvSpPr>
          <p:cNvPr id="11" name="Rectangle: Rounded Corners 10">
            <a:extLst>
              <a:ext uri="{FF2B5EF4-FFF2-40B4-BE49-F238E27FC236}">
                <a16:creationId xmlns:a16="http://schemas.microsoft.com/office/drawing/2014/main" id="{5A9F8FB2-B838-C1C9-B2D7-599476D77CF2}"/>
              </a:ext>
            </a:extLst>
          </p:cNvPr>
          <p:cNvSpPr/>
          <p:nvPr/>
        </p:nvSpPr>
        <p:spPr>
          <a:xfrm>
            <a:off x="841736" y="2814730"/>
            <a:ext cx="2624798" cy="617380"/>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latin typeface="Arial" panose="020B0604020202020204" pitchFamily="34" charset="0"/>
                <a:cs typeface="Arial" panose="020B0604020202020204" pitchFamily="34" charset="0"/>
              </a:rPr>
              <a:t>Financial unsustainability</a:t>
            </a:r>
          </a:p>
        </p:txBody>
      </p:sp>
      <p:sp>
        <p:nvSpPr>
          <p:cNvPr id="12" name="Rectangle: Rounded Corners 11">
            <a:extLst>
              <a:ext uri="{FF2B5EF4-FFF2-40B4-BE49-F238E27FC236}">
                <a16:creationId xmlns:a16="http://schemas.microsoft.com/office/drawing/2014/main" id="{10A80F17-BB68-D0BA-0B06-A0200A16D7C0}"/>
              </a:ext>
            </a:extLst>
          </p:cNvPr>
          <p:cNvSpPr/>
          <p:nvPr/>
        </p:nvSpPr>
        <p:spPr>
          <a:xfrm>
            <a:off x="841736" y="3670457"/>
            <a:ext cx="2624798" cy="617380"/>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latin typeface="Arial" panose="020B0604020202020204" pitchFamily="34" charset="0"/>
                <a:cs typeface="Arial" panose="020B0604020202020204" pitchFamily="34" charset="0"/>
              </a:rPr>
              <a:t>Demographic challenges</a:t>
            </a:r>
          </a:p>
        </p:txBody>
      </p:sp>
      <p:sp>
        <p:nvSpPr>
          <p:cNvPr id="16" name="Rectangle: Rounded Corners 15">
            <a:extLst>
              <a:ext uri="{FF2B5EF4-FFF2-40B4-BE49-F238E27FC236}">
                <a16:creationId xmlns:a16="http://schemas.microsoft.com/office/drawing/2014/main" id="{742A0A9A-7787-F84C-10DE-9BF129E1E65A}"/>
              </a:ext>
            </a:extLst>
          </p:cNvPr>
          <p:cNvSpPr/>
          <p:nvPr/>
        </p:nvSpPr>
        <p:spPr>
          <a:xfrm>
            <a:off x="8241415" y="1952825"/>
            <a:ext cx="3550258" cy="61738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latin typeface="Arial" panose="020B0604020202020204" pitchFamily="34" charset="0"/>
                <a:cs typeface="Arial" panose="020B0604020202020204" pitchFamily="34" charset="0"/>
              </a:rPr>
              <a:t>1. New Operating Model</a:t>
            </a:r>
          </a:p>
        </p:txBody>
      </p:sp>
      <p:sp>
        <p:nvSpPr>
          <p:cNvPr id="17" name="Rectangle: Rounded Corners 16">
            <a:extLst>
              <a:ext uri="{FF2B5EF4-FFF2-40B4-BE49-F238E27FC236}">
                <a16:creationId xmlns:a16="http://schemas.microsoft.com/office/drawing/2014/main" id="{10B4B823-F348-E42F-1DC4-DD58286657E6}"/>
              </a:ext>
            </a:extLst>
          </p:cNvPr>
          <p:cNvSpPr/>
          <p:nvPr/>
        </p:nvSpPr>
        <p:spPr>
          <a:xfrm>
            <a:off x="8241415" y="2788337"/>
            <a:ext cx="3550258" cy="61738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latin typeface="Arial" panose="020B0604020202020204" pitchFamily="34" charset="0"/>
                <a:cs typeface="Arial" panose="020B0604020202020204" pitchFamily="34" charset="0"/>
              </a:rPr>
              <a:t>2. New transparency of care</a:t>
            </a:r>
          </a:p>
        </p:txBody>
      </p:sp>
      <p:sp>
        <p:nvSpPr>
          <p:cNvPr id="18" name="Rectangle: Rounded Corners 17">
            <a:extLst>
              <a:ext uri="{FF2B5EF4-FFF2-40B4-BE49-F238E27FC236}">
                <a16:creationId xmlns:a16="http://schemas.microsoft.com/office/drawing/2014/main" id="{FDEA987B-4498-9C69-6991-45327ECA6423}"/>
              </a:ext>
            </a:extLst>
          </p:cNvPr>
          <p:cNvSpPr/>
          <p:nvPr/>
        </p:nvSpPr>
        <p:spPr>
          <a:xfrm>
            <a:off x="8241415" y="3670457"/>
            <a:ext cx="3550258" cy="61738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latin typeface="Arial" panose="020B0604020202020204" pitchFamily="34" charset="0"/>
                <a:cs typeface="Arial" panose="020B0604020202020204" pitchFamily="34" charset="0"/>
              </a:rPr>
              <a:t>3. Workforce transformation</a:t>
            </a:r>
          </a:p>
        </p:txBody>
      </p:sp>
      <p:sp>
        <p:nvSpPr>
          <p:cNvPr id="19" name="Rectangle: Rounded Corners 18">
            <a:extLst>
              <a:ext uri="{FF2B5EF4-FFF2-40B4-BE49-F238E27FC236}">
                <a16:creationId xmlns:a16="http://schemas.microsoft.com/office/drawing/2014/main" id="{09D455EE-E83F-A5EA-7FF7-22A5C607EF41}"/>
              </a:ext>
            </a:extLst>
          </p:cNvPr>
          <p:cNvSpPr/>
          <p:nvPr/>
        </p:nvSpPr>
        <p:spPr>
          <a:xfrm>
            <a:off x="8241415" y="4541369"/>
            <a:ext cx="3550258" cy="61738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latin typeface="Arial" panose="020B0604020202020204" pitchFamily="34" charset="0"/>
                <a:cs typeface="Arial" panose="020B0604020202020204" pitchFamily="34" charset="0"/>
              </a:rPr>
              <a:t>4. Innovation and technology</a:t>
            </a:r>
          </a:p>
        </p:txBody>
      </p:sp>
      <p:sp>
        <p:nvSpPr>
          <p:cNvPr id="20" name="Rectangle: Rounded Corners 19">
            <a:extLst>
              <a:ext uri="{FF2B5EF4-FFF2-40B4-BE49-F238E27FC236}">
                <a16:creationId xmlns:a16="http://schemas.microsoft.com/office/drawing/2014/main" id="{064C89FD-2287-FD70-790E-3E6DFFBF498B}"/>
              </a:ext>
            </a:extLst>
          </p:cNvPr>
          <p:cNvSpPr/>
          <p:nvPr/>
        </p:nvSpPr>
        <p:spPr>
          <a:xfrm>
            <a:off x="8241415" y="5412281"/>
            <a:ext cx="3550258" cy="61738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latin typeface="Arial" panose="020B0604020202020204" pitchFamily="34" charset="0"/>
                <a:cs typeface="Arial" panose="020B0604020202020204" pitchFamily="34" charset="0"/>
              </a:rPr>
              <a:t>5. Finance and productivity</a:t>
            </a:r>
          </a:p>
        </p:txBody>
      </p:sp>
      <p:sp>
        <p:nvSpPr>
          <p:cNvPr id="21" name="Rectangle: Rounded Corners 20">
            <a:extLst>
              <a:ext uri="{FF2B5EF4-FFF2-40B4-BE49-F238E27FC236}">
                <a16:creationId xmlns:a16="http://schemas.microsoft.com/office/drawing/2014/main" id="{2E005CB7-CD7C-5405-80BD-139015927BAD}"/>
              </a:ext>
            </a:extLst>
          </p:cNvPr>
          <p:cNvSpPr/>
          <p:nvPr/>
        </p:nvSpPr>
        <p:spPr>
          <a:xfrm>
            <a:off x="8052185" y="3534770"/>
            <a:ext cx="3957851" cy="887105"/>
          </a:xfrm>
          <a:prstGeom prst="roundRect">
            <a:avLst/>
          </a:prstGeom>
          <a:noFill/>
          <a:ln w="57150">
            <a:solidFill>
              <a:srgbClr val="78B8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descr="A black and white circle with a pen and a phone&#10;&#10;AI-generated content may be incorrect.">
            <a:extLst>
              <a:ext uri="{FF2B5EF4-FFF2-40B4-BE49-F238E27FC236}">
                <a16:creationId xmlns:a16="http://schemas.microsoft.com/office/drawing/2014/main" id="{3A523B86-4CCB-FE67-AD6A-F4DE263862E3}"/>
              </a:ext>
            </a:extLst>
          </p:cNvPr>
          <p:cNvPicPr>
            <a:picLocks noChangeAspect="1"/>
          </p:cNvPicPr>
          <p:nvPr/>
        </p:nvPicPr>
        <p:blipFill>
          <a:blip r:embed="rId14"/>
          <a:stretch>
            <a:fillRect/>
          </a:stretch>
        </p:blipFill>
        <p:spPr>
          <a:xfrm>
            <a:off x="4177242" y="3228108"/>
            <a:ext cx="2217169" cy="1262872"/>
          </a:xfrm>
          <a:prstGeom prst="rect">
            <a:avLst/>
          </a:prstGeom>
        </p:spPr>
      </p:pic>
      <p:pic>
        <p:nvPicPr>
          <p:cNvPr id="33" name="Picture 32" descr="A black and white circle with a building and a house&#10;&#10;AI-generated content may be incorrect.">
            <a:extLst>
              <a:ext uri="{FF2B5EF4-FFF2-40B4-BE49-F238E27FC236}">
                <a16:creationId xmlns:a16="http://schemas.microsoft.com/office/drawing/2014/main" id="{1110490D-62BF-C3F6-736B-C45B778B750F}"/>
              </a:ext>
            </a:extLst>
          </p:cNvPr>
          <p:cNvPicPr>
            <a:picLocks noChangeAspect="1"/>
          </p:cNvPicPr>
          <p:nvPr/>
        </p:nvPicPr>
        <p:blipFill>
          <a:blip r:embed="rId15"/>
          <a:stretch>
            <a:fillRect/>
          </a:stretch>
        </p:blipFill>
        <p:spPr>
          <a:xfrm>
            <a:off x="4187380" y="1713771"/>
            <a:ext cx="2216989" cy="1238790"/>
          </a:xfrm>
          <a:prstGeom prst="rect">
            <a:avLst/>
          </a:prstGeom>
        </p:spPr>
      </p:pic>
      <p:pic>
        <p:nvPicPr>
          <p:cNvPr id="34" name="Picture 33" descr="A white circle with black text and a black and white circle with a person&amp;#39;s head and a thermometer and a heart and hands&#10;&#10;AI-generated content may be incorrect.">
            <a:extLst>
              <a:ext uri="{FF2B5EF4-FFF2-40B4-BE49-F238E27FC236}">
                <a16:creationId xmlns:a16="http://schemas.microsoft.com/office/drawing/2014/main" id="{9322C321-95A2-7823-5295-689C57A52AE8}"/>
              </a:ext>
            </a:extLst>
          </p:cNvPr>
          <p:cNvPicPr>
            <a:picLocks noChangeAspect="1"/>
          </p:cNvPicPr>
          <p:nvPr/>
        </p:nvPicPr>
        <p:blipFill>
          <a:blip r:embed="rId16"/>
          <a:stretch>
            <a:fillRect/>
          </a:stretch>
        </p:blipFill>
        <p:spPr>
          <a:xfrm>
            <a:off x="4161468" y="4736193"/>
            <a:ext cx="2273045" cy="1238790"/>
          </a:xfrm>
          <a:prstGeom prst="rect">
            <a:avLst/>
          </a:prstGeom>
        </p:spPr>
      </p:pic>
      <p:sp>
        <p:nvSpPr>
          <p:cNvPr id="35" name="Arrow: Pentagon 34">
            <a:extLst>
              <a:ext uri="{FF2B5EF4-FFF2-40B4-BE49-F238E27FC236}">
                <a16:creationId xmlns:a16="http://schemas.microsoft.com/office/drawing/2014/main" id="{441134B0-761A-0C30-8330-38A59EEEB84E}"/>
              </a:ext>
            </a:extLst>
          </p:cNvPr>
          <p:cNvSpPr/>
          <p:nvPr/>
        </p:nvSpPr>
        <p:spPr>
          <a:xfrm>
            <a:off x="3709062" y="1222130"/>
            <a:ext cx="316815" cy="5467461"/>
          </a:xfrm>
          <a:prstGeom prst="homePlate">
            <a:avLst>
              <a:gd name="adj" fmla="val 100000"/>
            </a:avLst>
          </a:prstGeom>
          <a:solidFill>
            <a:srgbClr val="00B0F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Arrow: Pentagon 35">
            <a:extLst>
              <a:ext uri="{FF2B5EF4-FFF2-40B4-BE49-F238E27FC236}">
                <a16:creationId xmlns:a16="http://schemas.microsoft.com/office/drawing/2014/main" id="{E2E7A1AD-BB45-EA6D-CB7E-0E3958469BFC}"/>
              </a:ext>
            </a:extLst>
          </p:cNvPr>
          <p:cNvSpPr/>
          <p:nvPr/>
        </p:nvSpPr>
        <p:spPr>
          <a:xfrm>
            <a:off x="6754802" y="1222130"/>
            <a:ext cx="316815" cy="5467461"/>
          </a:xfrm>
          <a:prstGeom prst="homePlate">
            <a:avLst>
              <a:gd name="adj" fmla="val 100000"/>
            </a:avLst>
          </a:prstGeom>
          <a:solidFill>
            <a:srgbClr val="00B0F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17221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1E079-B85B-58B7-1E64-AED76BC3EE80}"/>
            </a:ext>
          </a:extLst>
        </p:cNvPr>
        <p:cNvGrpSpPr/>
        <p:nvPr/>
      </p:nvGrpSpPr>
      <p:grpSpPr>
        <a:xfrm>
          <a:off x="0" y="0"/>
          <a:ext cx="0" cy="0"/>
          <a:chOff x="0" y="0"/>
          <a:chExt cx="0" cy="0"/>
        </a:xfrm>
      </p:grpSpPr>
      <p:sp>
        <p:nvSpPr>
          <p:cNvPr id="70" name="Title 1">
            <a:extLst>
              <a:ext uri="{FF2B5EF4-FFF2-40B4-BE49-F238E27FC236}">
                <a16:creationId xmlns:a16="http://schemas.microsoft.com/office/drawing/2014/main" id="{EBB368B0-CD97-BD54-D468-8000951D9E57}"/>
              </a:ext>
            </a:extLst>
          </p:cNvPr>
          <p:cNvSpPr txBox="1">
            <a:spLocks/>
          </p:cNvSpPr>
          <p:nvPr/>
        </p:nvSpPr>
        <p:spPr>
          <a:xfrm>
            <a:off x="98025" y="165594"/>
            <a:ext cx="11739896" cy="767745"/>
          </a:xfrm>
          <a:prstGeom prst="rect">
            <a:avLst/>
          </a:prstGeom>
        </p:spPr>
        <p:txBody>
          <a:bodyPr/>
          <a:lstStyle>
            <a:lvl1pPr algn="l" defTabSz="914400" rtl="0" eaLnBrk="1" latinLnBrk="0" hangingPunct="1">
              <a:lnSpc>
                <a:spcPct val="90000"/>
              </a:lnSpc>
              <a:spcBef>
                <a:spcPct val="0"/>
              </a:spcBef>
              <a:buNone/>
              <a:defRPr sz="3600" kern="1200" baseline="0">
                <a:solidFill>
                  <a:srgbClr val="005EB8"/>
                </a:solidFill>
                <a:latin typeface="Arial" panose="020B0604020202020204" pitchFamily="34" charset="0"/>
                <a:ea typeface="+mj-ea"/>
                <a:cs typeface="Arial" panose="020B0604020202020204" pitchFamily="34" charset="0"/>
              </a:defRPr>
            </a:lvl1pPr>
          </a:lstStyle>
          <a:p>
            <a:r>
              <a:rPr lang="en-GB" sz="2800" b="1" dirty="0">
                <a:solidFill>
                  <a:srgbClr val="0070C0"/>
                </a:solidFill>
              </a:rPr>
              <a:t>10-year health plan headlines: Workforce</a:t>
            </a:r>
            <a:endParaRPr lang="en-GB" sz="2800" dirty="0">
              <a:solidFill>
                <a:srgbClr val="FF0000"/>
              </a:solidFill>
            </a:endParaRPr>
          </a:p>
        </p:txBody>
      </p:sp>
      <p:sp>
        <p:nvSpPr>
          <p:cNvPr id="3" name="TextBox 2">
            <a:extLst>
              <a:ext uri="{FF2B5EF4-FFF2-40B4-BE49-F238E27FC236}">
                <a16:creationId xmlns:a16="http://schemas.microsoft.com/office/drawing/2014/main" id="{63DAB29C-F920-80AE-AEB0-80886E153894}"/>
              </a:ext>
            </a:extLst>
          </p:cNvPr>
          <p:cNvSpPr txBox="1"/>
          <p:nvPr/>
        </p:nvSpPr>
        <p:spPr>
          <a:xfrm>
            <a:off x="98025" y="755889"/>
            <a:ext cx="11822667" cy="984885"/>
          </a:xfrm>
          <a:prstGeom prst="rect">
            <a:avLst/>
          </a:prstGeom>
          <a:noFill/>
        </p:spPr>
        <p:txBody>
          <a:bodyPr wrap="square">
            <a:spAutoFit/>
          </a:bodyPr>
          <a:lstStyle/>
          <a:p>
            <a:pPr>
              <a:spcAft>
                <a:spcPts val="1200"/>
              </a:spcAft>
            </a:pPr>
            <a:r>
              <a:rPr lang="en-GB" sz="1600" b="1" dirty="0">
                <a:latin typeface="Arial" panose="020B0604020202020204" pitchFamily="34" charset="0"/>
                <a:cs typeface="Arial" panose="020B0604020202020204" pitchFamily="34" charset="0"/>
              </a:rPr>
              <a:t>The 10 Year Health Plan focuses on the following workforce enablers. This will be further supported by the development of the 10 Year Workforce Plan later in the year.</a:t>
            </a:r>
          </a:p>
          <a:p>
            <a:pPr marL="285750" indent="-285750">
              <a:spcAft>
                <a:spcPts val="1200"/>
              </a:spcAft>
              <a:buClr>
                <a:srgbClr val="00B0F0"/>
              </a:buClr>
              <a:buFont typeface="Wingdings" panose="05000000000000000000" pitchFamily="2" charset="2"/>
              <a:buChar char="ü"/>
            </a:pPr>
            <a:endParaRPr lang="en-GB" sz="1600" dirty="0">
              <a:latin typeface="Arial" panose="020B0604020202020204" pitchFamily="34" charset="0"/>
              <a:cs typeface="Arial" panose="020B0604020202020204" pitchFamily="34" charset="0"/>
            </a:endParaRPr>
          </a:p>
        </p:txBody>
      </p:sp>
      <p:pic>
        <p:nvPicPr>
          <p:cNvPr id="3078" name="Picture 6" descr="Medical Education Stock Illustrations – 231,504 Medical Education Stock  Illustrations, Vectors &amp; Clipart - Dreamstime">
            <a:extLst>
              <a:ext uri="{FF2B5EF4-FFF2-40B4-BE49-F238E27FC236}">
                <a16:creationId xmlns:a16="http://schemas.microsoft.com/office/drawing/2014/main" id="{47D22434-3BEC-D547-F833-F94A81C83F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633"/>
          <a:stretch>
            <a:fillRect/>
          </a:stretch>
        </p:blipFill>
        <p:spPr bwMode="auto">
          <a:xfrm>
            <a:off x="240437" y="3100175"/>
            <a:ext cx="1050883" cy="76774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Free Research Cliparts, Download Free Research Cliparts png images, Free  ClipArts on Clipart Library">
            <a:extLst>
              <a:ext uri="{FF2B5EF4-FFF2-40B4-BE49-F238E27FC236}">
                <a16:creationId xmlns:a16="http://schemas.microsoft.com/office/drawing/2014/main" id="{A601947A-1DEF-0459-EF18-BE3FF501C0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091" y="4574705"/>
            <a:ext cx="767745" cy="76774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Leader Clip Art at Clker.com - vector clip art online, royalty free &amp;  public domain">
            <a:extLst>
              <a:ext uri="{FF2B5EF4-FFF2-40B4-BE49-F238E27FC236}">
                <a16:creationId xmlns:a16="http://schemas.microsoft.com/office/drawing/2014/main" id="{A9386F73-BE4C-1497-442D-9E1B9A5694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9208" y="1666660"/>
            <a:ext cx="714535" cy="84981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Ad agencies have a social mobility problem">
            <a:extLst>
              <a:ext uri="{FF2B5EF4-FFF2-40B4-BE49-F238E27FC236}">
                <a16:creationId xmlns:a16="http://schemas.microsoft.com/office/drawing/2014/main" id="{2BF9F701-8907-F021-9E4D-B0FFA0D3D0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501" y="3014713"/>
            <a:ext cx="815434" cy="544354"/>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ealthy Heart Stock Illustrations ...">
            <a:extLst>
              <a:ext uri="{FF2B5EF4-FFF2-40B4-BE49-F238E27FC236}">
                <a16:creationId xmlns:a16="http://schemas.microsoft.com/office/drawing/2014/main" id="{0BA13ABE-48F9-8FBB-9B34-03AB0C8E08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4147" y="4574705"/>
            <a:ext cx="984886" cy="98488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FREE Cell phone Clipart Blue (Royalty ...">
            <a:extLst>
              <a:ext uri="{FF2B5EF4-FFF2-40B4-BE49-F238E27FC236}">
                <a16:creationId xmlns:a16="http://schemas.microsoft.com/office/drawing/2014/main" id="{3B91578C-B88C-F270-BE9A-5B8DFCBD80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5303" y="1640124"/>
            <a:ext cx="922590" cy="92259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967DF1B-F322-65FA-0608-58FF46A972DD}"/>
              </a:ext>
            </a:extLst>
          </p:cNvPr>
          <p:cNvSpPr txBox="1"/>
          <p:nvPr/>
        </p:nvSpPr>
        <p:spPr>
          <a:xfrm>
            <a:off x="1349828" y="1821173"/>
            <a:ext cx="4287448" cy="3785652"/>
          </a:xfrm>
          <a:prstGeom prst="rect">
            <a:avLst/>
          </a:prstGeom>
          <a:noFill/>
        </p:spPr>
        <p:txBody>
          <a:bodyPr wrap="square">
            <a:spAutoFit/>
          </a:bodyPr>
          <a:lstStyle/>
          <a:p>
            <a:pPr>
              <a:spcAft>
                <a:spcPts val="1200"/>
              </a:spcAft>
              <a:buClr>
                <a:srgbClr val="00B0F0"/>
              </a:buClr>
            </a:pPr>
            <a:r>
              <a:rPr lang="en-GB" sz="1800" b="1" dirty="0">
                <a:solidFill>
                  <a:srgbClr val="0070C0"/>
                </a:solidFill>
                <a:latin typeface="Arial" panose="020B0604020202020204" pitchFamily="34" charset="0"/>
                <a:cs typeface="Arial" panose="020B0604020202020204" pitchFamily="34" charset="0"/>
              </a:rPr>
              <a:t>Digital as enabler </a:t>
            </a:r>
            <a:r>
              <a:rPr lang="en-GB" sz="1800" dirty="0">
                <a:solidFill>
                  <a:srgbClr val="0070C0"/>
                </a:solidFill>
                <a:latin typeface="Arial" panose="020B0604020202020204" pitchFamily="34" charset="0"/>
                <a:cs typeface="Arial" panose="020B0604020202020204" pitchFamily="34" charset="0"/>
              </a:rPr>
              <a:t>to support staff, including training in digital</a:t>
            </a:r>
          </a:p>
          <a:p>
            <a:pPr>
              <a:spcAft>
                <a:spcPts val="1200"/>
              </a:spcAft>
              <a:buClr>
                <a:srgbClr val="00B0F0"/>
              </a:buClr>
            </a:pPr>
            <a:endParaRPr lang="en-GB" sz="1800" b="1" dirty="0">
              <a:solidFill>
                <a:srgbClr val="0070C0"/>
              </a:solidFill>
              <a:latin typeface="Arial" panose="020B0604020202020204" pitchFamily="34" charset="0"/>
              <a:cs typeface="Arial" panose="020B0604020202020204" pitchFamily="34" charset="0"/>
            </a:endParaRPr>
          </a:p>
          <a:p>
            <a:pPr>
              <a:spcAft>
                <a:spcPts val="1200"/>
              </a:spcAft>
              <a:buClr>
                <a:srgbClr val="00B0F0"/>
              </a:buClr>
            </a:pPr>
            <a:r>
              <a:rPr lang="en-GB" sz="1800" b="1" dirty="0">
                <a:solidFill>
                  <a:srgbClr val="0070C0"/>
                </a:solidFill>
                <a:latin typeface="Arial" panose="020B0604020202020204" pitchFamily="34" charset="0"/>
                <a:cs typeface="Arial" panose="020B0604020202020204" pitchFamily="34" charset="0"/>
              </a:rPr>
              <a:t>Improving training / development </a:t>
            </a:r>
            <a:r>
              <a:rPr lang="en-GB" sz="1800" dirty="0">
                <a:solidFill>
                  <a:srgbClr val="0070C0"/>
                </a:solidFill>
                <a:latin typeface="Arial" panose="020B0604020202020204" pitchFamily="34" charset="0"/>
                <a:cs typeface="Arial" panose="020B0604020202020204" pitchFamily="34" charset="0"/>
              </a:rPr>
              <a:t>for nursing, </a:t>
            </a:r>
            <a:r>
              <a:rPr lang="en-GB" sz="1800" dirty="0" err="1">
                <a:solidFill>
                  <a:srgbClr val="0070C0"/>
                </a:solidFill>
                <a:latin typeface="Arial" panose="020B0604020202020204" pitchFamily="34" charset="0"/>
                <a:cs typeface="Arial" panose="020B0604020202020204" pitchFamily="34" charset="0"/>
              </a:rPr>
              <a:t>AHPs</a:t>
            </a:r>
            <a:r>
              <a:rPr lang="en-GB" sz="1800" dirty="0">
                <a:solidFill>
                  <a:srgbClr val="0070C0"/>
                </a:solidFill>
                <a:latin typeface="Arial" panose="020B0604020202020204" pitchFamily="34" charset="0"/>
                <a:cs typeface="Arial" panose="020B0604020202020204" pitchFamily="34" charset="0"/>
              </a:rPr>
              <a:t>, and doctors</a:t>
            </a:r>
          </a:p>
          <a:p>
            <a:pPr>
              <a:spcAft>
                <a:spcPts val="1200"/>
              </a:spcAft>
              <a:buClr>
                <a:srgbClr val="00B0F0"/>
              </a:buClr>
            </a:pPr>
            <a:endParaRPr lang="en-GB" sz="1800" b="1" dirty="0">
              <a:solidFill>
                <a:srgbClr val="0070C0"/>
              </a:solidFill>
              <a:latin typeface="Arial" panose="020B0604020202020204" pitchFamily="34" charset="0"/>
              <a:cs typeface="Arial" panose="020B0604020202020204" pitchFamily="34" charset="0"/>
            </a:endParaRPr>
          </a:p>
          <a:p>
            <a:pPr>
              <a:spcAft>
                <a:spcPts val="1200"/>
              </a:spcAft>
              <a:buClr>
                <a:srgbClr val="00B0F0"/>
              </a:buClr>
            </a:pPr>
            <a:endParaRPr lang="en-GB" sz="1800" b="1" dirty="0">
              <a:solidFill>
                <a:srgbClr val="0070C0"/>
              </a:solidFill>
              <a:latin typeface="Arial" panose="020B0604020202020204" pitchFamily="34" charset="0"/>
              <a:cs typeface="Arial" panose="020B0604020202020204" pitchFamily="34" charset="0"/>
            </a:endParaRPr>
          </a:p>
          <a:p>
            <a:pPr>
              <a:spcAft>
                <a:spcPts val="1200"/>
              </a:spcAft>
              <a:buClr>
                <a:srgbClr val="00B0F0"/>
              </a:buClr>
            </a:pPr>
            <a:r>
              <a:rPr lang="en-GB" sz="1800" b="1" dirty="0">
                <a:solidFill>
                  <a:srgbClr val="0070C0"/>
                </a:solidFill>
                <a:latin typeface="Arial" panose="020B0604020202020204" pitchFamily="34" charset="0"/>
                <a:cs typeface="Arial" panose="020B0604020202020204" pitchFamily="34" charset="0"/>
              </a:rPr>
              <a:t>Skills in research, innovation and system change </a:t>
            </a:r>
            <a:r>
              <a:rPr lang="en-GB" sz="1800" dirty="0">
                <a:solidFill>
                  <a:srgbClr val="0070C0"/>
                </a:solidFill>
                <a:latin typeface="Arial" panose="020B0604020202020204" pitchFamily="34" charset="0"/>
                <a:cs typeface="Arial" panose="020B0604020202020204" pitchFamily="34" charset="0"/>
              </a:rPr>
              <a:t>to support 10YHP</a:t>
            </a:r>
          </a:p>
          <a:p>
            <a:pPr>
              <a:spcAft>
                <a:spcPts val="1200"/>
              </a:spcAft>
              <a:buClr>
                <a:srgbClr val="00B0F0"/>
              </a:buClr>
            </a:pPr>
            <a:endParaRPr lang="en-GB" sz="1800" b="1" dirty="0">
              <a:solidFill>
                <a:srgbClr val="0070C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68888E62-4DD5-1CC6-226D-535023AFE225}"/>
              </a:ext>
            </a:extLst>
          </p:cNvPr>
          <p:cNvSpPr txBox="1"/>
          <p:nvPr/>
        </p:nvSpPr>
        <p:spPr>
          <a:xfrm>
            <a:off x="7539611" y="1821173"/>
            <a:ext cx="4381081" cy="3354765"/>
          </a:xfrm>
          <a:prstGeom prst="rect">
            <a:avLst/>
          </a:prstGeom>
          <a:noFill/>
        </p:spPr>
        <p:txBody>
          <a:bodyPr wrap="square">
            <a:spAutoFit/>
          </a:bodyPr>
          <a:lstStyle/>
          <a:p>
            <a:pPr>
              <a:spcAft>
                <a:spcPts val="1200"/>
              </a:spcAft>
              <a:buClr>
                <a:srgbClr val="00B0F0"/>
              </a:buClr>
            </a:pPr>
            <a:r>
              <a:rPr lang="en-GB" sz="1800" b="1" dirty="0">
                <a:solidFill>
                  <a:srgbClr val="0070C0"/>
                </a:solidFill>
                <a:latin typeface="Arial" panose="020B0604020202020204" pitchFamily="34" charset="0"/>
                <a:cs typeface="Arial" panose="020B0604020202020204" pitchFamily="34" charset="0"/>
              </a:rPr>
              <a:t>Leadership at the heart</a:t>
            </a:r>
            <a:r>
              <a:rPr lang="en-GB" sz="1800" dirty="0">
                <a:solidFill>
                  <a:srgbClr val="0070C0"/>
                </a:solidFill>
                <a:latin typeface="Arial" panose="020B0604020202020204" pitchFamily="34" charset="0"/>
                <a:cs typeface="Arial" panose="020B0604020202020204" pitchFamily="34" charset="0"/>
              </a:rPr>
              <a:t>, supporting good leaders to lead well</a:t>
            </a:r>
          </a:p>
          <a:p>
            <a:pPr>
              <a:spcAft>
                <a:spcPts val="1200"/>
              </a:spcAft>
              <a:buClr>
                <a:srgbClr val="00B0F0"/>
              </a:buClr>
            </a:pPr>
            <a:endParaRPr lang="en-GB" sz="1800" b="1" dirty="0">
              <a:solidFill>
                <a:srgbClr val="0070C0"/>
              </a:solidFill>
              <a:latin typeface="Arial" panose="020B0604020202020204" pitchFamily="34" charset="0"/>
              <a:cs typeface="Arial" panose="020B0604020202020204" pitchFamily="34" charset="0"/>
            </a:endParaRPr>
          </a:p>
          <a:p>
            <a:pPr>
              <a:spcAft>
                <a:spcPts val="1200"/>
              </a:spcAft>
              <a:buClr>
                <a:srgbClr val="00B0F0"/>
              </a:buClr>
            </a:pPr>
            <a:r>
              <a:rPr lang="en-GB" sz="1800" b="1" dirty="0">
                <a:solidFill>
                  <a:srgbClr val="0070C0"/>
                </a:solidFill>
                <a:latin typeface="Arial" panose="020B0604020202020204" pitchFamily="34" charset="0"/>
                <a:cs typeface="Arial" panose="020B0604020202020204" pitchFamily="34" charset="0"/>
              </a:rPr>
              <a:t>Social mobility</a:t>
            </a:r>
            <a:r>
              <a:rPr lang="en-GB" dirty="0">
                <a:solidFill>
                  <a:srgbClr val="0070C0"/>
                </a:solidFill>
                <a:latin typeface="Arial" panose="020B0604020202020204" pitchFamily="34" charset="0"/>
                <a:cs typeface="Arial" panose="020B0604020202020204" pitchFamily="34" charset="0"/>
              </a:rPr>
              <a:t>, focusing on developing our local workforce</a:t>
            </a:r>
          </a:p>
          <a:p>
            <a:pPr>
              <a:spcAft>
                <a:spcPts val="1200"/>
              </a:spcAft>
              <a:buClr>
                <a:srgbClr val="00B0F0"/>
              </a:buClr>
            </a:pPr>
            <a:endParaRPr lang="en-GB" sz="1800" b="1" dirty="0">
              <a:solidFill>
                <a:srgbClr val="0070C0"/>
              </a:solidFill>
              <a:latin typeface="Arial" panose="020B0604020202020204" pitchFamily="34" charset="0"/>
              <a:cs typeface="Arial" panose="020B0604020202020204" pitchFamily="34" charset="0"/>
            </a:endParaRPr>
          </a:p>
          <a:p>
            <a:pPr>
              <a:spcAft>
                <a:spcPts val="1200"/>
              </a:spcAft>
              <a:buClr>
                <a:srgbClr val="00B0F0"/>
              </a:buClr>
            </a:pPr>
            <a:endParaRPr lang="en-GB" b="1" dirty="0">
              <a:solidFill>
                <a:srgbClr val="0070C0"/>
              </a:solidFill>
              <a:latin typeface="Arial" panose="020B0604020202020204" pitchFamily="34" charset="0"/>
              <a:cs typeface="Arial" panose="020B0604020202020204" pitchFamily="34" charset="0"/>
            </a:endParaRPr>
          </a:p>
          <a:p>
            <a:pPr>
              <a:spcAft>
                <a:spcPts val="1200"/>
              </a:spcAft>
              <a:buClr>
                <a:srgbClr val="00B0F0"/>
              </a:buClr>
            </a:pPr>
            <a:r>
              <a:rPr lang="en-GB" sz="1800" b="1" dirty="0">
                <a:solidFill>
                  <a:srgbClr val="0070C0"/>
                </a:solidFill>
                <a:latin typeface="Arial" panose="020B0604020202020204" pitchFamily="34" charset="0"/>
                <a:cs typeface="Arial" panose="020B0604020202020204" pitchFamily="34" charset="0"/>
              </a:rPr>
              <a:t>Enhancing the staff experience </a:t>
            </a:r>
            <a:r>
              <a:rPr lang="en-GB" sz="1800" dirty="0">
                <a:solidFill>
                  <a:srgbClr val="0070C0"/>
                </a:solidFill>
                <a:latin typeface="Arial" panose="020B0604020202020204" pitchFamily="34" charset="0"/>
                <a:cs typeface="Arial" panose="020B0604020202020204" pitchFamily="34" charset="0"/>
              </a:rPr>
              <a:t>leading to improved productivity</a:t>
            </a:r>
          </a:p>
        </p:txBody>
      </p:sp>
    </p:spTree>
    <p:extLst>
      <p:ext uri="{BB962C8B-B14F-4D97-AF65-F5344CB8AC3E}">
        <p14:creationId xmlns:p14="http://schemas.microsoft.com/office/powerpoint/2010/main" val="2739200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FDA4B-0270-67D5-78B5-D955E7026F48}"/>
            </a:ext>
          </a:extLst>
        </p:cNvPr>
        <p:cNvGrpSpPr/>
        <p:nvPr/>
      </p:nvGrpSpPr>
      <p:grpSpPr>
        <a:xfrm>
          <a:off x="0" y="0"/>
          <a:ext cx="0" cy="0"/>
          <a:chOff x="0" y="0"/>
          <a:chExt cx="0" cy="0"/>
        </a:xfrm>
      </p:grpSpPr>
      <p:sp>
        <p:nvSpPr>
          <p:cNvPr id="70" name="Title 1">
            <a:extLst>
              <a:ext uri="{FF2B5EF4-FFF2-40B4-BE49-F238E27FC236}">
                <a16:creationId xmlns:a16="http://schemas.microsoft.com/office/drawing/2014/main" id="{BDD10A01-AE4E-04BF-8438-60785D00A4ED}"/>
              </a:ext>
            </a:extLst>
          </p:cNvPr>
          <p:cNvSpPr txBox="1">
            <a:spLocks/>
          </p:cNvSpPr>
          <p:nvPr/>
        </p:nvSpPr>
        <p:spPr>
          <a:xfrm>
            <a:off x="98025" y="165594"/>
            <a:ext cx="11739896" cy="767745"/>
          </a:xfrm>
          <a:prstGeom prst="rect">
            <a:avLst/>
          </a:prstGeom>
        </p:spPr>
        <p:txBody>
          <a:bodyPr/>
          <a:lstStyle>
            <a:lvl1pPr algn="l" defTabSz="914400" rtl="0" eaLnBrk="1" latinLnBrk="0" hangingPunct="1">
              <a:lnSpc>
                <a:spcPct val="90000"/>
              </a:lnSpc>
              <a:spcBef>
                <a:spcPct val="0"/>
              </a:spcBef>
              <a:buNone/>
              <a:defRPr sz="3600" kern="1200" baseline="0">
                <a:solidFill>
                  <a:srgbClr val="005EB8"/>
                </a:solidFill>
                <a:latin typeface="Arial" panose="020B0604020202020204" pitchFamily="34" charset="0"/>
                <a:ea typeface="+mj-ea"/>
                <a:cs typeface="Arial" panose="020B0604020202020204" pitchFamily="34" charset="0"/>
              </a:defRPr>
            </a:lvl1pPr>
          </a:lstStyle>
          <a:p>
            <a:r>
              <a:rPr lang="en-GB" sz="2800" b="1" dirty="0">
                <a:solidFill>
                  <a:srgbClr val="0070C0"/>
                </a:solidFill>
              </a:rPr>
              <a:t>10-year health plan headlines: Focus on staff experience</a:t>
            </a:r>
            <a:endParaRPr lang="en-GB" sz="2800" dirty="0">
              <a:solidFill>
                <a:srgbClr val="FF0000"/>
              </a:solidFill>
            </a:endParaRPr>
          </a:p>
        </p:txBody>
      </p:sp>
      <p:sp>
        <p:nvSpPr>
          <p:cNvPr id="3" name="TextBox 2">
            <a:extLst>
              <a:ext uri="{FF2B5EF4-FFF2-40B4-BE49-F238E27FC236}">
                <a16:creationId xmlns:a16="http://schemas.microsoft.com/office/drawing/2014/main" id="{1E589E83-D3C1-976E-E9FA-53467508AD76}"/>
              </a:ext>
            </a:extLst>
          </p:cNvPr>
          <p:cNvSpPr txBox="1"/>
          <p:nvPr/>
        </p:nvSpPr>
        <p:spPr>
          <a:xfrm>
            <a:off x="98025" y="755889"/>
            <a:ext cx="11999487" cy="338554"/>
          </a:xfrm>
          <a:prstGeom prst="rect">
            <a:avLst/>
          </a:prstGeom>
          <a:noFill/>
        </p:spPr>
        <p:txBody>
          <a:bodyPr wrap="square">
            <a:spAutoFit/>
          </a:bodyPr>
          <a:lstStyle/>
          <a:p>
            <a:pPr>
              <a:spcAft>
                <a:spcPts val="600"/>
              </a:spcAft>
            </a:pPr>
            <a:r>
              <a:rPr lang="en-GB" sz="1600" dirty="0">
                <a:latin typeface="Arial" panose="020B0604020202020204" pitchFamily="34" charset="0"/>
                <a:cs typeface="Arial" panose="020B0604020202020204" pitchFamily="34" charset="0"/>
              </a:rPr>
              <a:t>The new </a:t>
            </a:r>
            <a:r>
              <a:rPr lang="en-GB" sz="1600" dirty="0">
                <a:latin typeface="Arial" panose="020B0604020202020204" pitchFamily="34" charset="0"/>
                <a:cs typeface="Arial" panose="020B0604020202020204" pitchFamily="34" charset="0"/>
                <a:hlinkClick r:id="rId3"/>
              </a:rPr>
              <a:t>10 Year Health Plan for England </a:t>
            </a:r>
            <a:r>
              <a:rPr lang="en-GB" sz="1600" dirty="0">
                <a:latin typeface="Arial" panose="020B0604020202020204" pitchFamily="34" charset="0"/>
                <a:cs typeface="Arial" panose="020B0604020202020204" pitchFamily="34" charset="0"/>
              </a:rPr>
              <a:t>establishes the need to care for our workforce, to enable them to care for our patients. </a:t>
            </a:r>
          </a:p>
        </p:txBody>
      </p:sp>
      <p:sp>
        <p:nvSpPr>
          <p:cNvPr id="4" name="TextBox 3">
            <a:extLst>
              <a:ext uri="{FF2B5EF4-FFF2-40B4-BE49-F238E27FC236}">
                <a16:creationId xmlns:a16="http://schemas.microsoft.com/office/drawing/2014/main" id="{CB27B5F1-BD0B-7512-FD22-A98F948FCE4D}"/>
              </a:ext>
            </a:extLst>
          </p:cNvPr>
          <p:cNvSpPr txBox="1"/>
          <p:nvPr/>
        </p:nvSpPr>
        <p:spPr>
          <a:xfrm>
            <a:off x="106161" y="1863445"/>
            <a:ext cx="5255526" cy="919401"/>
          </a:xfrm>
          <a:prstGeom prst="wedgeRoundRectCallout">
            <a:avLst>
              <a:gd name="adj1" fmla="val 40895"/>
              <a:gd name="adj2" fmla="val 68401"/>
              <a:gd name="adj3" fmla="val 16667"/>
            </a:avLst>
          </a:prstGeom>
          <a:ln w="28575"/>
        </p:spPr>
        <p:style>
          <a:lnRef idx="2">
            <a:schemeClr val="accent5"/>
          </a:lnRef>
          <a:fillRef idx="1">
            <a:schemeClr val="lt1"/>
          </a:fillRef>
          <a:effectRef idx="0">
            <a:schemeClr val="accent5"/>
          </a:effectRef>
          <a:fontRef idx="minor">
            <a:schemeClr val="dk1"/>
          </a:fontRef>
        </p:style>
        <p:txBody>
          <a:bodyPr wrap="square">
            <a:spAutoFit/>
          </a:bodyPr>
          <a:lstStyle/>
          <a:p>
            <a:pPr>
              <a:spcAft>
                <a:spcPts val="600"/>
              </a:spcAft>
            </a:pPr>
            <a:r>
              <a:rPr lang="en-GB" sz="1600" i="1" dirty="0">
                <a:latin typeface="Arial" panose="020B0604020202020204" pitchFamily="34" charset="0"/>
                <a:cs typeface="Arial" panose="020B0604020202020204" pitchFamily="34" charset="0"/>
              </a:rPr>
              <a:t>“A </a:t>
            </a:r>
            <a:r>
              <a:rPr lang="en-GB" sz="1600" b="1" i="1" dirty="0">
                <a:latin typeface="Arial" panose="020B0604020202020204" pitchFamily="34" charset="0"/>
                <a:cs typeface="Arial" panose="020B0604020202020204" pitchFamily="34" charset="0"/>
              </a:rPr>
              <a:t>positive experience of work </a:t>
            </a:r>
            <a:r>
              <a:rPr lang="en-GB" sz="1600" i="1" dirty="0">
                <a:latin typeface="Arial" panose="020B0604020202020204" pitchFamily="34" charset="0"/>
                <a:cs typeface="Arial" panose="020B0604020202020204" pitchFamily="34" charset="0"/>
              </a:rPr>
              <a:t>and the workplace should not be a ‘nice to have’… We will </a:t>
            </a:r>
            <a:r>
              <a:rPr lang="en-GB" sz="1600" b="1" i="1" dirty="0">
                <a:latin typeface="Arial" panose="020B0604020202020204" pitchFamily="34" charset="0"/>
                <a:cs typeface="Arial" panose="020B0604020202020204" pitchFamily="34" charset="0"/>
              </a:rPr>
              <a:t>bring joy back to work </a:t>
            </a:r>
            <a:r>
              <a:rPr lang="en-GB" sz="1600" i="1" dirty="0">
                <a:latin typeface="Arial" panose="020B0604020202020204" pitchFamily="34" charset="0"/>
                <a:cs typeface="Arial" panose="020B0604020202020204" pitchFamily="34" charset="0"/>
              </a:rPr>
              <a:t>so more people join, learn and stay”.</a:t>
            </a:r>
          </a:p>
        </p:txBody>
      </p:sp>
      <p:sp>
        <p:nvSpPr>
          <p:cNvPr id="6" name="TextBox 5">
            <a:extLst>
              <a:ext uri="{FF2B5EF4-FFF2-40B4-BE49-F238E27FC236}">
                <a16:creationId xmlns:a16="http://schemas.microsoft.com/office/drawing/2014/main" id="{A55F6E80-A34A-D0A6-74A3-18B7A398C986}"/>
              </a:ext>
            </a:extLst>
          </p:cNvPr>
          <p:cNvSpPr txBox="1"/>
          <p:nvPr/>
        </p:nvSpPr>
        <p:spPr>
          <a:xfrm>
            <a:off x="106162" y="3115854"/>
            <a:ext cx="5255526" cy="1191816"/>
          </a:xfrm>
          <a:prstGeom prst="wedgeRoundRectCallout">
            <a:avLst>
              <a:gd name="adj1" fmla="val 39859"/>
              <a:gd name="adj2" fmla="val 62245"/>
              <a:gd name="adj3" fmla="val 16667"/>
            </a:avLst>
          </a:prstGeom>
          <a:ln w="28575"/>
        </p:spPr>
        <p:style>
          <a:lnRef idx="2">
            <a:schemeClr val="accent5"/>
          </a:lnRef>
          <a:fillRef idx="1">
            <a:schemeClr val="lt1"/>
          </a:fillRef>
          <a:effectRef idx="0">
            <a:schemeClr val="accent5"/>
          </a:effectRef>
          <a:fontRef idx="minor">
            <a:schemeClr val="dk1"/>
          </a:fontRef>
        </p:style>
        <p:txBody>
          <a:bodyPr wrap="square">
            <a:spAutoFit/>
          </a:bodyPr>
          <a:lstStyle/>
          <a:p>
            <a:pPr>
              <a:spcAft>
                <a:spcPts val="600"/>
              </a:spcAft>
            </a:pPr>
            <a:r>
              <a:rPr lang="en-GB" sz="1600" i="1" dirty="0">
                <a:latin typeface="Arial" panose="020B0604020202020204" pitchFamily="34" charset="0"/>
                <a:cs typeface="Arial" panose="020B0604020202020204" pitchFamily="34" charset="0"/>
              </a:rPr>
              <a:t>“We will aim to </a:t>
            </a:r>
            <a:r>
              <a:rPr lang="en-GB" sz="1600" b="1" i="1" dirty="0">
                <a:latin typeface="Arial" panose="020B0604020202020204" pitchFamily="34" charset="0"/>
                <a:cs typeface="Arial" panose="020B0604020202020204" pitchFamily="34" charset="0"/>
              </a:rPr>
              <a:t>reduce sickness absence rates to the lowest recorded national average level </a:t>
            </a:r>
            <a:r>
              <a:rPr lang="en-GB" sz="1600" i="1" dirty="0">
                <a:latin typeface="Arial" panose="020B0604020202020204" pitchFamily="34" charset="0"/>
                <a:cs typeface="Arial" panose="020B0604020202020204" pitchFamily="34" charset="0"/>
              </a:rPr>
              <a:t>(approximately 4.1%), saving a potential £200 million a year from reductions in temporary staffing costs”.</a:t>
            </a:r>
          </a:p>
        </p:txBody>
      </p:sp>
      <p:sp>
        <p:nvSpPr>
          <p:cNvPr id="8" name="TextBox 7">
            <a:extLst>
              <a:ext uri="{FF2B5EF4-FFF2-40B4-BE49-F238E27FC236}">
                <a16:creationId xmlns:a16="http://schemas.microsoft.com/office/drawing/2014/main" id="{A5CDCC24-962B-AB49-685F-95A6A6821935}"/>
              </a:ext>
            </a:extLst>
          </p:cNvPr>
          <p:cNvSpPr txBox="1"/>
          <p:nvPr/>
        </p:nvSpPr>
        <p:spPr>
          <a:xfrm>
            <a:off x="7857809" y="2366842"/>
            <a:ext cx="4231314" cy="2954655"/>
          </a:xfrm>
          <a:prstGeom prst="rect">
            <a:avLst/>
          </a:prstGeom>
          <a:noFill/>
        </p:spPr>
        <p:txBody>
          <a:bodyPr wrap="square">
            <a:spAutoFit/>
          </a:bodyPr>
          <a:lstStyle/>
          <a:p>
            <a:pPr>
              <a:spcAft>
                <a:spcPts val="1200"/>
              </a:spcAft>
              <a:buClr>
                <a:srgbClr val="0070C0"/>
              </a:buClr>
            </a:pPr>
            <a:r>
              <a:rPr lang="en-GB" sz="1800" b="1" dirty="0">
                <a:latin typeface="Arial" panose="020B0604020202020204" pitchFamily="34" charset="0"/>
                <a:cs typeface="Arial" panose="020B0604020202020204" pitchFamily="34" charset="0"/>
              </a:rPr>
              <a:t>New staff standards (by April 2026)</a:t>
            </a:r>
          </a:p>
          <a:p>
            <a:pPr marL="285750" indent="-285750">
              <a:spcAft>
                <a:spcPts val="1200"/>
              </a:spcAft>
              <a:buClr>
                <a:srgbClr val="0070C0"/>
              </a:buClr>
              <a:buFont typeface="Wingdings" panose="05000000000000000000" pitchFamily="2" charset="2"/>
              <a:buChar char="ü"/>
            </a:pPr>
            <a:endParaRPr lang="en-GB" b="1" dirty="0">
              <a:latin typeface="Arial" panose="020B0604020202020204" pitchFamily="34" charset="0"/>
              <a:cs typeface="Arial" panose="020B0604020202020204" pitchFamily="34" charset="0"/>
            </a:endParaRPr>
          </a:p>
          <a:p>
            <a:pPr marL="285750" indent="-285750">
              <a:spcAft>
                <a:spcPts val="1200"/>
              </a:spcAft>
              <a:buClr>
                <a:srgbClr val="0070C0"/>
              </a:buClr>
              <a:buFont typeface="Wingdings" panose="05000000000000000000" pitchFamily="2" charset="2"/>
              <a:buChar char="ü"/>
            </a:pPr>
            <a:endParaRPr lang="en-GB" b="1" dirty="0">
              <a:latin typeface="Arial" panose="020B0604020202020204" pitchFamily="34" charset="0"/>
              <a:cs typeface="Arial" panose="020B0604020202020204" pitchFamily="34" charset="0"/>
            </a:endParaRPr>
          </a:p>
          <a:p>
            <a:pPr>
              <a:spcAft>
                <a:spcPts val="1200"/>
              </a:spcAft>
              <a:buClr>
                <a:srgbClr val="0070C0"/>
              </a:buClr>
            </a:pPr>
            <a:r>
              <a:rPr lang="en-GB" sz="1800" b="1" dirty="0">
                <a:latin typeface="Arial" panose="020B0604020202020204" pitchFamily="34" charset="0"/>
                <a:cs typeface="Arial" panose="020B0604020202020204" pitchFamily="34" charset="0"/>
              </a:rPr>
              <a:t>Staff Treatment Hubs</a:t>
            </a:r>
            <a:endParaRPr lang="en-GB" b="1" dirty="0">
              <a:latin typeface="Arial" panose="020B0604020202020204" pitchFamily="34" charset="0"/>
              <a:cs typeface="Arial" panose="020B0604020202020204" pitchFamily="34" charset="0"/>
            </a:endParaRPr>
          </a:p>
          <a:p>
            <a:pPr>
              <a:spcAft>
                <a:spcPts val="1200"/>
              </a:spcAft>
              <a:buClr>
                <a:srgbClr val="0070C0"/>
              </a:buClr>
            </a:pPr>
            <a:endParaRPr lang="en-GB" sz="1800" b="1" dirty="0">
              <a:latin typeface="Arial" panose="020B0604020202020204" pitchFamily="34" charset="0"/>
              <a:cs typeface="Arial" panose="020B0604020202020204" pitchFamily="34" charset="0"/>
            </a:endParaRPr>
          </a:p>
          <a:p>
            <a:pPr>
              <a:spcAft>
                <a:spcPts val="1200"/>
              </a:spcAft>
              <a:buClr>
                <a:srgbClr val="0070C0"/>
              </a:buClr>
            </a:pPr>
            <a:endParaRPr lang="en-GB" sz="1800" b="1" dirty="0">
              <a:latin typeface="Arial" panose="020B0604020202020204" pitchFamily="34" charset="0"/>
              <a:cs typeface="Arial" panose="020B0604020202020204" pitchFamily="34" charset="0"/>
            </a:endParaRPr>
          </a:p>
          <a:p>
            <a:pPr>
              <a:spcAft>
                <a:spcPts val="1200"/>
              </a:spcAft>
              <a:buClr>
                <a:srgbClr val="0070C0"/>
              </a:buClr>
            </a:pPr>
            <a:r>
              <a:rPr lang="en-GB" sz="1800" b="1" dirty="0">
                <a:latin typeface="Arial" panose="020B0604020202020204" pitchFamily="34" charset="0"/>
                <a:cs typeface="Arial" panose="020B0604020202020204" pitchFamily="34" charset="0"/>
              </a:rPr>
              <a:t>Improving flexible working</a:t>
            </a:r>
            <a:endParaRPr lang="en-GB" sz="1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E2EE5A2-2794-A2F7-C3B9-7EAA14B87E27}"/>
              </a:ext>
            </a:extLst>
          </p:cNvPr>
          <p:cNvSpPr txBox="1"/>
          <p:nvPr/>
        </p:nvSpPr>
        <p:spPr>
          <a:xfrm>
            <a:off x="106162" y="1263260"/>
            <a:ext cx="2324082" cy="369332"/>
          </a:xfrm>
          <a:prstGeom prst="rect">
            <a:avLst/>
          </a:prstGeom>
          <a:noFill/>
        </p:spPr>
        <p:txBody>
          <a:bodyPr wrap="square">
            <a:spAutoFit/>
          </a:bodyPr>
          <a:lstStyle/>
          <a:p>
            <a:r>
              <a:rPr lang="en-GB" sz="1800" b="1" dirty="0">
                <a:solidFill>
                  <a:srgbClr val="0070C0"/>
                </a:solidFill>
                <a:latin typeface="Arial" panose="020B0604020202020204" pitchFamily="34" charset="0"/>
                <a:cs typeface="Arial" panose="020B0604020202020204" pitchFamily="34" charset="0"/>
              </a:rPr>
              <a:t>Ambitions</a:t>
            </a:r>
            <a:endParaRPr lang="en-GB"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63B8CB4-CDD0-9174-58A4-5495949E0B2E}"/>
              </a:ext>
            </a:extLst>
          </p:cNvPr>
          <p:cNvSpPr txBox="1"/>
          <p:nvPr/>
        </p:nvSpPr>
        <p:spPr>
          <a:xfrm>
            <a:off x="6896156" y="1263260"/>
            <a:ext cx="2324082" cy="369332"/>
          </a:xfrm>
          <a:prstGeom prst="rect">
            <a:avLst/>
          </a:prstGeom>
          <a:noFill/>
        </p:spPr>
        <p:txBody>
          <a:bodyPr wrap="square">
            <a:spAutoFit/>
          </a:bodyPr>
          <a:lstStyle/>
          <a:p>
            <a:r>
              <a:rPr lang="en-GB" sz="1800" b="1" dirty="0">
                <a:solidFill>
                  <a:srgbClr val="0070C0"/>
                </a:solidFill>
                <a:latin typeface="Arial" panose="020B0604020202020204" pitchFamily="34" charset="0"/>
                <a:cs typeface="Arial" panose="020B0604020202020204" pitchFamily="34" charset="0"/>
              </a:rPr>
              <a:t>Enablers </a:t>
            </a:r>
            <a:endParaRPr lang="en-GB"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B55BBF9-19C6-E938-9A36-488D70409AF1}"/>
              </a:ext>
            </a:extLst>
          </p:cNvPr>
          <p:cNvSpPr txBox="1"/>
          <p:nvPr/>
        </p:nvSpPr>
        <p:spPr>
          <a:xfrm>
            <a:off x="98026" y="4674730"/>
            <a:ext cx="5263662" cy="1225868"/>
          </a:xfrm>
          <a:prstGeom prst="wedgeRoundRectCallout">
            <a:avLst>
              <a:gd name="adj1" fmla="val 41676"/>
              <a:gd name="adj2" fmla="val 60163"/>
              <a:gd name="adj3" fmla="val 16667"/>
            </a:avLst>
          </a:prstGeom>
          <a:ln w="28575"/>
        </p:spPr>
        <p:style>
          <a:lnRef idx="2">
            <a:schemeClr val="accent5"/>
          </a:lnRef>
          <a:fillRef idx="1">
            <a:schemeClr val="lt1"/>
          </a:fillRef>
          <a:effectRef idx="0">
            <a:schemeClr val="accent5"/>
          </a:effectRef>
          <a:fontRef idx="minor">
            <a:schemeClr val="dk1"/>
          </a:fontRef>
        </p:style>
        <p:txBody>
          <a:bodyPr wrap="square">
            <a:spAutoFit/>
          </a:bodyPr>
          <a:lstStyle/>
          <a:p>
            <a:pPr>
              <a:spcAft>
                <a:spcPts val="600"/>
              </a:spcAft>
            </a:pPr>
            <a:r>
              <a:rPr lang="en-GB" sz="1600" i="1" dirty="0">
                <a:latin typeface="Arial" panose="020B0604020202020204" pitchFamily="34" charset="0"/>
                <a:cs typeface="Arial" panose="020B0604020202020204" pitchFamily="34" charset="0"/>
              </a:rPr>
              <a:t>“Modernising the NHS as an employer means offering staff more </a:t>
            </a:r>
            <a:r>
              <a:rPr lang="en-GB" sz="1600" b="1" i="1" dirty="0">
                <a:latin typeface="Arial" panose="020B0604020202020204" pitchFamily="34" charset="0"/>
                <a:cs typeface="Arial" panose="020B0604020202020204" pitchFamily="34" charset="0"/>
              </a:rPr>
              <a:t>flexibility and freedom to choose where, when and how they work … eliminate agency staffing </a:t>
            </a:r>
            <a:r>
              <a:rPr lang="en-GB" sz="1600" i="1" dirty="0">
                <a:latin typeface="Arial" panose="020B0604020202020204" pitchFamily="34" charset="0"/>
                <a:cs typeface="Arial" panose="020B0604020202020204" pitchFamily="34" charset="0"/>
              </a:rPr>
              <a:t>in the NHS by the end of this parliament”.</a:t>
            </a:r>
          </a:p>
        </p:txBody>
      </p:sp>
      <p:pic>
        <p:nvPicPr>
          <p:cNvPr id="4098" name="Picture 2" descr="Successful Checklist Stock Illustrations – 5,157 Successful Checklist Stock  Illustrations, Vectors &amp; Clipart - Dreamstime - Page 23">
            <a:extLst>
              <a:ext uri="{FF2B5EF4-FFF2-40B4-BE49-F238E27FC236}">
                <a16:creationId xmlns:a16="http://schemas.microsoft.com/office/drawing/2014/main" id="{D62388C3-254C-E89F-9954-7187B5DDA2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0314" y="1939334"/>
            <a:ext cx="1027495" cy="11404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Take Care Clipart Hd PNG, Take Care Of Your Health, Health Clipart, Vector  Png, Caring For Health PNG Image For Free Download">
            <a:extLst>
              <a:ext uri="{FF2B5EF4-FFF2-40B4-BE49-F238E27FC236}">
                <a16:creationId xmlns:a16="http://schemas.microsoft.com/office/drawing/2014/main" id="{56F8616E-6FD4-878F-33E6-D5B5AB1CF3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9037" y="3466952"/>
            <a:ext cx="918484" cy="85207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lexible hours and time icon concept | Premium Vector">
            <a:extLst>
              <a:ext uri="{FF2B5EF4-FFF2-40B4-BE49-F238E27FC236}">
                <a16:creationId xmlns:a16="http://schemas.microsoft.com/office/drawing/2014/main" id="{C51355EB-1F95-01EA-75D7-624807A3BC5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428" r="12663" b="16984"/>
          <a:stretch>
            <a:fillRect/>
          </a:stretch>
        </p:blipFill>
        <p:spPr bwMode="auto">
          <a:xfrm>
            <a:off x="6875737" y="4719312"/>
            <a:ext cx="929432" cy="9778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6312C479-8C13-61AA-9317-901A5565657A}"/>
              </a:ext>
            </a:extLst>
          </p:cNvPr>
          <p:cNvSpPr/>
          <p:nvPr/>
        </p:nvSpPr>
        <p:spPr>
          <a:xfrm>
            <a:off x="5999751" y="1159256"/>
            <a:ext cx="316815" cy="5467461"/>
          </a:xfrm>
          <a:prstGeom prst="homePlate">
            <a:avLst>
              <a:gd name="adj" fmla="val 100000"/>
            </a:avLst>
          </a:prstGeom>
          <a:solidFill>
            <a:schemeClr val="bg1">
              <a:lumMod val="95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28890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A63C36-8C55-F74A-A44A-69A411841B56}"/>
              </a:ext>
            </a:extLst>
          </p:cNvPr>
          <p:cNvPicPr>
            <a:picLocks noChangeAspect="1"/>
          </p:cNvPicPr>
          <p:nvPr/>
        </p:nvPicPr>
        <p:blipFill>
          <a:blip r:embed="rId3"/>
          <a:stretch>
            <a:fillRect/>
          </a:stretch>
        </p:blipFill>
        <p:spPr>
          <a:xfrm>
            <a:off x="0" y="4925654"/>
            <a:ext cx="12192000" cy="1569660"/>
          </a:xfrm>
          <a:prstGeom prst="rect">
            <a:avLst/>
          </a:prstGeom>
        </p:spPr>
      </p:pic>
      <p:sp>
        <p:nvSpPr>
          <p:cNvPr id="62" name="Rectangle: Diagonal Corners Snipped 61">
            <a:extLst>
              <a:ext uri="{FF2B5EF4-FFF2-40B4-BE49-F238E27FC236}">
                <a16:creationId xmlns:a16="http://schemas.microsoft.com/office/drawing/2014/main" id="{B404F757-38AC-4A99-8BA9-31899943D170}"/>
              </a:ext>
            </a:extLst>
          </p:cNvPr>
          <p:cNvSpPr/>
          <p:nvPr/>
        </p:nvSpPr>
        <p:spPr>
          <a:xfrm>
            <a:off x="1744407" y="3207575"/>
            <a:ext cx="10093514" cy="1024086"/>
          </a:xfrm>
          <a:custGeom>
            <a:avLst/>
            <a:gdLst>
              <a:gd name="connsiteX0" fmla="*/ 0 w 10093514"/>
              <a:gd name="connsiteY0" fmla="*/ 0 h 1024086"/>
              <a:gd name="connsiteX1" fmla="*/ 661522 w 10093514"/>
              <a:gd name="connsiteY1" fmla="*/ 0 h 1024086"/>
              <a:gd name="connsiteX2" fmla="*/ 1422272 w 10093514"/>
              <a:gd name="connsiteY2" fmla="*/ 0 h 1024086"/>
              <a:gd name="connsiteX3" fmla="*/ 1786109 w 10093514"/>
              <a:gd name="connsiteY3" fmla="*/ 0 h 1024086"/>
              <a:gd name="connsiteX4" fmla="*/ 2646088 w 10093514"/>
              <a:gd name="connsiteY4" fmla="*/ 0 h 1024086"/>
              <a:gd name="connsiteX5" fmla="*/ 3208382 w 10093514"/>
              <a:gd name="connsiteY5" fmla="*/ 0 h 1024086"/>
              <a:gd name="connsiteX6" fmla="*/ 3572219 w 10093514"/>
              <a:gd name="connsiteY6" fmla="*/ 0 h 1024086"/>
              <a:gd name="connsiteX7" fmla="*/ 4134512 w 10093514"/>
              <a:gd name="connsiteY7" fmla="*/ 0 h 1024086"/>
              <a:gd name="connsiteX8" fmla="*/ 4696806 w 10093514"/>
              <a:gd name="connsiteY8" fmla="*/ 0 h 1024086"/>
              <a:gd name="connsiteX9" fmla="*/ 5358328 w 10093514"/>
              <a:gd name="connsiteY9" fmla="*/ 0 h 1024086"/>
              <a:gd name="connsiteX10" fmla="*/ 6218307 w 10093514"/>
              <a:gd name="connsiteY10" fmla="*/ 0 h 1024086"/>
              <a:gd name="connsiteX11" fmla="*/ 6979057 w 10093514"/>
              <a:gd name="connsiteY11" fmla="*/ 0 h 1024086"/>
              <a:gd name="connsiteX12" fmla="*/ 7342894 w 10093514"/>
              <a:gd name="connsiteY12" fmla="*/ 0 h 1024086"/>
              <a:gd name="connsiteX13" fmla="*/ 8004416 w 10093514"/>
              <a:gd name="connsiteY13" fmla="*/ 0 h 1024086"/>
              <a:gd name="connsiteX14" fmla="*/ 8665938 w 10093514"/>
              <a:gd name="connsiteY14" fmla="*/ 0 h 1024086"/>
              <a:gd name="connsiteX15" fmla="*/ 9129004 w 10093514"/>
              <a:gd name="connsiteY15" fmla="*/ 0 h 1024086"/>
              <a:gd name="connsiteX16" fmla="*/ 9922830 w 10093514"/>
              <a:gd name="connsiteY16" fmla="*/ 0 h 1024086"/>
              <a:gd name="connsiteX17" fmla="*/ 10093514 w 10093514"/>
              <a:gd name="connsiteY17" fmla="*/ 170684 h 1024086"/>
              <a:gd name="connsiteX18" fmla="*/ 10093514 w 10093514"/>
              <a:gd name="connsiteY18" fmla="*/ 614453 h 1024086"/>
              <a:gd name="connsiteX19" fmla="*/ 10093514 w 10093514"/>
              <a:gd name="connsiteY19" fmla="*/ 1024086 h 1024086"/>
              <a:gd name="connsiteX20" fmla="*/ 10093514 w 10093514"/>
              <a:gd name="connsiteY20" fmla="*/ 1024086 h 1024086"/>
              <a:gd name="connsiteX21" fmla="*/ 9431992 w 10093514"/>
              <a:gd name="connsiteY21" fmla="*/ 1024086 h 1024086"/>
              <a:gd name="connsiteX22" fmla="*/ 8770470 w 10093514"/>
              <a:gd name="connsiteY22" fmla="*/ 1024086 h 1024086"/>
              <a:gd name="connsiteX23" fmla="*/ 7910491 w 10093514"/>
              <a:gd name="connsiteY23" fmla="*/ 1024086 h 1024086"/>
              <a:gd name="connsiteX24" fmla="*/ 7248969 w 10093514"/>
              <a:gd name="connsiteY24" fmla="*/ 1024086 h 1024086"/>
              <a:gd name="connsiteX25" fmla="*/ 6885132 w 10093514"/>
              <a:gd name="connsiteY25" fmla="*/ 1024086 h 1024086"/>
              <a:gd name="connsiteX26" fmla="*/ 6322839 w 10093514"/>
              <a:gd name="connsiteY26" fmla="*/ 1024086 h 1024086"/>
              <a:gd name="connsiteX27" fmla="*/ 5562088 w 10093514"/>
              <a:gd name="connsiteY27" fmla="*/ 1024086 h 1024086"/>
              <a:gd name="connsiteX28" fmla="*/ 4999795 w 10093514"/>
              <a:gd name="connsiteY28" fmla="*/ 1024086 h 1024086"/>
              <a:gd name="connsiteX29" fmla="*/ 4239044 w 10093514"/>
              <a:gd name="connsiteY29" fmla="*/ 1024086 h 1024086"/>
              <a:gd name="connsiteX30" fmla="*/ 3875207 w 10093514"/>
              <a:gd name="connsiteY30" fmla="*/ 1024086 h 1024086"/>
              <a:gd name="connsiteX31" fmla="*/ 3511370 w 10093514"/>
              <a:gd name="connsiteY31" fmla="*/ 1024086 h 1024086"/>
              <a:gd name="connsiteX32" fmla="*/ 3147533 w 10093514"/>
              <a:gd name="connsiteY32" fmla="*/ 1024086 h 1024086"/>
              <a:gd name="connsiteX33" fmla="*/ 2783696 w 10093514"/>
              <a:gd name="connsiteY33" fmla="*/ 1024086 h 1024086"/>
              <a:gd name="connsiteX34" fmla="*/ 1923717 w 10093514"/>
              <a:gd name="connsiteY34" fmla="*/ 1024086 h 1024086"/>
              <a:gd name="connsiteX35" fmla="*/ 1361424 w 10093514"/>
              <a:gd name="connsiteY35" fmla="*/ 1024086 h 1024086"/>
              <a:gd name="connsiteX36" fmla="*/ 170684 w 10093514"/>
              <a:gd name="connsiteY36" fmla="*/ 1024086 h 1024086"/>
              <a:gd name="connsiteX37" fmla="*/ 0 w 10093514"/>
              <a:gd name="connsiteY37" fmla="*/ 853402 h 1024086"/>
              <a:gd name="connsiteX38" fmla="*/ 0 w 10093514"/>
              <a:gd name="connsiteY38" fmla="*/ 426701 h 1024086"/>
              <a:gd name="connsiteX39" fmla="*/ 0 w 10093514"/>
              <a:gd name="connsiteY39" fmla="*/ 0 h 1024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093514" h="1024086" fill="none" extrusionOk="0">
                <a:moveTo>
                  <a:pt x="0" y="0"/>
                </a:moveTo>
                <a:cubicBezTo>
                  <a:pt x="271724" y="-12642"/>
                  <a:pt x="395605" y="8383"/>
                  <a:pt x="661522" y="0"/>
                </a:cubicBezTo>
                <a:cubicBezTo>
                  <a:pt x="927439" y="-8383"/>
                  <a:pt x="1052855" y="11702"/>
                  <a:pt x="1422272" y="0"/>
                </a:cubicBezTo>
                <a:cubicBezTo>
                  <a:pt x="1791689" y="-11702"/>
                  <a:pt x="1706990" y="-9906"/>
                  <a:pt x="1786109" y="0"/>
                </a:cubicBezTo>
                <a:cubicBezTo>
                  <a:pt x="1865228" y="9906"/>
                  <a:pt x="2345893" y="17823"/>
                  <a:pt x="2646088" y="0"/>
                </a:cubicBezTo>
                <a:cubicBezTo>
                  <a:pt x="2946283" y="-17823"/>
                  <a:pt x="2990183" y="14620"/>
                  <a:pt x="3208382" y="0"/>
                </a:cubicBezTo>
                <a:cubicBezTo>
                  <a:pt x="3426581" y="-14620"/>
                  <a:pt x="3392781" y="7882"/>
                  <a:pt x="3572219" y="0"/>
                </a:cubicBezTo>
                <a:cubicBezTo>
                  <a:pt x="3751657" y="-7882"/>
                  <a:pt x="3997094" y="657"/>
                  <a:pt x="4134512" y="0"/>
                </a:cubicBezTo>
                <a:cubicBezTo>
                  <a:pt x="4271930" y="-657"/>
                  <a:pt x="4538070" y="-26807"/>
                  <a:pt x="4696806" y="0"/>
                </a:cubicBezTo>
                <a:cubicBezTo>
                  <a:pt x="4855542" y="26807"/>
                  <a:pt x="5177611" y="13705"/>
                  <a:pt x="5358328" y="0"/>
                </a:cubicBezTo>
                <a:cubicBezTo>
                  <a:pt x="5539045" y="-13705"/>
                  <a:pt x="5861073" y="20199"/>
                  <a:pt x="6218307" y="0"/>
                </a:cubicBezTo>
                <a:cubicBezTo>
                  <a:pt x="6575541" y="-20199"/>
                  <a:pt x="6811018" y="-8201"/>
                  <a:pt x="6979057" y="0"/>
                </a:cubicBezTo>
                <a:cubicBezTo>
                  <a:pt x="7147096" y="8201"/>
                  <a:pt x="7191287" y="8656"/>
                  <a:pt x="7342894" y="0"/>
                </a:cubicBezTo>
                <a:cubicBezTo>
                  <a:pt x="7494501" y="-8656"/>
                  <a:pt x="7843881" y="-1985"/>
                  <a:pt x="8004416" y="0"/>
                </a:cubicBezTo>
                <a:cubicBezTo>
                  <a:pt x="8164951" y="1985"/>
                  <a:pt x="8516692" y="22987"/>
                  <a:pt x="8665938" y="0"/>
                </a:cubicBezTo>
                <a:cubicBezTo>
                  <a:pt x="8815184" y="-22987"/>
                  <a:pt x="9031886" y="11341"/>
                  <a:pt x="9129004" y="0"/>
                </a:cubicBezTo>
                <a:cubicBezTo>
                  <a:pt x="9226122" y="-11341"/>
                  <a:pt x="9682681" y="30203"/>
                  <a:pt x="9922830" y="0"/>
                </a:cubicBezTo>
                <a:cubicBezTo>
                  <a:pt x="10009402" y="78288"/>
                  <a:pt x="10034051" y="119697"/>
                  <a:pt x="10093514" y="170684"/>
                </a:cubicBezTo>
                <a:cubicBezTo>
                  <a:pt x="10090367" y="288755"/>
                  <a:pt x="10083009" y="436364"/>
                  <a:pt x="10093514" y="614453"/>
                </a:cubicBezTo>
                <a:cubicBezTo>
                  <a:pt x="10104019" y="792542"/>
                  <a:pt x="10076987" y="919946"/>
                  <a:pt x="10093514" y="1024086"/>
                </a:cubicBezTo>
                <a:lnTo>
                  <a:pt x="10093514" y="1024086"/>
                </a:lnTo>
                <a:cubicBezTo>
                  <a:pt x="9777542" y="1009190"/>
                  <a:pt x="9755481" y="1002326"/>
                  <a:pt x="9431992" y="1024086"/>
                </a:cubicBezTo>
                <a:cubicBezTo>
                  <a:pt x="9108503" y="1045846"/>
                  <a:pt x="9053241" y="1054957"/>
                  <a:pt x="8770470" y="1024086"/>
                </a:cubicBezTo>
                <a:cubicBezTo>
                  <a:pt x="8487699" y="993215"/>
                  <a:pt x="8088379" y="1016601"/>
                  <a:pt x="7910491" y="1024086"/>
                </a:cubicBezTo>
                <a:cubicBezTo>
                  <a:pt x="7732603" y="1031571"/>
                  <a:pt x="7506557" y="991662"/>
                  <a:pt x="7248969" y="1024086"/>
                </a:cubicBezTo>
                <a:cubicBezTo>
                  <a:pt x="6991381" y="1056510"/>
                  <a:pt x="7059685" y="1039721"/>
                  <a:pt x="6885132" y="1024086"/>
                </a:cubicBezTo>
                <a:cubicBezTo>
                  <a:pt x="6710579" y="1008451"/>
                  <a:pt x="6530034" y="1006465"/>
                  <a:pt x="6322839" y="1024086"/>
                </a:cubicBezTo>
                <a:cubicBezTo>
                  <a:pt x="6115644" y="1041707"/>
                  <a:pt x="5799180" y="1047668"/>
                  <a:pt x="5562088" y="1024086"/>
                </a:cubicBezTo>
                <a:cubicBezTo>
                  <a:pt x="5324996" y="1000504"/>
                  <a:pt x="5246031" y="1051257"/>
                  <a:pt x="4999795" y="1024086"/>
                </a:cubicBezTo>
                <a:cubicBezTo>
                  <a:pt x="4753559" y="996915"/>
                  <a:pt x="4593511" y="1002356"/>
                  <a:pt x="4239044" y="1024086"/>
                </a:cubicBezTo>
                <a:cubicBezTo>
                  <a:pt x="3884577" y="1045816"/>
                  <a:pt x="3961390" y="1013531"/>
                  <a:pt x="3875207" y="1024086"/>
                </a:cubicBezTo>
                <a:cubicBezTo>
                  <a:pt x="3789024" y="1034641"/>
                  <a:pt x="3645333" y="1017979"/>
                  <a:pt x="3511370" y="1024086"/>
                </a:cubicBezTo>
                <a:cubicBezTo>
                  <a:pt x="3377407" y="1030193"/>
                  <a:pt x="3289746" y="1030880"/>
                  <a:pt x="3147533" y="1024086"/>
                </a:cubicBezTo>
                <a:cubicBezTo>
                  <a:pt x="3005320" y="1017292"/>
                  <a:pt x="2895200" y="1041865"/>
                  <a:pt x="2783696" y="1024086"/>
                </a:cubicBezTo>
                <a:cubicBezTo>
                  <a:pt x="2672192" y="1006307"/>
                  <a:pt x="2351848" y="1011308"/>
                  <a:pt x="1923717" y="1024086"/>
                </a:cubicBezTo>
                <a:cubicBezTo>
                  <a:pt x="1495586" y="1036864"/>
                  <a:pt x="1517115" y="1050002"/>
                  <a:pt x="1361424" y="1024086"/>
                </a:cubicBezTo>
                <a:cubicBezTo>
                  <a:pt x="1205733" y="998170"/>
                  <a:pt x="638914" y="1004022"/>
                  <a:pt x="170684" y="1024086"/>
                </a:cubicBezTo>
                <a:cubicBezTo>
                  <a:pt x="90877" y="955765"/>
                  <a:pt x="57713" y="899107"/>
                  <a:pt x="0" y="853402"/>
                </a:cubicBezTo>
                <a:cubicBezTo>
                  <a:pt x="-17989" y="707828"/>
                  <a:pt x="-716" y="582216"/>
                  <a:pt x="0" y="426701"/>
                </a:cubicBezTo>
                <a:cubicBezTo>
                  <a:pt x="716" y="271186"/>
                  <a:pt x="17446" y="160797"/>
                  <a:pt x="0" y="0"/>
                </a:cubicBezTo>
                <a:close/>
              </a:path>
              <a:path w="10093514" h="1024086" stroke="0" extrusionOk="0">
                <a:moveTo>
                  <a:pt x="0" y="0"/>
                </a:moveTo>
                <a:cubicBezTo>
                  <a:pt x="346488" y="-28036"/>
                  <a:pt x="628960" y="30293"/>
                  <a:pt x="859979" y="0"/>
                </a:cubicBezTo>
                <a:cubicBezTo>
                  <a:pt x="1090998" y="-30293"/>
                  <a:pt x="1274398" y="-8149"/>
                  <a:pt x="1620729" y="0"/>
                </a:cubicBezTo>
                <a:cubicBezTo>
                  <a:pt x="1967060" y="8149"/>
                  <a:pt x="1946450" y="4730"/>
                  <a:pt x="2183023" y="0"/>
                </a:cubicBezTo>
                <a:cubicBezTo>
                  <a:pt x="2419596" y="-4730"/>
                  <a:pt x="2459530" y="-3702"/>
                  <a:pt x="2646088" y="0"/>
                </a:cubicBezTo>
                <a:cubicBezTo>
                  <a:pt x="2832647" y="3702"/>
                  <a:pt x="2967104" y="-19066"/>
                  <a:pt x="3109153" y="0"/>
                </a:cubicBezTo>
                <a:cubicBezTo>
                  <a:pt x="3251202" y="19066"/>
                  <a:pt x="3751434" y="17403"/>
                  <a:pt x="3969132" y="0"/>
                </a:cubicBezTo>
                <a:cubicBezTo>
                  <a:pt x="4186830" y="-17403"/>
                  <a:pt x="4295805" y="24069"/>
                  <a:pt x="4531426" y="0"/>
                </a:cubicBezTo>
                <a:cubicBezTo>
                  <a:pt x="4767047" y="-24069"/>
                  <a:pt x="4965400" y="-7884"/>
                  <a:pt x="5391404" y="0"/>
                </a:cubicBezTo>
                <a:cubicBezTo>
                  <a:pt x="5817408" y="7884"/>
                  <a:pt x="5809815" y="-20307"/>
                  <a:pt x="6052926" y="0"/>
                </a:cubicBezTo>
                <a:cubicBezTo>
                  <a:pt x="6296037" y="20307"/>
                  <a:pt x="6452936" y="-18683"/>
                  <a:pt x="6615220" y="0"/>
                </a:cubicBezTo>
                <a:cubicBezTo>
                  <a:pt x="6777504" y="18683"/>
                  <a:pt x="6899957" y="-17553"/>
                  <a:pt x="6979057" y="0"/>
                </a:cubicBezTo>
                <a:cubicBezTo>
                  <a:pt x="7058157" y="17553"/>
                  <a:pt x="7178732" y="17650"/>
                  <a:pt x="7342894" y="0"/>
                </a:cubicBezTo>
                <a:cubicBezTo>
                  <a:pt x="7507056" y="-17650"/>
                  <a:pt x="7757356" y="-22465"/>
                  <a:pt x="8103644" y="0"/>
                </a:cubicBezTo>
                <a:cubicBezTo>
                  <a:pt x="8449932" y="22465"/>
                  <a:pt x="8369288" y="-2822"/>
                  <a:pt x="8566710" y="0"/>
                </a:cubicBezTo>
                <a:cubicBezTo>
                  <a:pt x="8764132" y="2822"/>
                  <a:pt x="9030533" y="6549"/>
                  <a:pt x="9327460" y="0"/>
                </a:cubicBezTo>
                <a:cubicBezTo>
                  <a:pt x="9624387" y="-6549"/>
                  <a:pt x="9704148" y="1071"/>
                  <a:pt x="9922830" y="0"/>
                </a:cubicBezTo>
                <a:cubicBezTo>
                  <a:pt x="9993712" y="77728"/>
                  <a:pt x="10030565" y="110542"/>
                  <a:pt x="10093514" y="170684"/>
                </a:cubicBezTo>
                <a:cubicBezTo>
                  <a:pt x="10074625" y="311073"/>
                  <a:pt x="10076803" y="472372"/>
                  <a:pt x="10093514" y="588851"/>
                </a:cubicBezTo>
                <a:cubicBezTo>
                  <a:pt x="10110225" y="705330"/>
                  <a:pt x="10084413" y="841959"/>
                  <a:pt x="10093514" y="1024086"/>
                </a:cubicBezTo>
                <a:lnTo>
                  <a:pt x="10093514" y="1024086"/>
                </a:lnTo>
                <a:cubicBezTo>
                  <a:pt x="9942461" y="1016605"/>
                  <a:pt x="9906013" y="1011233"/>
                  <a:pt x="9729677" y="1024086"/>
                </a:cubicBezTo>
                <a:cubicBezTo>
                  <a:pt x="9553341" y="1036939"/>
                  <a:pt x="9304004" y="1013738"/>
                  <a:pt x="9068155" y="1024086"/>
                </a:cubicBezTo>
                <a:cubicBezTo>
                  <a:pt x="8832306" y="1034434"/>
                  <a:pt x="8585574" y="1014781"/>
                  <a:pt x="8406633" y="1024086"/>
                </a:cubicBezTo>
                <a:cubicBezTo>
                  <a:pt x="8227692" y="1033391"/>
                  <a:pt x="7924437" y="1054894"/>
                  <a:pt x="7546654" y="1024086"/>
                </a:cubicBezTo>
                <a:cubicBezTo>
                  <a:pt x="7168871" y="993278"/>
                  <a:pt x="7005519" y="1015173"/>
                  <a:pt x="6686676" y="1024086"/>
                </a:cubicBezTo>
                <a:cubicBezTo>
                  <a:pt x="6367833" y="1032999"/>
                  <a:pt x="6399494" y="1036182"/>
                  <a:pt x="6124382" y="1024086"/>
                </a:cubicBezTo>
                <a:cubicBezTo>
                  <a:pt x="5849270" y="1011990"/>
                  <a:pt x="5612797" y="1027917"/>
                  <a:pt x="5363632" y="1024086"/>
                </a:cubicBezTo>
                <a:cubicBezTo>
                  <a:pt x="5114467" y="1020256"/>
                  <a:pt x="4843589" y="1021306"/>
                  <a:pt x="4702110" y="1024086"/>
                </a:cubicBezTo>
                <a:cubicBezTo>
                  <a:pt x="4560631" y="1026866"/>
                  <a:pt x="4224717" y="1008556"/>
                  <a:pt x="3842131" y="1024086"/>
                </a:cubicBezTo>
                <a:cubicBezTo>
                  <a:pt x="3459545" y="1039616"/>
                  <a:pt x="3508440" y="1048591"/>
                  <a:pt x="3279837" y="1024086"/>
                </a:cubicBezTo>
                <a:cubicBezTo>
                  <a:pt x="3051234" y="999581"/>
                  <a:pt x="2763328" y="1018995"/>
                  <a:pt x="2618315" y="1024086"/>
                </a:cubicBezTo>
                <a:cubicBezTo>
                  <a:pt x="2473302" y="1029177"/>
                  <a:pt x="2009995" y="1010806"/>
                  <a:pt x="1758337" y="1024086"/>
                </a:cubicBezTo>
                <a:cubicBezTo>
                  <a:pt x="1506679" y="1037366"/>
                  <a:pt x="1080114" y="993286"/>
                  <a:pt x="898358" y="1024086"/>
                </a:cubicBezTo>
                <a:cubicBezTo>
                  <a:pt x="716602" y="1054886"/>
                  <a:pt x="470507" y="1041935"/>
                  <a:pt x="170684" y="1024086"/>
                </a:cubicBezTo>
                <a:cubicBezTo>
                  <a:pt x="95619" y="939619"/>
                  <a:pt x="81911" y="933379"/>
                  <a:pt x="0" y="853402"/>
                </a:cubicBezTo>
                <a:cubicBezTo>
                  <a:pt x="-7817" y="682509"/>
                  <a:pt x="14397" y="591343"/>
                  <a:pt x="0" y="452303"/>
                </a:cubicBezTo>
                <a:cubicBezTo>
                  <a:pt x="-14397" y="313263"/>
                  <a:pt x="-10158" y="97300"/>
                  <a:pt x="0" y="0"/>
                </a:cubicBezTo>
                <a:close/>
              </a:path>
            </a:pathLst>
          </a:custGeom>
          <a:ln w="38100">
            <a:solidFill>
              <a:schemeClr val="tx1">
                <a:lumMod val="50000"/>
                <a:lumOff val="50000"/>
              </a:schemeClr>
            </a:solidFill>
            <a:extLst>
              <a:ext uri="{C807C97D-BFC1-408E-A445-0C87EB9F89A2}">
                <ask:lineSketchStyleProps xmlns:ask="http://schemas.microsoft.com/office/drawing/2018/sketchyshapes" sd="998847940">
                  <a:prstGeom prst="snip2Diag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i="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“Improving the health and wellbeing of our NHS people by growing our Occupational Health and Wellbeing services and people to be trusted, strategic and integrated partners, creating a proactive, preventative, and supportive wellbeing culture for our workforce”</a:t>
            </a:r>
            <a:endParaRPr lang="en-GB" sz="1600" dirty="0">
              <a:solidFill>
                <a:srgbClr val="0070C0"/>
              </a:solidFill>
              <a:effectLst/>
              <a:ea typeface="Calibri" panose="020F0502020204030204" pitchFamily="34" charset="0"/>
              <a:cs typeface="Times New Roman" panose="02020603050405020304" pitchFamily="18" charset="0"/>
            </a:endParaRPr>
          </a:p>
        </p:txBody>
      </p:sp>
      <p:sp>
        <p:nvSpPr>
          <p:cNvPr id="70" name="Title 1">
            <a:extLst>
              <a:ext uri="{FF2B5EF4-FFF2-40B4-BE49-F238E27FC236}">
                <a16:creationId xmlns:a16="http://schemas.microsoft.com/office/drawing/2014/main" id="{CBDD9885-673C-4360-A897-1B0880636007}"/>
              </a:ext>
            </a:extLst>
          </p:cNvPr>
          <p:cNvSpPr txBox="1">
            <a:spLocks/>
          </p:cNvSpPr>
          <p:nvPr/>
        </p:nvSpPr>
        <p:spPr>
          <a:xfrm>
            <a:off x="98025" y="165594"/>
            <a:ext cx="11739896" cy="767745"/>
          </a:xfrm>
          <a:prstGeom prst="rect">
            <a:avLst/>
          </a:prstGeom>
        </p:spPr>
        <p:txBody>
          <a:bodyPr/>
          <a:lstStyle>
            <a:lvl1pPr algn="l" defTabSz="914400" rtl="0" eaLnBrk="1" latinLnBrk="0" hangingPunct="1">
              <a:lnSpc>
                <a:spcPct val="90000"/>
              </a:lnSpc>
              <a:spcBef>
                <a:spcPct val="0"/>
              </a:spcBef>
              <a:buNone/>
              <a:defRPr sz="3600" kern="1200" baseline="0">
                <a:solidFill>
                  <a:srgbClr val="005EB8"/>
                </a:solidFill>
                <a:latin typeface="Arial" panose="020B0604020202020204" pitchFamily="34" charset="0"/>
                <a:ea typeface="+mj-ea"/>
                <a:cs typeface="Arial" panose="020B0604020202020204" pitchFamily="34" charset="0"/>
              </a:defRPr>
            </a:lvl1pPr>
          </a:lstStyle>
          <a:p>
            <a:r>
              <a:rPr lang="en-GB" sz="2800" b="1" dirty="0">
                <a:solidFill>
                  <a:srgbClr val="0070C0"/>
                </a:solidFill>
              </a:rPr>
              <a:t>Growing OH and Wellbeing Together: Continues to underpin the 10YHP ambitions</a:t>
            </a:r>
            <a:endParaRPr lang="en-GB" sz="2800" dirty="0">
              <a:solidFill>
                <a:srgbClr val="FF0000"/>
              </a:solidFill>
            </a:endParaRPr>
          </a:p>
        </p:txBody>
      </p:sp>
      <p:sp>
        <p:nvSpPr>
          <p:cNvPr id="71" name="Rectangle 70">
            <a:extLst>
              <a:ext uri="{FF2B5EF4-FFF2-40B4-BE49-F238E27FC236}">
                <a16:creationId xmlns:a16="http://schemas.microsoft.com/office/drawing/2014/main" id="{C339EC8B-3CA6-4479-876D-E2F309760F47}"/>
              </a:ext>
            </a:extLst>
          </p:cNvPr>
          <p:cNvSpPr/>
          <p:nvPr/>
        </p:nvSpPr>
        <p:spPr>
          <a:xfrm>
            <a:off x="498355" y="5237078"/>
            <a:ext cx="2140673" cy="811183"/>
          </a:xfrm>
          <a:prstGeom prst="rect">
            <a:avLst/>
          </a:prstGeom>
          <a:ln>
            <a:noFill/>
          </a:ln>
        </p:spPr>
        <p:style>
          <a:lnRef idx="2">
            <a:schemeClr val="accent5"/>
          </a:lnRef>
          <a:fillRef idx="1">
            <a:schemeClr val="lt1"/>
          </a:fillRef>
          <a:effectRef idx="0">
            <a:schemeClr val="accent5"/>
          </a:effectRef>
          <a:fontRef idx="minor">
            <a:schemeClr val="dk1"/>
          </a:fontRef>
        </p:style>
        <p:txBody>
          <a:bodyPr rot="0" spcFirstLastPara="0" vert="horz" wrap="square" lIns="0" tIns="144000" rIns="0" bIns="0" numCol="1" spcCol="0" rtlCol="0" fromWordArt="0" anchor="t" anchorCtr="0" forceAA="0" compatLnSpc="1">
            <a:prstTxWarp prst="textNoShape">
              <a:avLst/>
            </a:prstTxWarp>
            <a:noAutofit/>
          </a:bodyPr>
          <a:lstStyle/>
          <a:p>
            <a:pPr algn="ctr">
              <a:lnSpc>
                <a:spcPct val="107000"/>
              </a:lnSpc>
              <a:spcAft>
                <a:spcPts val="800"/>
              </a:spcAft>
            </a:pPr>
            <a:r>
              <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Growing the </a:t>
            </a:r>
            <a:r>
              <a:rPr lang="en-GB" sz="1600" b="1" dirty="0">
                <a:solidFill>
                  <a:srgbClr val="FAA906"/>
                </a:solidFill>
                <a:effectLst/>
                <a:latin typeface="Arial" panose="020B0604020202020204" pitchFamily="34" charset="0"/>
                <a:ea typeface="Calibri" panose="020F0502020204030204" pitchFamily="34" charset="0"/>
                <a:cs typeface="Times New Roman" panose="02020603050405020304" pitchFamily="18" charset="0"/>
              </a:rPr>
              <a:t>strategic culture and identity </a:t>
            </a:r>
            <a:r>
              <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of OHWB</a:t>
            </a:r>
          </a:p>
        </p:txBody>
      </p:sp>
      <p:sp>
        <p:nvSpPr>
          <p:cNvPr id="72" name="Rectangle 71">
            <a:extLst>
              <a:ext uri="{FF2B5EF4-FFF2-40B4-BE49-F238E27FC236}">
                <a16:creationId xmlns:a16="http://schemas.microsoft.com/office/drawing/2014/main" id="{56AEF785-7081-4BBE-9B1F-9FACEE5AF656}"/>
              </a:ext>
            </a:extLst>
          </p:cNvPr>
          <p:cNvSpPr/>
          <p:nvPr/>
        </p:nvSpPr>
        <p:spPr>
          <a:xfrm>
            <a:off x="3345726" y="5192452"/>
            <a:ext cx="2140673" cy="855810"/>
          </a:xfrm>
          <a:prstGeom prst="rect">
            <a:avLst/>
          </a:prstGeom>
          <a:ln>
            <a:noFill/>
          </a:ln>
        </p:spPr>
        <p:style>
          <a:lnRef idx="2">
            <a:schemeClr val="accent5"/>
          </a:lnRef>
          <a:fillRef idx="1">
            <a:schemeClr val="lt1"/>
          </a:fillRef>
          <a:effectRef idx="0">
            <a:schemeClr val="accent5"/>
          </a:effectRef>
          <a:fontRef idx="minor">
            <a:schemeClr val="dk1"/>
          </a:fontRef>
        </p:style>
        <p:txBody>
          <a:bodyPr rot="0" spcFirstLastPara="0" vert="horz" wrap="square" lIns="0" tIns="144000" rIns="0" bIns="0" numCol="1" spcCol="0" rtlCol="0" fromWordArt="0" anchor="t" anchorCtr="0" forceAA="0" compatLnSpc="1">
            <a:prstTxWarp prst="textNoShape">
              <a:avLst/>
            </a:prstTxWarp>
            <a:noAutofit/>
          </a:bodyPr>
          <a:lstStyle/>
          <a:p>
            <a:pPr algn="ctr">
              <a:lnSpc>
                <a:spcPct val="107000"/>
              </a:lnSpc>
              <a:spcAft>
                <a:spcPts val="800"/>
              </a:spcAft>
            </a:pPr>
            <a:r>
              <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Growing our OHWB </a:t>
            </a:r>
            <a:r>
              <a:rPr lang="en-GB" sz="16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services</a:t>
            </a:r>
            <a:r>
              <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GB" sz="16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across systems</a:t>
            </a:r>
          </a:p>
        </p:txBody>
      </p:sp>
      <p:sp>
        <p:nvSpPr>
          <p:cNvPr id="73" name="Rectangle 72">
            <a:extLst>
              <a:ext uri="{FF2B5EF4-FFF2-40B4-BE49-F238E27FC236}">
                <a16:creationId xmlns:a16="http://schemas.microsoft.com/office/drawing/2014/main" id="{DA35860B-E8D5-40B7-AE04-D045013E9D6A}"/>
              </a:ext>
            </a:extLst>
          </p:cNvPr>
          <p:cNvSpPr/>
          <p:nvPr/>
        </p:nvSpPr>
        <p:spPr>
          <a:xfrm>
            <a:off x="6285692" y="5248653"/>
            <a:ext cx="2140673" cy="855809"/>
          </a:xfrm>
          <a:prstGeom prst="rect">
            <a:avLst/>
          </a:prstGeom>
          <a:ln>
            <a:noFill/>
          </a:ln>
        </p:spPr>
        <p:style>
          <a:lnRef idx="2">
            <a:schemeClr val="accent5"/>
          </a:lnRef>
          <a:fillRef idx="1">
            <a:schemeClr val="lt1"/>
          </a:fillRef>
          <a:effectRef idx="0">
            <a:schemeClr val="accent5"/>
          </a:effectRef>
          <a:fontRef idx="minor">
            <a:schemeClr val="dk1"/>
          </a:fontRef>
        </p:style>
        <p:txBody>
          <a:bodyPr rot="0" spcFirstLastPara="0" vert="horz" wrap="square" lIns="0" tIns="144000" rIns="0" bIns="0" numCol="1" spcCol="0" rtlCol="0" fromWordArt="0" anchor="t" anchorCtr="0" forceAA="0" compatLnSpc="1">
            <a:prstTxWarp prst="textNoShape">
              <a:avLst/>
            </a:prstTxWarp>
            <a:noAutofit/>
          </a:bodyPr>
          <a:lstStyle/>
          <a:p>
            <a:pPr algn="ctr">
              <a:lnSpc>
                <a:spcPct val="107000"/>
              </a:lnSpc>
              <a:spcAft>
                <a:spcPts val="800"/>
              </a:spcAft>
            </a:pPr>
            <a:r>
              <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Growing our OHWB </a:t>
            </a:r>
            <a:r>
              <a:rPr lang="en-GB" sz="1600" b="1" dirty="0">
                <a:solidFill>
                  <a:srgbClr val="78B832"/>
                </a:solidFill>
                <a:effectLst/>
                <a:latin typeface="Arial" panose="020B0604020202020204" pitchFamily="34" charset="0"/>
                <a:ea typeface="Calibri" panose="020F0502020204030204" pitchFamily="34" charset="0"/>
                <a:cs typeface="Times New Roman" panose="02020603050405020304" pitchFamily="18" charset="0"/>
              </a:rPr>
              <a:t>workforce</a:t>
            </a:r>
          </a:p>
        </p:txBody>
      </p:sp>
      <p:sp>
        <p:nvSpPr>
          <p:cNvPr id="74" name="Rectangle 73">
            <a:extLst>
              <a:ext uri="{FF2B5EF4-FFF2-40B4-BE49-F238E27FC236}">
                <a16:creationId xmlns:a16="http://schemas.microsoft.com/office/drawing/2014/main" id="{7351708C-A961-4842-8938-1D2952EC3F7B}"/>
              </a:ext>
            </a:extLst>
          </p:cNvPr>
          <p:cNvSpPr/>
          <p:nvPr/>
        </p:nvSpPr>
        <p:spPr>
          <a:xfrm>
            <a:off x="9324441" y="5223270"/>
            <a:ext cx="2140673" cy="855809"/>
          </a:xfrm>
          <a:prstGeom prst="rect">
            <a:avLst/>
          </a:prstGeom>
          <a:ln>
            <a:noFill/>
          </a:ln>
        </p:spPr>
        <p:style>
          <a:lnRef idx="2">
            <a:schemeClr val="accent5"/>
          </a:lnRef>
          <a:fillRef idx="1">
            <a:schemeClr val="lt1"/>
          </a:fillRef>
          <a:effectRef idx="0">
            <a:schemeClr val="accent5"/>
          </a:effectRef>
          <a:fontRef idx="minor">
            <a:schemeClr val="dk1"/>
          </a:fontRef>
        </p:style>
        <p:txBody>
          <a:bodyPr rot="0" spcFirstLastPara="0" vert="horz" wrap="square" lIns="0" tIns="108000" rIns="0" bIns="0" numCol="1" spcCol="0" rtlCol="0" fromWordArt="0" anchor="t" anchorCtr="0" forceAA="0" compatLnSpc="1">
            <a:prstTxWarp prst="textNoShape">
              <a:avLst/>
            </a:prstTxWarp>
            <a:noAutofit/>
          </a:bodyPr>
          <a:lstStyle/>
          <a:p>
            <a:pPr algn="ctr">
              <a:lnSpc>
                <a:spcPct val="107000"/>
              </a:lnSpc>
              <a:spcAft>
                <a:spcPts val="800"/>
              </a:spcAft>
            </a:pPr>
            <a:r>
              <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Growing OHWB </a:t>
            </a:r>
            <a:r>
              <a:rPr lang="en-GB" sz="1600" b="1"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rPr>
              <a:t>impact</a:t>
            </a:r>
            <a:r>
              <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GB" sz="1600"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rPr>
              <a:t>and evidence-based </a:t>
            </a:r>
            <a:r>
              <a:rPr lang="en-GB" sz="1600" b="1"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rPr>
              <a:t>practice</a:t>
            </a:r>
          </a:p>
        </p:txBody>
      </p:sp>
      <p:pic>
        <p:nvPicPr>
          <p:cNvPr id="75" name="Picture 74" descr="NHS England People Promise Graphic - We are safe and healthy ">
            <a:extLst>
              <a:ext uri="{FF2B5EF4-FFF2-40B4-BE49-F238E27FC236}">
                <a16:creationId xmlns:a16="http://schemas.microsoft.com/office/drawing/2014/main" id="{BCB6919E-136F-4B6B-B777-9A54B20AC227}"/>
              </a:ext>
            </a:extLst>
          </p:cNvPr>
          <p:cNvPicPr/>
          <p:nvPr/>
        </p:nvPicPr>
        <p:blipFill rotWithShape="1">
          <a:blip r:embed="rId4">
            <a:extLst>
              <a:ext uri="{28A0092B-C50C-407E-A947-70E740481C1C}">
                <a14:useLocalDpi xmlns:a14="http://schemas.microsoft.com/office/drawing/2010/main" val="0"/>
              </a:ext>
            </a:extLst>
          </a:blip>
          <a:srcRect l="18556" t="-1432" r="19163" b="234"/>
          <a:stretch/>
        </p:blipFill>
        <p:spPr bwMode="auto">
          <a:xfrm>
            <a:off x="0" y="2883278"/>
            <a:ext cx="1736204" cy="2093944"/>
          </a:xfrm>
          <a:prstGeom prst="rect">
            <a:avLst/>
          </a:prstGeom>
          <a:noFill/>
          <a:ln w="12700">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5FD31F70-F600-7DC9-B14B-B4BE25622CE7}"/>
              </a:ext>
            </a:extLst>
          </p:cNvPr>
          <p:cNvSpPr txBox="1"/>
          <p:nvPr/>
        </p:nvSpPr>
        <p:spPr>
          <a:xfrm>
            <a:off x="98025" y="1219261"/>
            <a:ext cx="11999487" cy="1231106"/>
          </a:xfrm>
          <a:prstGeom prst="rect">
            <a:avLst/>
          </a:prstGeom>
          <a:noFill/>
        </p:spPr>
        <p:txBody>
          <a:bodyPr wrap="square">
            <a:spAutoFit/>
          </a:bodyPr>
          <a:lstStyle/>
          <a:p>
            <a:pPr marL="285750" indent="-285750">
              <a:spcAft>
                <a:spcPts val="1200"/>
              </a:spcAft>
              <a:buFont typeface="Wingdings" panose="05000000000000000000" pitchFamily="2" charset="2"/>
              <a:buChar char="§"/>
            </a:pPr>
            <a:r>
              <a:rPr lang="en-GB" sz="1600" dirty="0">
                <a:latin typeface="Arial" panose="020B0604020202020204" pitchFamily="34" charset="0"/>
                <a:cs typeface="Arial" panose="020B0604020202020204" pitchFamily="34" charset="0"/>
              </a:rPr>
              <a:t>The </a:t>
            </a:r>
            <a:r>
              <a:rPr lang="en-GB" sz="1600" dirty="0">
                <a:latin typeface="Arial" panose="020B0604020202020204" pitchFamily="34" charset="0"/>
                <a:cs typeface="Arial" panose="020B0604020202020204" pitchFamily="34" charset="0"/>
                <a:hlinkClick r:id="rId5"/>
              </a:rPr>
              <a:t>Growing Occupational Health and Wellbeing Together </a:t>
            </a:r>
            <a:r>
              <a:rPr lang="en-GB" sz="1600" dirty="0">
                <a:latin typeface="Arial" panose="020B0604020202020204" pitchFamily="34" charset="0"/>
                <a:cs typeface="Arial" panose="020B0604020202020204" pitchFamily="34" charset="0"/>
              </a:rPr>
              <a:t>strategy (2022) remains our ‘north star’ for driving change to improve the health and wellbeing of our NHS workforce, and </a:t>
            </a:r>
            <a:r>
              <a:rPr lang="en-GB" sz="1600" b="1" dirty="0">
                <a:latin typeface="Arial" panose="020B0604020202020204" pitchFamily="34" charset="0"/>
                <a:cs typeface="Arial" panose="020B0604020202020204" pitchFamily="34" charset="0"/>
              </a:rPr>
              <a:t>underpins ambitions within the NHS 10-year health plan</a:t>
            </a:r>
            <a:r>
              <a:rPr lang="en-GB" sz="1600" dirty="0">
                <a:latin typeface="Arial" panose="020B0604020202020204" pitchFamily="34" charset="0"/>
                <a:cs typeface="Arial" panose="020B0604020202020204" pitchFamily="34" charset="0"/>
              </a:rPr>
              <a:t>. </a:t>
            </a:r>
          </a:p>
          <a:p>
            <a:pPr marL="285750" indent="-285750">
              <a:spcAft>
                <a:spcPts val="1200"/>
              </a:spcAft>
              <a:buFont typeface="Wingdings" panose="05000000000000000000" pitchFamily="2" charset="2"/>
              <a:buChar char="§"/>
            </a:pPr>
            <a:r>
              <a:rPr lang="en-GB" sz="1600" dirty="0">
                <a:latin typeface="Arial" panose="020B0604020202020204" pitchFamily="34" charset="0"/>
                <a:cs typeface="Arial" panose="020B0604020202020204" pitchFamily="34" charset="0"/>
              </a:rPr>
              <a:t>All of the work we do nationally aligns to the </a:t>
            </a:r>
            <a:r>
              <a:rPr lang="en-GB" sz="1600" b="1" dirty="0">
                <a:latin typeface="Arial" panose="020B0604020202020204" pitchFamily="34" charset="0"/>
                <a:cs typeface="Arial" panose="020B0604020202020204" pitchFamily="34" charset="0"/>
              </a:rPr>
              <a:t>four improvement drivers </a:t>
            </a:r>
            <a:r>
              <a:rPr lang="en-GB" sz="1600" dirty="0">
                <a:latin typeface="Arial" panose="020B0604020202020204" pitchFamily="34" charset="0"/>
                <a:cs typeface="Arial" panose="020B0604020202020204" pitchFamily="34" charset="0"/>
              </a:rPr>
              <a:t>on improving culture, transforming OHWB services, growing the workforce, and demonstrating impact / return on investment to drive forward improvements. </a:t>
            </a:r>
          </a:p>
        </p:txBody>
      </p:sp>
    </p:spTree>
    <p:extLst>
      <p:ext uri="{BB962C8B-B14F-4D97-AF65-F5344CB8AC3E}">
        <p14:creationId xmlns:p14="http://schemas.microsoft.com/office/powerpoint/2010/main" val="3594163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a:extLst>
              <a:ext uri="{FF2B5EF4-FFF2-40B4-BE49-F238E27FC236}">
                <a16:creationId xmlns:a16="http://schemas.microsoft.com/office/drawing/2014/main" id="{D076DD85-112E-7BAF-604D-4E0BE52FE749}"/>
              </a:ext>
            </a:extLst>
          </p:cNvPr>
          <p:cNvSpPr txBox="1"/>
          <p:nvPr/>
        </p:nvSpPr>
        <p:spPr>
          <a:xfrm>
            <a:off x="8306316" y="4085721"/>
            <a:ext cx="3818227" cy="2270458"/>
          </a:xfrm>
          <a:prstGeom prst="rect">
            <a:avLst/>
          </a:prstGeom>
        </p:spPr>
        <p:style>
          <a:lnRef idx="2">
            <a:schemeClr val="accent6"/>
          </a:lnRef>
          <a:fillRef idx="1">
            <a:schemeClr val="lt1"/>
          </a:fillRef>
          <a:effectRef idx="0">
            <a:schemeClr val="accent6"/>
          </a:effectRef>
          <a:fontRef idx="minor">
            <a:schemeClr val="dk1"/>
          </a:fontRef>
        </p:style>
        <p:txBody>
          <a:bodyPr wrap="square">
            <a:noAutofit/>
          </a:bodyPr>
          <a:lstStyle/>
          <a:p>
            <a:r>
              <a:rPr lang="en-GB" sz="1000" b="1" dirty="0">
                <a:solidFill>
                  <a:srgbClr val="0070C0"/>
                </a:solidFill>
                <a:latin typeface="Arial" panose="020B0604020202020204" pitchFamily="34" charset="0"/>
                <a:cs typeface="Arial" panose="020B0604020202020204" pitchFamily="34" charset="0"/>
              </a:rPr>
              <a:t>System staff treatment hub pathway</a:t>
            </a:r>
            <a:endParaRPr lang="en-GB" sz="1000" dirty="0">
              <a:latin typeface="Arial" panose="020B0604020202020204" pitchFamily="34" charset="0"/>
              <a:cs typeface="Arial" panose="020B0604020202020204" pitchFamily="34" charset="0"/>
            </a:endParaRPr>
          </a:p>
        </p:txBody>
      </p:sp>
      <p:sp>
        <p:nvSpPr>
          <p:cNvPr id="36" name="Arrow: Right 35">
            <a:extLst>
              <a:ext uri="{FF2B5EF4-FFF2-40B4-BE49-F238E27FC236}">
                <a16:creationId xmlns:a16="http://schemas.microsoft.com/office/drawing/2014/main" id="{809FE859-8DF2-A863-C026-4B508D2887BD}"/>
              </a:ext>
            </a:extLst>
          </p:cNvPr>
          <p:cNvSpPr/>
          <p:nvPr/>
        </p:nvSpPr>
        <p:spPr>
          <a:xfrm rot="5400000" flipV="1">
            <a:off x="9519440" y="4709068"/>
            <a:ext cx="187387" cy="15827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800" b="1">
              <a:latin typeface="Arial" panose="020B0604020202020204" pitchFamily="34" charset="0"/>
              <a:cs typeface="Arial" panose="020B0604020202020204" pitchFamily="34" charset="0"/>
            </a:endParaRPr>
          </a:p>
        </p:txBody>
      </p:sp>
      <p:sp>
        <p:nvSpPr>
          <p:cNvPr id="53" name="Arrow: Right 52">
            <a:extLst>
              <a:ext uri="{FF2B5EF4-FFF2-40B4-BE49-F238E27FC236}">
                <a16:creationId xmlns:a16="http://schemas.microsoft.com/office/drawing/2014/main" id="{B87F3E02-BD25-FC53-9EF7-95789783CBFF}"/>
              </a:ext>
            </a:extLst>
          </p:cNvPr>
          <p:cNvSpPr/>
          <p:nvPr/>
        </p:nvSpPr>
        <p:spPr>
          <a:xfrm rot="5400000" flipV="1">
            <a:off x="9519440" y="5185126"/>
            <a:ext cx="187387" cy="15827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800" b="1">
              <a:latin typeface="Arial" panose="020B0604020202020204" pitchFamily="34" charset="0"/>
              <a:cs typeface="Arial" panose="020B0604020202020204" pitchFamily="34" charset="0"/>
            </a:endParaRPr>
          </a:p>
        </p:txBody>
      </p:sp>
      <p:sp>
        <p:nvSpPr>
          <p:cNvPr id="54" name="Arrow: Right 53">
            <a:extLst>
              <a:ext uri="{FF2B5EF4-FFF2-40B4-BE49-F238E27FC236}">
                <a16:creationId xmlns:a16="http://schemas.microsoft.com/office/drawing/2014/main" id="{3FBBC2F9-3CBD-35E8-DAE5-33447FAE524A}"/>
              </a:ext>
            </a:extLst>
          </p:cNvPr>
          <p:cNvSpPr/>
          <p:nvPr/>
        </p:nvSpPr>
        <p:spPr>
          <a:xfrm rot="5400000" flipV="1">
            <a:off x="9519440" y="5655761"/>
            <a:ext cx="187387" cy="15827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800" b="1">
              <a:latin typeface="Arial" panose="020B0604020202020204" pitchFamily="34" charset="0"/>
              <a:cs typeface="Arial" panose="020B0604020202020204" pitchFamily="34" charset="0"/>
            </a:endParaRPr>
          </a:p>
        </p:txBody>
      </p:sp>
      <p:sp>
        <p:nvSpPr>
          <p:cNvPr id="70" name="Title 1">
            <a:extLst>
              <a:ext uri="{FF2B5EF4-FFF2-40B4-BE49-F238E27FC236}">
                <a16:creationId xmlns:a16="http://schemas.microsoft.com/office/drawing/2014/main" id="{CBDD9885-673C-4360-A897-1B0880636007}"/>
              </a:ext>
            </a:extLst>
          </p:cNvPr>
          <p:cNvSpPr txBox="1">
            <a:spLocks/>
          </p:cNvSpPr>
          <p:nvPr/>
        </p:nvSpPr>
        <p:spPr>
          <a:xfrm>
            <a:off x="46163" y="50321"/>
            <a:ext cx="12078380" cy="584776"/>
          </a:xfrm>
          <a:prstGeom prst="rect">
            <a:avLst/>
          </a:prstGeom>
        </p:spPr>
        <p:txBody>
          <a:bodyPr/>
          <a:lstStyle>
            <a:lvl1pPr algn="l" defTabSz="914400" rtl="0" eaLnBrk="1" latinLnBrk="0" hangingPunct="1">
              <a:lnSpc>
                <a:spcPct val="90000"/>
              </a:lnSpc>
              <a:spcBef>
                <a:spcPct val="0"/>
              </a:spcBef>
              <a:buNone/>
              <a:defRPr sz="3600" kern="1200" baseline="0">
                <a:solidFill>
                  <a:srgbClr val="005EB8"/>
                </a:solidFill>
                <a:latin typeface="Arial" panose="020B0604020202020204" pitchFamily="34" charset="0"/>
                <a:ea typeface="+mj-ea"/>
                <a:cs typeface="Arial" panose="020B0604020202020204" pitchFamily="34" charset="0"/>
              </a:defRPr>
            </a:lvl1pPr>
          </a:lstStyle>
          <a:p>
            <a:r>
              <a:rPr lang="en-GB" sz="2400" b="1" dirty="0">
                <a:solidFill>
                  <a:srgbClr val="0070C0"/>
                </a:solidFill>
              </a:rPr>
              <a:t>Focus on Staff Treatment Access Review (STAR): Case for investing in staff health and wellbeing and treatment hub model</a:t>
            </a:r>
            <a:endParaRPr lang="en-GB" sz="2400" dirty="0">
              <a:solidFill>
                <a:srgbClr val="FF0000"/>
              </a:solidFill>
            </a:endParaRPr>
          </a:p>
        </p:txBody>
      </p:sp>
      <p:sp>
        <p:nvSpPr>
          <p:cNvPr id="2" name="TextBox 1">
            <a:extLst>
              <a:ext uri="{FF2B5EF4-FFF2-40B4-BE49-F238E27FC236}">
                <a16:creationId xmlns:a16="http://schemas.microsoft.com/office/drawing/2014/main" id="{26A586D9-FD62-BA76-7395-0E7675E35D62}"/>
              </a:ext>
            </a:extLst>
          </p:cNvPr>
          <p:cNvSpPr txBox="1"/>
          <p:nvPr/>
        </p:nvSpPr>
        <p:spPr>
          <a:xfrm>
            <a:off x="620599" y="897193"/>
            <a:ext cx="11384794" cy="46166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0" lvl="4">
              <a:spcAft>
                <a:spcPts val="600"/>
              </a:spcAft>
            </a:pPr>
            <a:r>
              <a:rPr lang="en-GB" sz="1200" b="1" i="1" kern="100" dirty="0">
                <a:solidFill>
                  <a:srgbClr val="005EB8"/>
                </a:solidFill>
                <a:effectLst/>
                <a:latin typeface="Arial" panose="020B0604020202020204" pitchFamily="34" charset="0"/>
                <a:ea typeface="Aptos" panose="020B0004020202020204" pitchFamily="34" charset="0"/>
                <a:cs typeface="Times New Roman" panose="02020603050405020304" pitchFamily="18" charset="0"/>
              </a:rPr>
              <a:t>Hypothesis (proven): </a:t>
            </a:r>
            <a:r>
              <a:rPr lang="en-GB" sz="1200" b="1" i="1" kern="100" dirty="0">
                <a:effectLst/>
                <a:latin typeface="Arial" panose="020B0604020202020204" pitchFamily="34" charset="0"/>
                <a:ea typeface="Aptos" panose="020B0004020202020204" pitchFamily="34" charset="0"/>
                <a:cs typeface="Times New Roman" panose="02020603050405020304" pitchFamily="18" charset="0"/>
              </a:rPr>
              <a:t>Providing access to treatment </a:t>
            </a:r>
            <a:r>
              <a:rPr lang="en-GB" sz="1200" b="1" i="1" kern="100" dirty="0">
                <a:latin typeface="Arial" panose="020B0604020202020204" pitchFamily="34" charset="0"/>
                <a:ea typeface="Aptos" panose="020B0004020202020204" pitchFamily="34" charset="0"/>
                <a:cs typeface="Times New Roman" panose="02020603050405020304" pitchFamily="18" charset="0"/>
              </a:rPr>
              <a:t>for common </a:t>
            </a:r>
            <a:r>
              <a:rPr lang="en-GB" sz="1200" b="1" i="1" kern="100" dirty="0">
                <a:effectLst/>
                <a:latin typeface="Arial" panose="020B0604020202020204" pitchFamily="34" charset="0"/>
                <a:ea typeface="Aptos" panose="020B0004020202020204" pitchFamily="34" charset="0"/>
                <a:cs typeface="Times New Roman" panose="02020603050405020304" pitchFamily="18" charset="0"/>
              </a:rPr>
              <a:t>short-term acute </a:t>
            </a:r>
            <a:r>
              <a:rPr lang="en-GB" sz="1200" b="1" i="1" kern="100" dirty="0">
                <a:latin typeface="Arial" panose="020B0604020202020204" pitchFamily="34" charset="0"/>
                <a:ea typeface="Aptos" panose="020B0004020202020204" pitchFamily="34" charset="0"/>
                <a:cs typeface="Times New Roman" panose="02020603050405020304" pitchFamily="18" charset="0"/>
              </a:rPr>
              <a:t>conditions </a:t>
            </a:r>
            <a:r>
              <a:rPr lang="en-GB" sz="1200" b="1" i="1" kern="100" dirty="0">
                <a:effectLst/>
                <a:latin typeface="Arial" panose="020B0604020202020204" pitchFamily="34" charset="0"/>
                <a:ea typeface="Aptos" panose="020B0004020202020204" pitchFamily="34" charset="0"/>
                <a:cs typeface="Times New Roman" panose="02020603050405020304" pitchFamily="18" charset="0"/>
              </a:rPr>
              <a:t>for NHS staff will improve their wellbeing, productivity and demonstrate clear financial return on investment in delivering quality and safe patient care. </a:t>
            </a:r>
            <a:endParaRPr lang="en-GB" sz="1200" i="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 name="Picture 2" descr="4,000+ Free Question Mark &amp; Question Images - Pixabay">
            <a:extLst>
              <a:ext uri="{FF2B5EF4-FFF2-40B4-BE49-F238E27FC236}">
                <a16:creationId xmlns:a16="http://schemas.microsoft.com/office/drawing/2014/main" id="{01E1F614-C412-B11C-A893-62381892866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28416" y="888023"/>
            <a:ext cx="420286" cy="42028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2E78EA63-3E64-24B9-9AD7-DC15F509F3AE}"/>
              </a:ext>
            </a:extLst>
          </p:cNvPr>
          <p:cNvSpPr txBox="1">
            <a:spLocks/>
          </p:cNvSpPr>
          <p:nvPr/>
        </p:nvSpPr>
        <p:spPr>
          <a:xfrm>
            <a:off x="6630220" y="1494409"/>
            <a:ext cx="2939958" cy="346605"/>
          </a:xfrm>
          <a:prstGeom prst="rect">
            <a:avLst/>
          </a:prstGeom>
        </p:spPr>
        <p:txBody>
          <a:bodyPr/>
          <a:lstStyle>
            <a:lvl1pPr algn="l" defTabSz="914400" rtl="0" eaLnBrk="1" latinLnBrk="0" hangingPunct="1">
              <a:lnSpc>
                <a:spcPct val="90000"/>
              </a:lnSpc>
              <a:spcBef>
                <a:spcPct val="0"/>
              </a:spcBef>
              <a:buNone/>
              <a:defRPr sz="3600" kern="1200" baseline="0">
                <a:solidFill>
                  <a:srgbClr val="005EB8"/>
                </a:solidFill>
                <a:latin typeface="Arial" panose="020B0604020202020204" pitchFamily="34" charset="0"/>
                <a:ea typeface="+mj-ea"/>
                <a:cs typeface="Arial" panose="020B0604020202020204" pitchFamily="34" charset="0"/>
              </a:defRPr>
            </a:lvl1pPr>
          </a:lstStyle>
          <a:p>
            <a:r>
              <a:rPr lang="en-GB" sz="1400" b="1" dirty="0">
                <a:solidFill>
                  <a:srgbClr val="0070C0"/>
                </a:solidFill>
              </a:rPr>
              <a:t>Solutions options appraisal</a:t>
            </a:r>
            <a:endParaRPr lang="en-GB" sz="1400" dirty="0">
              <a:solidFill>
                <a:srgbClr val="FF0000"/>
              </a:solidFill>
            </a:endParaRPr>
          </a:p>
        </p:txBody>
      </p:sp>
      <p:sp>
        <p:nvSpPr>
          <p:cNvPr id="27" name="Rectangle: Rounded Corners 26">
            <a:extLst>
              <a:ext uri="{FF2B5EF4-FFF2-40B4-BE49-F238E27FC236}">
                <a16:creationId xmlns:a16="http://schemas.microsoft.com/office/drawing/2014/main" id="{6647DE00-C7D0-D814-A261-EB23C04F25B3}"/>
              </a:ext>
            </a:extLst>
          </p:cNvPr>
          <p:cNvSpPr/>
          <p:nvPr/>
        </p:nvSpPr>
        <p:spPr>
          <a:xfrm>
            <a:off x="9062071" y="4469984"/>
            <a:ext cx="1092627" cy="282991"/>
          </a:xfrm>
          <a:prstGeom prst="roundRect">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b="1">
                <a:latin typeface="Arial" panose="020B0604020202020204" pitchFamily="34" charset="0"/>
                <a:cs typeface="Arial" panose="020B0604020202020204" pitchFamily="34" charset="0"/>
              </a:rPr>
              <a:t>Signposting </a:t>
            </a:r>
          </a:p>
        </p:txBody>
      </p:sp>
      <p:sp>
        <p:nvSpPr>
          <p:cNvPr id="32" name="Rectangle: Rounded Corners 31">
            <a:extLst>
              <a:ext uri="{FF2B5EF4-FFF2-40B4-BE49-F238E27FC236}">
                <a16:creationId xmlns:a16="http://schemas.microsoft.com/office/drawing/2014/main" id="{43437708-74E7-F453-D95B-8B515B5F9880}"/>
              </a:ext>
            </a:extLst>
          </p:cNvPr>
          <p:cNvSpPr/>
          <p:nvPr/>
        </p:nvSpPr>
        <p:spPr>
          <a:xfrm>
            <a:off x="9071570" y="4925504"/>
            <a:ext cx="1092627" cy="269448"/>
          </a:xfrm>
          <a:prstGeom prst="roundRect">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b="1">
                <a:latin typeface="Arial" panose="020B0604020202020204" pitchFamily="34" charset="0"/>
                <a:cs typeface="Arial" panose="020B0604020202020204" pitchFamily="34" charset="0"/>
              </a:rPr>
              <a:t>Front door and sorting </a:t>
            </a:r>
          </a:p>
        </p:txBody>
      </p:sp>
      <p:sp>
        <p:nvSpPr>
          <p:cNvPr id="34" name="Rectangle: Rounded Corners 33">
            <a:extLst>
              <a:ext uri="{FF2B5EF4-FFF2-40B4-BE49-F238E27FC236}">
                <a16:creationId xmlns:a16="http://schemas.microsoft.com/office/drawing/2014/main" id="{7BA3A3A1-FCAF-3128-B1DE-8315687A3756}"/>
              </a:ext>
            </a:extLst>
          </p:cNvPr>
          <p:cNvSpPr/>
          <p:nvPr/>
        </p:nvSpPr>
        <p:spPr>
          <a:xfrm>
            <a:off x="9071571" y="5399831"/>
            <a:ext cx="1092628" cy="286241"/>
          </a:xfrm>
          <a:prstGeom prst="roundRect">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b="1">
                <a:latin typeface="Arial" panose="020B0604020202020204" pitchFamily="34" charset="0"/>
                <a:cs typeface="Arial" panose="020B0604020202020204" pitchFamily="34" charset="0"/>
              </a:rPr>
              <a:t>Hub of treatment interventions</a:t>
            </a:r>
          </a:p>
        </p:txBody>
      </p:sp>
      <p:sp>
        <p:nvSpPr>
          <p:cNvPr id="35" name="Rectangle: Rounded Corners 34">
            <a:extLst>
              <a:ext uri="{FF2B5EF4-FFF2-40B4-BE49-F238E27FC236}">
                <a16:creationId xmlns:a16="http://schemas.microsoft.com/office/drawing/2014/main" id="{11C913AC-3B1A-76F5-4F05-B6576F0D7052}"/>
              </a:ext>
            </a:extLst>
          </p:cNvPr>
          <p:cNvSpPr/>
          <p:nvPr/>
        </p:nvSpPr>
        <p:spPr>
          <a:xfrm>
            <a:off x="9071570" y="5839623"/>
            <a:ext cx="1083128" cy="286241"/>
          </a:xfrm>
          <a:prstGeom prst="roundRect">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b="1">
                <a:latin typeface="Arial" panose="020B0604020202020204" pitchFamily="34" charset="0"/>
                <a:cs typeface="Arial" panose="020B0604020202020204" pitchFamily="34" charset="0"/>
              </a:rPr>
              <a:t>Feedback</a:t>
            </a:r>
          </a:p>
        </p:txBody>
      </p:sp>
      <p:sp>
        <p:nvSpPr>
          <p:cNvPr id="38" name="Arrow: Pentagon 37">
            <a:extLst>
              <a:ext uri="{FF2B5EF4-FFF2-40B4-BE49-F238E27FC236}">
                <a16:creationId xmlns:a16="http://schemas.microsoft.com/office/drawing/2014/main" id="{DB1F5CD6-EF61-777A-25AF-886368771F6F}"/>
              </a:ext>
            </a:extLst>
          </p:cNvPr>
          <p:cNvSpPr/>
          <p:nvPr/>
        </p:nvSpPr>
        <p:spPr>
          <a:xfrm>
            <a:off x="6368373" y="2095040"/>
            <a:ext cx="263693" cy="3772350"/>
          </a:xfrm>
          <a:prstGeom prst="homePlate">
            <a:avLst>
              <a:gd name="adj" fmla="val 100000"/>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Arrow: Pentagon 38">
            <a:extLst>
              <a:ext uri="{FF2B5EF4-FFF2-40B4-BE49-F238E27FC236}">
                <a16:creationId xmlns:a16="http://schemas.microsoft.com/office/drawing/2014/main" id="{E33A675B-1875-4048-DB90-955EE272900B}"/>
              </a:ext>
            </a:extLst>
          </p:cNvPr>
          <p:cNvSpPr/>
          <p:nvPr/>
        </p:nvSpPr>
        <p:spPr>
          <a:xfrm>
            <a:off x="6391901" y="2095040"/>
            <a:ext cx="263693" cy="3772350"/>
          </a:xfrm>
          <a:prstGeom prst="homePlate">
            <a:avLst>
              <a:gd name="adj" fmla="val 100000"/>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Arrow: Pentagon 39">
            <a:extLst>
              <a:ext uri="{FF2B5EF4-FFF2-40B4-BE49-F238E27FC236}">
                <a16:creationId xmlns:a16="http://schemas.microsoft.com/office/drawing/2014/main" id="{2898F149-6B3B-F9F5-B96A-28AEB8EF21A2}"/>
              </a:ext>
            </a:extLst>
          </p:cNvPr>
          <p:cNvSpPr/>
          <p:nvPr/>
        </p:nvSpPr>
        <p:spPr>
          <a:xfrm>
            <a:off x="6428306" y="2095040"/>
            <a:ext cx="263693" cy="3772350"/>
          </a:xfrm>
          <a:prstGeom prst="homePlate">
            <a:avLst>
              <a:gd name="adj" fmla="val 100000"/>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EFC8CF41-9318-6BA1-725B-B5FC2F4823C7}"/>
              </a:ext>
            </a:extLst>
          </p:cNvPr>
          <p:cNvSpPr txBox="1"/>
          <p:nvPr/>
        </p:nvSpPr>
        <p:spPr>
          <a:xfrm>
            <a:off x="6712564" y="2102898"/>
            <a:ext cx="1846344" cy="24622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spcAft>
                <a:spcPts val="1200"/>
              </a:spcAft>
            </a:pPr>
            <a:r>
              <a:rPr lang="en-GB" sz="1000" b="1" kern="100" dirty="0">
                <a:solidFill>
                  <a:srgbClr val="005EB8"/>
                </a:solidFill>
                <a:effectLst/>
                <a:latin typeface="Arial" panose="020B0604020202020204" pitchFamily="34" charset="0"/>
                <a:ea typeface="Aptos" panose="020B0004020202020204" pitchFamily="34" charset="0"/>
                <a:cs typeface="Times New Roman" panose="02020603050405020304" pitchFamily="18" charset="0"/>
              </a:rPr>
              <a:t>2. </a:t>
            </a:r>
            <a:r>
              <a:rPr lang="en-GB" sz="1000" kern="100" dirty="0">
                <a:solidFill>
                  <a:srgbClr val="005EB8"/>
                </a:solidFill>
                <a:effectLst/>
                <a:latin typeface="Arial" panose="020B0604020202020204" pitchFamily="34" charset="0"/>
                <a:ea typeface="Aptos" panose="020B0004020202020204" pitchFamily="34" charset="0"/>
                <a:cs typeface="Times New Roman" panose="02020603050405020304" pitchFamily="18" charset="0"/>
              </a:rPr>
              <a:t>Preferential treatment</a:t>
            </a:r>
            <a:endParaRPr lang="en-GB" sz="1000" dirty="0">
              <a:solidFill>
                <a:srgbClr val="FF0000"/>
              </a:solidFill>
            </a:endParaRPr>
          </a:p>
        </p:txBody>
      </p:sp>
      <p:sp>
        <p:nvSpPr>
          <p:cNvPr id="42" name="TextBox 41">
            <a:extLst>
              <a:ext uri="{FF2B5EF4-FFF2-40B4-BE49-F238E27FC236}">
                <a16:creationId xmlns:a16="http://schemas.microsoft.com/office/drawing/2014/main" id="{951E4BDF-3DCE-26A0-0EF5-9D35EE5D4AC7}"/>
              </a:ext>
            </a:extLst>
          </p:cNvPr>
          <p:cNvSpPr txBox="1"/>
          <p:nvPr/>
        </p:nvSpPr>
        <p:spPr>
          <a:xfrm>
            <a:off x="6712564" y="2686620"/>
            <a:ext cx="1854104" cy="40011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spcAft>
                <a:spcPts val="1200"/>
              </a:spcAft>
            </a:pPr>
            <a:r>
              <a:rPr lang="en-GB" sz="1000" b="1" kern="100" dirty="0">
                <a:solidFill>
                  <a:srgbClr val="005EB8"/>
                </a:solidFill>
                <a:effectLst/>
                <a:latin typeface="Arial" panose="020B0604020202020204" pitchFamily="34" charset="0"/>
                <a:ea typeface="Aptos" panose="020B0004020202020204" pitchFamily="34" charset="0"/>
                <a:cs typeface="Times New Roman" panose="02020603050405020304" pitchFamily="18" charset="0"/>
              </a:rPr>
              <a:t>4. </a:t>
            </a:r>
            <a:r>
              <a:rPr lang="en-GB" sz="1000" kern="100" dirty="0">
                <a:solidFill>
                  <a:srgbClr val="005EB8"/>
                </a:solidFill>
                <a:effectLst/>
                <a:latin typeface="Arial" panose="020B0604020202020204" pitchFamily="34" charset="0"/>
                <a:ea typeface="Aptos" panose="020B0004020202020204" pitchFamily="34" charset="0"/>
                <a:cs typeface="Times New Roman" panose="02020603050405020304" pitchFamily="18" charset="0"/>
              </a:rPr>
              <a:t>National transformative </a:t>
            </a:r>
            <a:r>
              <a:rPr lang="en-GB" sz="1000" kern="100" dirty="0">
                <a:solidFill>
                  <a:srgbClr val="005EB8"/>
                </a:solidFill>
                <a:latin typeface="Arial" panose="020B0604020202020204" pitchFamily="34" charset="0"/>
                <a:ea typeface="Aptos" panose="020B0004020202020204" pitchFamily="34" charset="0"/>
                <a:cs typeface="Times New Roman" panose="02020603050405020304" pitchFamily="18" charset="0"/>
              </a:rPr>
              <a:t>universal</a:t>
            </a:r>
            <a:r>
              <a:rPr lang="en-GB" sz="1000" kern="100" dirty="0">
                <a:solidFill>
                  <a:srgbClr val="005EB8"/>
                </a:solidFill>
                <a:effectLst/>
                <a:latin typeface="Arial" panose="020B0604020202020204" pitchFamily="34" charset="0"/>
                <a:ea typeface="Aptos" panose="020B0004020202020204" pitchFamily="34" charset="0"/>
                <a:cs typeface="Times New Roman" panose="02020603050405020304" pitchFamily="18" charset="0"/>
              </a:rPr>
              <a:t> </a:t>
            </a:r>
            <a:r>
              <a:rPr lang="en-GB" sz="1000" kern="100" dirty="0">
                <a:solidFill>
                  <a:srgbClr val="005EB8"/>
                </a:solidFill>
                <a:latin typeface="Arial" panose="020B0604020202020204" pitchFamily="34" charset="0"/>
                <a:ea typeface="Aptos" panose="020B0004020202020204" pitchFamily="34" charset="0"/>
                <a:cs typeface="Times New Roman" panose="02020603050405020304" pitchFamily="18" charset="0"/>
              </a:rPr>
              <a:t>access</a:t>
            </a:r>
            <a:r>
              <a:rPr lang="en-GB" sz="1000" kern="100" dirty="0">
                <a:solidFill>
                  <a:srgbClr val="005EB8"/>
                </a:solidFill>
                <a:effectLst/>
                <a:latin typeface="Arial" panose="020B0604020202020204" pitchFamily="34" charset="0"/>
                <a:ea typeface="Aptos" panose="020B0004020202020204" pitchFamily="34" charset="0"/>
                <a:cs typeface="Times New Roman" panose="02020603050405020304" pitchFamily="18" charset="0"/>
              </a:rPr>
              <a:t> model</a:t>
            </a:r>
            <a:endParaRPr lang="en-GB" sz="1000" dirty="0">
              <a:solidFill>
                <a:schemeClr val="accent2">
                  <a:lumMod val="75000"/>
                </a:schemeClr>
              </a:solidFill>
            </a:endParaRPr>
          </a:p>
        </p:txBody>
      </p:sp>
      <p:sp>
        <p:nvSpPr>
          <p:cNvPr id="43" name="TextBox 42">
            <a:extLst>
              <a:ext uri="{FF2B5EF4-FFF2-40B4-BE49-F238E27FC236}">
                <a16:creationId xmlns:a16="http://schemas.microsoft.com/office/drawing/2014/main" id="{157E46B9-F918-5908-D27B-EEDADD416D8B}"/>
              </a:ext>
            </a:extLst>
          </p:cNvPr>
          <p:cNvSpPr txBox="1"/>
          <p:nvPr/>
        </p:nvSpPr>
        <p:spPr>
          <a:xfrm>
            <a:off x="6712564" y="1856677"/>
            <a:ext cx="1846344" cy="24622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spcAft>
                <a:spcPts val="1200"/>
              </a:spcAft>
            </a:pPr>
            <a:r>
              <a:rPr lang="en-GB" sz="1000" b="1" kern="100">
                <a:solidFill>
                  <a:srgbClr val="005EB8"/>
                </a:solidFill>
                <a:effectLst/>
                <a:latin typeface="Arial" panose="020B0604020202020204" pitchFamily="34" charset="0"/>
                <a:ea typeface="Aptos" panose="020B0004020202020204" pitchFamily="34" charset="0"/>
                <a:cs typeface="Times New Roman" panose="02020603050405020304" pitchFamily="18" charset="0"/>
              </a:rPr>
              <a:t>1. </a:t>
            </a:r>
            <a:r>
              <a:rPr lang="en-GB" sz="1000" kern="100">
                <a:solidFill>
                  <a:srgbClr val="005EB8"/>
                </a:solidFill>
                <a:effectLst/>
                <a:latin typeface="Arial" panose="020B0604020202020204" pitchFamily="34" charset="0"/>
                <a:ea typeface="Aptos" panose="020B0004020202020204" pitchFamily="34" charset="0"/>
                <a:cs typeface="Times New Roman" panose="02020603050405020304" pitchFamily="18" charset="0"/>
              </a:rPr>
              <a:t>Do nothing</a:t>
            </a:r>
            <a:endParaRPr lang="en-GB" sz="1000">
              <a:solidFill>
                <a:srgbClr val="FF0000"/>
              </a:solidFill>
            </a:endParaRPr>
          </a:p>
        </p:txBody>
      </p:sp>
      <p:sp>
        <p:nvSpPr>
          <p:cNvPr id="44" name="TextBox 43">
            <a:extLst>
              <a:ext uri="{FF2B5EF4-FFF2-40B4-BE49-F238E27FC236}">
                <a16:creationId xmlns:a16="http://schemas.microsoft.com/office/drawing/2014/main" id="{0C03D015-5AC9-9837-48CD-4194EF9118EF}"/>
              </a:ext>
            </a:extLst>
          </p:cNvPr>
          <p:cNvSpPr txBox="1"/>
          <p:nvPr/>
        </p:nvSpPr>
        <p:spPr>
          <a:xfrm>
            <a:off x="6712565" y="2341896"/>
            <a:ext cx="1846344" cy="24622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spcAft>
                <a:spcPts val="1200"/>
              </a:spcAft>
            </a:pPr>
            <a:r>
              <a:rPr lang="en-GB" sz="1000" b="1" kern="100">
                <a:solidFill>
                  <a:srgbClr val="005EB8"/>
                </a:solidFill>
                <a:effectLst/>
                <a:latin typeface="Arial" panose="020B0604020202020204" pitchFamily="34" charset="0"/>
                <a:ea typeface="Aptos" panose="020B0004020202020204" pitchFamily="34" charset="0"/>
                <a:cs typeface="Times New Roman" panose="02020603050405020304" pitchFamily="18" charset="0"/>
              </a:rPr>
              <a:t>3. </a:t>
            </a:r>
            <a:r>
              <a:rPr lang="en-GB" sz="1000" kern="100">
                <a:solidFill>
                  <a:srgbClr val="005EB8"/>
                </a:solidFill>
                <a:effectLst/>
                <a:latin typeface="Arial" panose="020B0604020202020204" pitchFamily="34" charset="0"/>
                <a:ea typeface="Aptos" panose="020B0004020202020204" pitchFamily="34" charset="0"/>
                <a:cs typeface="Times New Roman" panose="02020603050405020304" pitchFamily="18" charset="0"/>
              </a:rPr>
              <a:t>Organisation mandate</a:t>
            </a:r>
            <a:endParaRPr lang="en-GB" sz="1000">
              <a:solidFill>
                <a:srgbClr val="FF0000"/>
              </a:solidFill>
            </a:endParaRPr>
          </a:p>
        </p:txBody>
      </p:sp>
      <p:sp>
        <p:nvSpPr>
          <p:cNvPr id="45" name="TextBox 44">
            <a:extLst>
              <a:ext uri="{FF2B5EF4-FFF2-40B4-BE49-F238E27FC236}">
                <a16:creationId xmlns:a16="http://schemas.microsoft.com/office/drawing/2014/main" id="{BACA395B-881B-CC53-64C2-89B7E1EF6E31}"/>
              </a:ext>
            </a:extLst>
          </p:cNvPr>
          <p:cNvSpPr txBox="1"/>
          <p:nvPr/>
        </p:nvSpPr>
        <p:spPr>
          <a:xfrm>
            <a:off x="8776579" y="2092464"/>
            <a:ext cx="1105461" cy="276999"/>
          </a:xfrm>
          <a:prstGeom prst="rect">
            <a:avLst/>
          </a:prstGeom>
          <a:noFill/>
        </p:spPr>
        <p:txBody>
          <a:bodyPr wrap="square">
            <a:spAutoFit/>
          </a:bodyPr>
          <a:lstStyle/>
          <a:p>
            <a:r>
              <a:rPr lang="en-GB" sz="1200" b="1" kern="100">
                <a:solidFill>
                  <a:srgbClr val="C00000"/>
                </a:solidFill>
                <a:effectLst/>
                <a:latin typeface="Arial" panose="020B0604020202020204" pitchFamily="34" charset="0"/>
                <a:ea typeface="Aptos" panose="020B0004020202020204" pitchFamily="34" charset="0"/>
                <a:cs typeface="Times New Roman" panose="02020603050405020304" pitchFamily="18" charset="0"/>
              </a:rPr>
              <a:t>Not viable</a:t>
            </a:r>
            <a:endParaRPr lang="en-GB" sz="1200">
              <a:solidFill>
                <a:srgbClr val="C00000"/>
              </a:solidFill>
            </a:endParaRPr>
          </a:p>
        </p:txBody>
      </p:sp>
      <p:sp>
        <p:nvSpPr>
          <p:cNvPr id="46" name="TextBox 45">
            <a:extLst>
              <a:ext uri="{FF2B5EF4-FFF2-40B4-BE49-F238E27FC236}">
                <a16:creationId xmlns:a16="http://schemas.microsoft.com/office/drawing/2014/main" id="{784A3304-8D34-947A-7FC5-DB818B9277A3}"/>
              </a:ext>
            </a:extLst>
          </p:cNvPr>
          <p:cNvSpPr txBox="1"/>
          <p:nvPr/>
        </p:nvSpPr>
        <p:spPr>
          <a:xfrm>
            <a:off x="8767054" y="2748175"/>
            <a:ext cx="1245933" cy="276999"/>
          </a:xfrm>
          <a:prstGeom prst="rect">
            <a:avLst/>
          </a:prstGeom>
          <a:noFill/>
        </p:spPr>
        <p:txBody>
          <a:bodyPr wrap="square">
            <a:spAutoFit/>
          </a:bodyPr>
          <a:lstStyle/>
          <a:p>
            <a:r>
              <a:rPr lang="en-GB" sz="1200" b="1" kern="100" dirty="0">
                <a:solidFill>
                  <a:srgbClr val="E19805"/>
                </a:solidFill>
                <a:effectLst/>
                <a:latin typeface="Arial" panose="020B0604020202020204" pitchFamily="34" charset="0"/>
                <a:ea typeface="Aptos" panose="020B0004020202020204" pitchFamily="34" charset="0"/>
                <a:cs typeface="Times New Roman" panose="02020603050405020304" pitchFamily="18" charset="0"/>
              </a:rPr>
              <a:t>Not viable, yet</a:t>
            </a:r>
            <a:endParaRPr lang="en-GB" sz="1200" dirty="0">
              <a:solidFill>
                <a:srgbClr val="E19805"/>
              </a:solidFill>
            </a:endParaRPr>
          </a:p>
        </p:txBody>
      </p:sp>
      <p:sp>
        <p:nvSpPr>
          <p:cNvPr id="47" name="Right Brace 46">
            <a:extLst>
              <a:ext uri="{FF2B5EF4-FFF2-40B4-BE49-F238E27FC236}">
                <a16:creationId xmlns:a16="http://schemas.microsoft.com/office/drawing/2014/main" id="{A6234E37-1F63-915A-6BAF-3AE42024D650}"/>
              </a:ext>
            </a:extLst>
          </p:cNvPr>
          <p:cNvSpPr/>
          <p:nvPr/>
        </p:nvSpPr>
        <p:spPr>
          <a:xfrm>
            <a:off x="8615020" y="1907281"/>
            <a:ext cx="202839" cy="653314"/>
          </a:xfrm>
          <a:prstGeom prst="rightBrace">
            <a:avLst/>
          </a:prstGeom>
          <a:ln w="19050"/>
        </p:spPr>
        <p:style>
          <a:lnRef idx="1">
            <a:schemeClr val="accent5"/>
          </a:lnRef>
          <a:fillRef idx="0">
            <a:schemeClr val="accent5"/>
          </a:fillRef>
          <a:effectRef idx="0">
            <a:schemeClr val="accent5"/>
          </a:effectRef>
          <a:fontRef idx="minor">
            <a:schemeClr val="tx1"/>
          </a:fontRef>
        </p:style>
        <p:txBody>
          <a:bodyPr rtlCol="0" anchor="ctr"/>
          <a:lstStyle/>
          <a:p>
            <a:pPr algn="ctr"/>
            <a:endParaRPr lang="en-GB"/>
          </a:p>
        </p:txBody>
      </p:sp>
      <p:sp>
        <p:nvSpPr>
          <p:cNvPr id="48" name="Right Brace 47">
            <a:extLst>
              <a:ext uri="{FF2B5EF4-FFF2-40B4-BE49-F238E27FC236}">
                <a16:creationId xmlns:a16="http://schemas.microsoft.com/office/drawing/2014/main" id="{CDD0127E-CA4A-2FFB-F6AF-65945EF5E9F3}"/>
              </a:ext>
            </a:extLst>
          </p:cNvPr>
          <p:cNvSpPr/>
          <p:nvPr/>
        </p:nvSpPr>
        <p:spPr>
          <a:xfrm>
            <a:off x="8615020" y="2727733"/>
            <a:ext cx="202839" cy="297441"/>
          </a:xfrm>
          <a:prstGeom prst="rightBrace">
            <a:avLst/>
          </a:prstGeom>
          <a:ln w="19050"/>
        </p:spPr>
        <p:style>
          <a:lnRef idx="1">
            <a:schemeClr val="accent5"/>
          </a:lnRef>
          <a:fillRef idx="0">
            <a:schemeClr val="accent5"/>
          </a:fillRef>
          <a:effectRef idx="0">
            <a:schemeClr val="accent5"/>
          </a:effectRef>
          <a:fontRef idx="minor">
            <a:schemeClr val="tx1"/>
          </a:fontRef>
        </p:style>
        <p:txBody>
          <a:bodyPr rtlCol="0" anchor="ctr"/>
          <a:lstStyle/>
          <a:p>
            <a:pPr algn="ctr"/>
            <a:endParaRPr lang="en-GB"/>
          </a:p>
        </p:txBody>
      </p:sp>
      <p:sp>
        <p:nvSpPr>
          <p:cNvPr id="50" name="TextBox 49">
            <a:extLst>
              <a:ext uri="{FF2B5EF4-FFF2-40B4-BE49-F238E27FC236}">
                <a16:creationId xmlns:a16="http://schemas.microsoft.com/office/drawing/2014/main" id="{48D20407-5EF7-9734-A580-3E8CAA81F83C}"/>
              </a:ext>
            </a:extLst>
          </p:cNvPr>
          <p:cNvSpPr txBox="1"/>
          <p:nvPr/>
        </p:nvSpPr>
        <p:spPr>
          <a:xfrm>
            <a:off x="6712564" y="3549998"/>
            <a:ext cx="1854104" cy="40011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spcAft>
                <a:spcPts val="1200"/>
              </a:spcAft>
            </a:pPr>
            <a:r>
              <a:rPr lang="en-GB" sz="1000" b="1" kern="100" dirty="0">
                <a:solidFill>
                  <a:srgbClr val="005EB8"/>
                </a:solidFill>
                <a:effectLst/>
                <a:latin typeface="Arial" panose="020B0604020202020204" pitchFamily="34" charset="0"/>
                <a:ea typeface="Aptos" panose="020B0004020202020204" pitchFamily="34" charset="0"/>
                <a:cs typeface="Times New Roman" panose="02020603050405020304" pitchFamily="18" charset="0"/>
              </a:rPr>
              <a:t>6. </a:t>
            </a:r>
            <a:r>
              <a:rPr lang="en-GB" sz="1000" kern="100" dirty="0">
                <a:solidFill>
                  <a:srgbClr val="005EB8"/>
                </a:solidFill>
                <a:effectLst/>
                <a:latin typeface="Arial" panose="020B0604020202020204" pitchFamily="34" charset="0"/>
                <a:ea typeface="Aptos" panose="020B0004020202020204" pitchFamily="34" charset="0"/>
                <a:cs typeface="Times New Roman" panose="02020603050405020304" pitchFamily="18" charset="0"/>
              </a:rPr>
              <a:t>System ‘staff treatment hub’ model</a:t>
            </a:r>
            <a:endParaRPr lang="en-GB" sz="1000" dirty="0">
              <a:solidFill>
                <a:schemeClr val="accent2">
                  <a:lumMod val="75000"/>
                </a:schemeClr>
              </a:solidFill>
            </a:endParaRPr>
          </a:p>
        </p:txBody>
      </p:sp>
      <p:sp>
        <p:nvSpPr>
          <p:cNvPr id="51" name="TextBox 50">
            <a:extLst>
              <a:ext uri="{FF2B5EF4-FFF2-40B4-BE49-F238E27FC236}">
                <a16:creationId xmlns:a16="http://schemas.microsoft.com/office/drawing/2014/main" id="{EE143897-14FC-A422-8832-72405C762672}"/>
              </a:ext>
            </a:extLst>
          </p:cNvPr>
          <p:cNvSpPr txBox="1"/>
          <p:nvPr/>
        </p:nvSpPr>
        <p:spPr>
          <a:xfrm>
            <a:off x="8783852" y="3623798"/>
            <a:ext cx="1114986" cy="276999"/>
          </a:xfrm>
          <a:prstGeom prst="rect">
            <a:avLst/>
          </a:prstGeom>
          <a:noFill/>
        </p:spPr>
        <p:txBody>
          <a:bodyPr wrap="square">
            <a:spAutoFit/>
          </a:bodyPr>
          <a:lstStyle/>
          <a:p>
            <a:r>
              <a:rPr lang="en-GB" sz="1200" b="1" kern="100" dirty="0">
                <a:solidFill>
                  <a:srgbClr val="69A02C"/>
                </a:solidFill>
                <a:effectLst/>
                <a:latin typeface="Arial" panose="020B0604020202020204" pitchFamily="34" charset="0"/>
                <a:ea typeface="Aptos" panose="020B0004020202020204" pitchFamily="34" charset="0"/>
                <a:cs typeface="Times New Roman" panose="02020603050405020304" pitchFamily="18" charset="0"/>
              </a:rPr>
              <a:t>Most viable</a:t>
            </a:r>
            <a:endParaRPr lang="en-GB" sz="1200" dirty="0">
              <a:solidFill>
                <a:srgbClr val="69A02C"/>
              </a:solidFill>
            </a:endParaRPr>
          </a:p>
        </p:txBody>
      </p:sp>
      <p:sp>
        <p:nvSpPr>
          <p:cNvPr id="52" name="Right Brace 51">
            <a:extLst>
              <a:ext uri="{FF2B5EF4-FFF2-40B4-BE49-F238E27FC236}">
                <a16:creationId xmlns:a16="http://schemas.microsoft.com/office/drawing/2014/main" id="{B7FA544E-2A5A-F80F-8BF0-7F75439D15C4}"/>
              </a:ext>
            </a:extLst>
          </p:cNvPr>
          <p:cNvSpPr/>
          <p:nvPr/>
        </p:nvSpPr>
        <p:spPr>
          <a:xfrm>
            <a:off x="8615020" y="3591111"/>
            <a:ext cx="202839" cy="297441"/>
          </a:xfrm>
          <a:prstGeom prst="rightBrace">
            <a:avLst/>
          </a:prstGeom>
          <a:ln w="19050"/>
        </p:spPr>
        <p:style>
          <a:lnRef idx="1">
            <a:schemeClr val="accent5"/>
          </a:lnRef>
          <a:fillRef idx="0">
            <a:schemeClr val="accent5"/>
          </a:fillRef>
          <a:effectRef idx="0">
            <a:schemeClr val="accent5"/>
          </a:effectRef>
          <a:fontRef idx="minor">
            <a:schemeClr val="tx1"/>
          </a:fontRef>
        </p:style>
        <p:txBody>
          <a:bodyPr rtlCol="0" anchor="ctr"/>
          <a:lstStyle/>
          <a:p>
            <a:pPr algn="ctr"/>
            <a:endParaRPr lang="en-GB"/>
          </a:p>
        </p:txBody>
      </p:sp>
      <p:sp>
        <p:nvSpPr>
          <p:cNvPr id="61" name="Right Brace 60">
            <a:extLst>
              <a:ext uri="{FF2B5EF4-FFF2-40B4-BE49-F238E27FC236}">
                <a16:creationId xmlns:a16="http://schemas.microsoft.com/office/drawing/2014/main" id="{1D50E6FC-4EB5-BE57-9BDD-3E455B2FE0A3}"/>
              </a:ext>
            </a:extLst>
          </p:cNvPr>
          <p:cNvSpPr/>
          <p:nvPr/>
        </p:nvSpPr>
        <p:spPr>
          <a:xfrm flipH="1">
            <a:off x="10186571" y="5406075"/>
            <a:ext cx="90899" cy="274240"/>
          </a:xfrm>
          <a:prstGeom prst="rightBrace">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62" name="Right Brace 61">
            <a:extLst>
              <a:ext uri="{FF2B5EF4-FFF2-40B4-BE49-F238E27FC236}">
                <a16:creationId xmlns:a16="http://schemas.microsoft.com/office/drawing/2014/main" id="{DB4BDE26-DD06-3FBC-CC97-F8A3F072BAB5}"/>
              </a:ext>
            </a:extLst>
          </p:cNvPr>
          <p:cNvSpPr/>
          <p:nvPr/>
        </p:nvSpPr>
        <p:spPr>
          <a:xfrm flipH="1">
            <a:off x="10177046" y="4910775"/>
            <a:ext cx="90899" cy="274240"/>
          </a:xfrm>
          <a:prstGeom prst="rightBrace">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55" name="Arrow: Right 54">
            <a:extLst>
              <a:ext uri="{FF2B5EF4-FFF2-40B4-BE49-F238E27FC236}">
                <a16:creationId xmlns:a16="http://schemas.microsoft.com/office/drawing/2014/main" id="{FC5B021C-04AF-2B49-45EC-3118E61D752A}"/>
              </a:ext>
            </a:extLst>
          </p:cNvPr>
          <p:cNvSpPr/>
          <p:nvPr/>
        </p:nvSpPr>
        <p:spPr>
          <a:xfrm>
            <a:off x="10243979" y="5105291"/>
            <a:ext cx="1269276" cy="126000"/>
          </a:xfrm>
          <a:prstGeom prst="rightArrow">
            <a:avLst>
              <a:gd name="adj1" fmla="val 100000"/>
              <a:gd name="adj2" fmla="val 50000"/>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a:latin typeface="Arial" panose="020B0604020202020204" pitchFamily="34" charset="0"/>
                <a:cs typeface="Arial" panose="020B0604020202020204" pitchFamily="34" charset="0"/>
              </a:rPr>
              <a:t>Emergency care</a:t>
            </a:r>
          </a:p>
        </p:txBody>
      </p:sp>
      <p:sp>
        <p:nvSpPr>
          <p:cNvPr id="56" name="Arrow: Right 55">
            <a:extLst>
              <a:ext uri="{FF2B5EF4-FFF2-40B4-BE49-F238E27FC236}">
                <a16:creationId xmlns:a16="http://schemas.microsoft.com/office/drawing/2014/main" id="{05FEB9C3-0CDE-AB0E-89BC-189E1A0D3A86}"/>
              </a:ext>
            </a:extLst>
          </p:cNvPr>
          <p:cNvSpPr/>
          <p:nvPr/>
        </p:nvSpPr>
        <p:spPr>
          <a:xfrm>
            <a:off x="10251748" y="4975563"/>
            <a:ext cx="1187027" cy="126000"/>
          </a:xfrm>
          <a:prstGeom prst="rightArrow">
            <a:avLst>
              <a:gd name="adj1" fmla="val 100000"/>
              <a:gd name="adj2" fmla="val 50000"/>
            </a:avLst>
          </a:prstGeom>
          <a:solidFill>
            <a:schemeClr val="accent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a:latin typeface="Arial" panose="020B0604020202020204" pitchFamily="34" charset="0"/>
                <a:cs typeface="Arial" panose="020B0604020202020204" pitchFamily="34" charset="0"/>
              </a:rPr>
              <a:t>Clinical intervention</a:t>
            </a:r>
          </a:p>
        </p:txBody>
      </p:sp>
      <p:sp>
        <p:nvSpPr>
          <p:cNvPr id="57" name="Arrow: Right 56">
            <a:extLst>
              <a:ext uri="{FF2B5EF4-FFF2-40B4-BE49-F238E27FC236}">
                <a16:creationId xmlns:a16="http://schemas.microsoft.com/office/drawing/2014/main" id="{6D6066DC-02F9-8522-C0AE-EE9FFCD0107F}"/>
              </a:ext>
            </a:extLst>
          </p:cNvPr>
          <p:cNvSpPr/>
          <p:nvPr/>
        </p:nvSpPr>
        <p:spPr>
          <a:xfrm>
            <a:off x="10251071" y="4850257"/>
            <a:ext cx="1094450" cy="126000"/>
          </a:xfrm>
          <a:prstGeom prst="rightArrow">
            <a:avLst>
              <a:gd name="adj1" fmla="val 100000"/>
              <a:gd name="adj2" fmla="val 50000"/>
            </a:avLst>
          </a:prstGeom>
          <a:solidFill>
            <a:schemeClr val="accent6">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a:latin typeface="Arial" panose="020B0604020202020204" pitchFamily="34" charset="0"/>
                <a:cs typeface="Arial" panose="020B0604020202020204" pitchFamily="34" charset="0"/>
              </a:rPr>
              <a:t>Self- management</a:t>
            </a:r>
          </a:p>
        </p:txBody>
      </p:sp>
      <p:sp>
        <p:nvSpPr>
          <p:cNvPr id="58" name="Arrow: Right 57">
            <a:extLst>
              <a:ext uri="{FF2B5EF4-FFF2-40B4-BE49-F238E27FC236}">
                <a16:creationId xmlns:a16="http://schemas.microsoft.com/office/drawing/2014/main" id="{40AC620C-457C-65A2-D4CD-DC0B03C421C5}"/>
              </a:ext>
            </a:extLst>
          </p:cNvPr>
          <p:cNvSpPr/>
          <p:nvPr/>
        </p:nvSpPr>
        <p:spPr>
          <a:xfrm>
            <a:off x="10251071" y="5347833"/>
            <a:ext cx="1269276" cy="126000"/>
          </a:xfrm>
          <a:prstGeom prst="rightArrow">
            <a:avLst>
              <a:gd name="adj1" fmla="val 100000"/>
              <a:gd name="adj2" fmla="val 50000"/>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a:latin typeface="Arial" panose="020B0604020202020204" pitchFamily="34" charset="0"/>
                <a:cs typeface="Arial" panose="020B0604020202020204" pitchFamily="34" charset="0"/>
              </a:rPr>
              <a:t>Musculoskeletal </a:t>
            </a:r>
          </a:p>
        </p:txBody>
      </p:sp>
      <p:sp>
        <p:nvSpPr>
          <p:cNvPr id="59" name="Arrow: Right 58">
            <a:extLst>
              <a:ext uri="{FF2B5EF4-FFF2-40B4-BE49-F238E27FC236}">
                <a16:creationId xmlns:a16="http://schemas.microsoft.com/office/drawing/2014/main" id="{7AB3254C-595E-9126-E50A-054A91082A84}"/>
              </a:ext>
            </a:extLst>
          </p:cNvPr>
          <p:cNvSpPr/>
          <p:nvPr/>
        </p:nvSpPr>
        <p:spPr>
          <a:xfrm>
            <a:off x="10251071" y="5472760"/>
            <a:ext cx="1269276" cy="126000"/>
          </a:xfrm>
          <a:prstGeom prst="rightArrow">
            <a:avLst>
              <a:gd name="adj1" fmla="val 100000"/>
              <a:gd name="adj2" fmla="val 50000"/>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a:latin typeface="Arial" panose="020B0604020202020204" pitchFamily="34" charset="0"/>
                <a:cs typeface="Arial" panose="020B0604020202020204" pitchFamily="34" charset="0"/>
              </a:rPr>
              <a:t>Mental health</a:t>
            </a:r>
          </a:p>
        </p:txBody>
      </p:sp>
      <p:sp>
        <p:nvSpPr>
          <p:cNvPr id="60" name="Arrow: Right 59">
            <a:extLst>
              <a:ext uri="{FF2B5EF4-FFF2-40B4-BE49-F238E27FC236}">
                <a16:creationId xmlns:a16="http://schemas.microsoft.com/office/drawing/2014/main" id="{7B8BCB5D-C115-AB43-CB88-5D5D6ADA0E15}"/>
              </a:ext>
            </a:extLst>
          </p:cNvPr>
          <p:cNvSpPr/>
          <p:nvPr/>
        </p:nvSpPr>
        <p:spPr>
          <a:xfrm>
            <a:off x="10251071" y="5597687"/>
            <a:ext cx="1269276" cy="126000"/>
          </a:xfrm>
          <a:prstGeom prst="rightArrow">
            <a:avLst>
              <a:gd name="adj1" fmla="val 100000"/>
              <a:gd name="adj2" fmla="val 50000"/>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a:latin typeface="Arial" panose="020B0604020202020204" pitchFamily="34" charset="0"/>
                <a:cs typeface="Arial" panose="020B0604020202020204" pitchFamily="34" charset="0"/>
              </a:rPr>
              <a:t>Other…</a:t>
            </a:r>
          </a:p>
        </p:txBody>
      </p:sp>
      <p:cxnSp>
        <p:nvCxnSpPr>
          <p:cNvPr id="84" name="Connector: Elbow 83">
            <a:extLst>
              <a:ext uri="{FF2B5EF4-FFF2-40B4-BE49-F238E27FC236}">
                <a16:creationId xmlns:a16="http://schemas.microsoft.com/office/drawing/2014/main" id="{B81BF4FF-E78A-9092-5C23-0256D6B02CB3}"/>
              </a:ext>
            </a:extLst>
          </p:cNvPr>
          <p:cNvCxnSpPr>
            <a:cxnSpLocks/>
            <a:stCxn id="51" idx="3"/>
          </p:cNvCxnSpPr>
          <p:nvPr/>
        </p:nvCxnSpPr>
        <p:spPr>
          <a:xfrm>
            <a:off x="9898838" y="3762298"/>
            <a:ext cx="786855" cy="323423"/>
          </a:xfrm>
          <a:prstGeom prst="bentConnector2">
            <a:avLst/>
          </a:prstGeom>
          <a:ln>
            <a:tailEnd type="triangle"/>
          </a:ln>
        </p:spPr>
        <p:style>
          <a:lnRef idx="1">
            <a:schemeClr val="accent6"/>
          </a:lnRef>
          <a:fillRef idx="0">
            <a:schemeClr val="accent6"/>
          </a:fillRef>
          <a:effectRef idx="0">
            <a:schemeClr val="accent6"/>
          </a:effectRef>
          <a:fontRef idx="minor">
            <a:schemeClr val="tx1"/>
          </a:fontRef>
        </p:style>
      </p:cxnSp>
      <p:sp>
        <p:nvSpPr>
          <p:cNvPr id="9" name="TextBox 8">
            <a:extLst>
              <a:ext uri="{FF2B5EF4-FFF2-40B4-BE49-F238E27FC236}">
                <a16:creationId xmlns:a16="http://schemas.microsoft.com/office/drawing/2014/main" id="{FD77D08E-0FD8-CE87-0B15-B8F087062AB6}"/>
              </a:ext>
            </a:extLst>
          </p:cNvPr>
          <p:cNvSpPr txBox="1"/>
          <p:nvPr/>
        </p:nvSpPr>
        <p:spPr>
          <a:xfrm>
            <a:off x="10202323" y="5856134"/>
            <a:ext cx="137580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800" dirty="0">
                <a:solidFill>
                  <a:srgbClr val="7F7F7F"/>
                </a:solidFill>
                <a:latin typeface="Arial"/>
              </a:rPr>
              <a:t>System wide </a:t>
            </a:r>
            <a:r>
              <a:rPr lang="en-GB" sz="800" dirty="0">
                <a:solidFill>
                  <a:srgbClr val="7F7F7F"/>
                </a:solidFill>
                <a:latin typeface="Arial"/>
                <a:cs typeface="Arial"/>
              </a:rPr>
              <a:t>services for NHS staff</a:t>
            </a:r>
          </a:p>
        </p:txBody>
      </p:sp>
      <p:sp>
        <p:nvSpPr>
          <p:cNvPr id="11" name="Right Brace 10">
            <a:extLst>
              <a:ext uri="{FF2B5EF4-FFF2-40B4-BE49-F238E27FC236}">
                <a16:creationId xmlns:a16="http://schemas.microsoft.com/office/drawing/2014/main" id="{0D8F46FE-9F3A-ABCE-D463-B2FC6D7ED726}"/>
              </a:ext>
            </a:extLst>
          </p:cNvPr>
          <p:cNvSpPr/>
          <p:nvPr/>
        </p:nvSpPr>
        <p:spPr>
          <a:xfrm rot="16200000" flipH="1">
            <a:off x="10830870" y="5373019"/>
            <a:ext cx="109678" cy="893654"/>
          </a:xfrm>
          <a:prstGeom prst="rightBrace">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38B76630-02E1-4E6D-8AD9-65ECA316EE6A}"/>
              </a:ext>
            </a:extLst>
          </p:cNvPr>
          <p:cNvSpPr txBox="1"/>
          <p:nvPr/>
        </p:nvSpPr>
        <p:spPr>
          <a:xfrm>
            <a:off x="6712564" y="3082949"/>
            <a:ext cx="1854104" cy="40011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spcAft>
                <a:spcPts val="1200"/>
              </a:spcAft>
            </a:pPr>
            <a:r>
              <a:rPr lang="en-GB" sz="1000" b="1" kern="100" dirty="0">
                <a:solidFill>
                  <a:srgbClr val="005EB8"/>
                </a:solidFill>
                <a:effectLst/>
                <a:latin typeface="Arial" panose="020B0604020202020204" pitchFamily="34" charset="0"/>
                <a:ea typeface="Aptos" panose="020B0004020202020204" pitchFamily="34" charset="0"/>
                <a:cs typeface="Times New Roman" panose="02020603050405020304" pitchFamily="18" charset="0"/>
              </a:rPr>
              <a:t>5. </a:t>
            </a:r>
            <a:r>
              <a:rPr lang="en-GB" sz="1000" kern="100" dirty="0">
                <a:solidFill>
                  <a:srgbClr val="005EB8"/>
                </a:solidFill>
                <a:effectLst/>
                <a:latin typeface="Arial" panose="020B0604020202020204" pitchFamily="34" charset="0"/>
                <a:ea typeface="Aptos" panose="020B0004020202020204" pitchFamily="34" charset="0"/>
                <a:cs typeface="Times New Roman" panose="02020603050405020304" pitchFamily="18" charset="0"/>
              </a:rPr>
              <a:t>Commission</a:t>
            </a:r>
            <a:r>
              <a:rPr lang="en-GB" sz="1000" b="1" kern="100" dirty="0">
                <a:solidFill>
                  <a:srgbClr val="005EB8"/>
                </a:solidFill>
                <a:effectLst/>
                <a:latin typeface="Arial" panose="020B0604020202020204" pitchFamily="34" charset="0"/>
                <a:ea typeface="Aptos" panose="020B0004020202020204" pitchFamily="34" charset="0"/>
                <a:cs typeface="Times New Roman" panose="02020603050405020304" pitchFamily="18" charset="0"/>
              </a:rPr>
              <a:t> </a:t>
            </a:r>
            <a:r>
              <a:rPr lang="en-GB" sz="1000" kern="100" dirty="0">
                <a:solidFill>
                  <a:srgbClr val="005EB8"/>
                </a:solidFill>
                <a:effectLst/>
                <a:latin typeface="Arial" panose="020B0604020202020204" pitchFamily="34" charset="0"/>
                <a:ea typeface="Aptos" panose="020B0004020202020204" pitchFamily="34" charset="0"/>
                <a:cs typeface="Times New Roman" panose="02020603050405020304" pitchFamily="18" charset="0"/>
              </a:rPr>
              <a:t>Non-NHS support to treatment provision </a:t>
            </a:r>
            <a:endParaRPr lang="en-GB" sz="1000" dirty="0">
              <a:solidFill>
                <a:schemeClr val="accent2">
                  <a:lumMod val="75000"/>
                </a:schemeClr>
              </a:solidFill>
            </a:endParaRPr>
          </a:p>
        </p:txBody>
      </p:sp>
      <p:sp>
        <p:nvSpPr>
          <p:cNvPr id="15" name="Right Brace 14">
            <a:extLst>
              <a:ext uri="{FF2B5EF4-FFF2-40B4-BE49-F238E27FC236}">
                <a16:creationId xmlns:a16="http://schemas.microsoft.com/office/drawing/2014/main" id="{7AE58CE6-BF70-81A9-DBAB-FE36D640EFE2}"/>
              </a:ext>
            </a:extLst>
          </p:cNvPr>
          <p:cNvSpPr/>
          <p:nvPr/>
        </p:nvSpPr>
        <p:spPr>
          <a:xfrm>
            <a:off x="8615020" y="3133761"/>
            <a:ext cx="202839" cy="297441"/>
          </a:xfrm>
          <a:prstGeom prst="rightBrace">
            <a:avLst/>
          </a:prstGeom>
          <a:ln w="19050"/>
        </p:spPr>
        <p:style>
          <a:lnRef idx="1">
            <a:schemeClr val="accent5"/>
          </a:lnRef>
          <a:fillRef idx="0">
            <a:schemeClr val="accent5"/>
          </a:fillRef>
          <a:effectRef idx="0">
            <a:schemeClr val="accent5"/>
          </a:effectRef>
          <a:fontRef idx="minor">
            <a:schemeClr val="tx1"/>
          </a:fontRef>
        </p:style>
        <p:txBody>
          <a:bodyPr rtlCol="0" anchor="ctr"/>
          <a:lstStyle/>
          <a:p>
            <a:pPr algn="ctr"/>
            <a:endParaRPr lang="en-GB"/>
          </a:p>
        </p:txBody>
      </p:sp>
      <p:sp>
        <p:nvSpPr>
          <p:cNvPr id="17" name="TextBox 16">
            <a:extLst>
              <a:ext uri="{FF2B5EF4-FFF2-40B4-BE49-F238E27FC236}">
                <a16:creationId xmlns:a16="http://schemas.microsoft.com/office/drawing/2014/main" id="{407D4655-1C1E-B2AA-1FB3-525993104D4E}"/>
              </a:ext>
            </a:extLst>
          </p:cNvPr>
          <p:cNvSpPr txBox="1"/>
          <p:nvPr/>
        </p:nvSpPr>
        <p:spPr>
          <a:xfrm>
            <a:off x="8767719" y="3133817"/>
            <a:ext cx="1946604" cy="276999"/>
          </a:xfrm>
          <a:prstGeom prst="rect">
            <a:avLst/>
          </a:prstGeom>
          <a:noFill/>
        </p:spPr>
        <p:txBody>
          <a:bodyPr wrap="square">
            <a:spAutoFit/>
          </a:bodyPr>
          <a:lstStyle/>
          <a:p>
            <a:r>
              <a:rPr lang="en-GB" sz="1200" b="1" kern="100" dirty="0">
                <a:solidFill>
                  <a:srgbClr val="E19805"/>
                </a:solidFill>
                <a:effectLst/>
                <a:latin typeface="Arial" panose="020B0604020202020204" pitchFamily="34" charset="0"/>
                <a:ea typeface="Aptos" panose="020B0004020202020204" pitchFamily="34" charset="0"/>
                <a:cs typeface="Times New Roman" panose="02020603050405020304" pitchFamily="18" charset="0"/>
              </a:rPr>
              <a:t>Supportive, short term</a:t>
            </a:r>
            <a:endParaRPr lang="en-GB" sz="1200" dirty="0">
              <a:solidFill>
                <a:srgbClr val="E19805"/>
              </a:solidFill>
            </a:endParaRPr>
          </a:p>
        </p:txBody>
      </p:sp>
      <p:sp>
        <p:nvSpPr>
          <p:cNvPr id="14" name="Title 1">
            <a:extLst>
              <a:ext uri="{FF2B5EF4-FFF2-40B4-BE49-F238E27FC236}">
                <a16:creationId xmlns:a16="http://schemas.microsoft.com/office/drawing/2014/main" id="{A114ECB8-0C5D-059B-7738-39A213BA2F58}"/>
              </a:ext>
            </a:extLst>
          </p:cNvPr>
          <p:cNvSpPr txBox="1">
            <a:spLocks/>
          </p:cNvSpPr>
          <p:nvPr/>
        </p:nvSpPr>
        <p:spPr>
          <a:xfrm>
            <a:off x="74879" y="1503754"/>
            <a:ext cx="1996682" cy="346605"/>
          </a:xfrm>
          <a:prstGeom prst="rect">
            <a:avLst/>
          </a:prstGeom>
        </p:spPr>
        <p:txBody>
          <a:bodyPr/>
          <a:lstStyle>
            <a:lvl1pPr algn="l" defTabSz="914400" rtl="0" eaLnBrk="1" latinLnBrk="0" hangingPunct="1">
              <a:lnSpc>
                <a:spcPct val="90000"/>
              </a:lnSpc>
              <a:spcBef>
                <a:spcPct val="0"/>
              </a:spcBef>
              <a:buNone/>
              <a:defRPr sz="3600" kern="1200" baseline="0">
                <a:solidFill>
                  <a:srgbClr val="005EB8"/>
                </a:solidFill>
                <a:latin typeface="Arial" panose="020B0604020202020204" pitchFamily="34" charset="0"/>
                <a:ea typeface="+mj-ea"/>
                <a:cs typeface="Arial" panose="020B0604020202020204" pitchFamily="34" charset="0"/>
              </a:defRPr>
            </a:lvl1pPr>
          </a:lstStyle>
          <a:p>
            <a:r>
              <a:rPr lang="en-GB" sz="1400" b="1" dirty="0">
                <a:solidFill>
                  <a:srgbClr val="0070C0"/>
                </a:solidFill>
              </a:rPr>
              <a:t>Case for change</a:t>
            </a:r>
            <a:endParaRPr lang="en-GB" sz="1400" dirty="0">
              <a:solidFill>
                <a:srgbClr val="FF0000"/>
              </a:solidFill>
            </a:endParaRPr>
          </a:p>
        </p:txBody>
      </p:sp>
      <p:sp>
        <p:nvSpPr>
          <p:cNvPr id="18" name="TextBox 17">
            <a:extLst>
              <a:ext uri="{FF2B5EF4-FFF2-40B4-BE49-F238E27FC236}">
                <a16:creationId xmlns:a16="http://schemas.microsoft.com/office/drawing/2014/main" id="{C9A75EEF-0DF9-9CBA-9F66-B5DD43312AFF}"/>
              </a:ext>
            </a:extLst>
          </p:cNvPr>
          <p:cNvSpPr txBox="1"/>
          <p:nvPr/>
        </p:nvSpPr>
        <p:spPr>
          <a:xfrm>
            <a:off x="104305" y="1840134"/>
            <a:ext cx="3394446" cy="3216265"/>
          </a:xfrm>
          <a:prstGeom prst="rect">
            <a:avLst/>
          </a:prstGeom>
        </p:spPr>
        <p:style>
          <a:lnRef idx="2">
            <a:schemeClr val="accent5"/>
          </a:lnRef>
          <a:fillRef idx="1">
            <a:schemeClr val="lt1"/>
          </a:fillRef>
          <a:effectRef idx="0">
            <a:schemeClr val="accent5"/>
          </a:effectRef>
          <a:fontRef idx="minor">
            <a:schemeClr val="dk1"/>
          </a:fontRef>
        </p:style>
        <p:txBody>
          <a:bodyPr wrap="square" lIns="91440" tIns="45720" rIns="91440" bIns="45720" anchor="t">
            <a:spAutoFit/>
          </a:bodyPr>
          <a:lstStyle/>
          <a:p>
            <a:pPr marL="361950">
              <a:spcAft>
                <a:spcPts val="600"/>
              </a:spcAft>
            </a:pPr>
            <a:r>
              <a:rPr lang="en-GB" sz="1000" b="1" kern="100" dirty="0">
                <a:solidFill>
                  <a:srgbClr val="0070C0"/>
                </a:solidFill>
                <a:latin typeface="Arial"/>
                <a:ea typeface="Calibri" panose="020F0502020204030204"/>
                <a:cs typeface="Times New Roman"/>
              </a:rPr>
              <a:t>Increasing NHS workforce sickness is costing billions</a:t>
            </a:r>
            <a:endParaRPr lang="en-GB" sz="300" b="1" kern="100" dirty="0">
              <a:solidFill>
                <a:srgbClr val="0070C0"/>
              </a:solidFill>
              <a:latin typeface="Arial"/>
              <a:ea typeface="Calibri" panose="020F0502020204030204"/>
              <a:cs typeface="Times New Roman"/>
            </a:endParaRPr>
          </a:p>
          <a:p>
            <a:pPr marL="87313" indent="-87313">
              <a:spcAft>
                <a:spcPts val="600"/>
              </a:spcAft>
              <a:buFont typeface="Wingdings" panose="05000000000000000000" pitchFamily="2" charset="2"/>
              <a:buChar char="§"/>
            </a:pPr>
            <a:r>
              <a:rPr lang="en-GB" sz="900" b="1" kern="100" dirty="0">
                <a:latin typeface="Arial" panose="020B0604020202020204" pitchFamily="34" charset="0"/>
                <a:ea typeface="Aptos" panose="020B0004020202020204" pitchFamily="34" charset="0"/>
                <a:cs typeface="Arial" panose="020B0604020202020204" pitchFamily="34" charset="0"/>
              </a:rPr>
              <a:t>Sickness absence is rising annually </a:t>
            </a:r>
            <a:r>
              <a:rPr lang="en-GB" sz="900" kern="100" dirty="0">
                <a:latin typeface="Arial" panose="020B0604020202020204" pitchFamily="34" charset="0"/>
                <a:ea typeface="Aptos" panose="020B0004020202020204" pitchFamily="34" charset="0"/>
                <a:cs typeface="Arial" panose="020B0604020202020204" pitchFamily="34" charset="0"/>
              </a:rPr>
              <a:t>and is higher now (e.g. 5.4% Nov 2024) than before the pandemic (e.g. 4.6% Nov 2018) where the main reasons include: </a:t>
            </a:r>
          </a:p>
          <a:p>
            <a:pPr marL="266700" lvl="1" indent="-171450">
              <a:spcAft>
                <a:spcPts val="600"/>
              </a:spcAft>
              <a:buFont typeface="Wingdings" panose="05000000000000000000" pitchFamily="2" charset="2"/>
              <a:buChar char="Ø"/>
            </a:pPr>
            <a:r>
              <a:rPr lang="en-GB" sz="900" b="1" kern="100" dirty="0">
                <a:latin typeface="Arial" panose="020B0604020202020204" pitchFamily="34" charset="0"/>
                <a:ea typeface="Aptos" panose="020B0004020202020204" pitchFamily="34" charset="0"/>
                <a:cs typeface="Arial" panose="020B0604020202020204" pitchFamily="34" charset="0"/>
              </a:rPr>
              <a:t>Mental health: </a:t>
            </a:r>
            <a:r>
              <a:rPr lang="en-GB" sz="900" kern="100" dirty="0">
                <a:latin typeface="Arial" panose="020B0604020202020204" pitchFamily="34" charset="0"/>
                <a:ea typeface="Aptos" panose="020B0004020202020204" pitchFamily="34" charset="0"/>
                <a:cs typeface="Arial" panose="020B0604020202020204" pitchFamily="34" charset="0"/>
              </a:rPr>
              <a:t>42% staff report being affected by work related stress (Staff Survey 2024), accounting for 27% of all sickness absence in November 2024 alone.</a:t>
            </a:r>
          </a:p>
          <a:p>
            <a:pPr marL="266700" lvl="1" indent="-171450">
              <a:spcAft>
                <a:spcPts val="600"/>
              </a:spcAft>
              <a:buFont typeface="Wingdings" panose="05000000000000000000" pitchFamily="2" charset="2"/>
              <a:buChar char="Ø"/>
            </a:pPr>
            <a:r>
              <a:rPr lang="en-GB" sz="900" b="1" kern="100" dirty="0">
                <a:latin typeface="Arial" panose="020B0604020202020204" pitchFamily="34" charset="0"/>
                <a:ea typeface="Aptos" panose="020B0004020202020204" pitchFamily="34" charset="0"/>
                <a:cs typeface="Arial" panose="020B0604020202020204" pitchFamily="34" charset="0"/>
              </a:rPr>
              <a:t>Musculoskeletal: </a:t>
            </a:r>
            <a:r>
              <a:rPr lang="en-GB" sz="900" kern="100" dirty="0">
                <a:latin typeface="Arial" panose="020B0604020202020204" pitchFamily="34" charset="0"/>
                <a:ea typeface="Aptos" panose="020B0004020202020204" pitchFamily="34" charset="0"/>
                <a:cs typeface="Arial" panose="020B0604020202020204" pitchFamily="34" charset="0"/>
              </a:rPr>
              <a:t>29% staff report being affected by MSK issues (Staff Survey 2024), accounting for 13.2% sickness absence in November 2024 alone.</a:t>
            </a:r>
          </a:p>
          <a:p>
            <a:pPr marL="87313" indent="-87313">
              <a:spcAft>
                <a:spcPts val="600"/>
              </a:spcAft>
              <a:buFont typeface="Wingdings" panose="05000000000000000000" pitchFamily="2" charset="2"/>
              <a:buChar char="§"/>
            </a:pPr>
            <a:r>
              <a:rPr lang="en-GB" sz="900" kern="100" dirty="0">
                <a:latin typeface="Arial"/>
                <a:ea typeface="Calibri" panose="020F0502020204030204"/>
                <a:cs typeface="Times New Roman"/>
              </a:rPr>
              <a:t>Cost of NHS workforce economic inactivity (being too ill to work): </a:t>
            </a:r>
            <a:r>
              <a:rPr lang="en-GB" sz="900" b="1" kern="100" dirty="0">
                <a:latin typeface="Arial"/>
                <a:ea typeface="Calibri" panose="020F0502020204030204"/>
                <a:cs typeface="Times New Roman"/>
              </a:rPr>
              <a:t>£1.12bn </a:t>
            </a:r>
            <a:r>
              <a:rPr lang="en-GB" sz="900" kern="100" dirty="0">
                <a:latin typeface="Arial"/>
                <a:ea typeface="Calibri" panose="020F0502020204030204"/>
                <a:cs typeface="Times New Roman"/>
              </a:rPr>
              <a:t>and furthermore </a:t>
            </a:r>
            <a:r>
              <a:rPr lang="en-GB" sz="900" b="1" kern="100" dirty="0">
                <a:latin typeface="Arial"/>
                <a:ea typeface="Calibri" panose="020F0502020204030204"/>
                <a:cs typeface="Times New Roman"/>
              </a:rPr>
              <a:t>losing over 51,000 NHS workers</a:t>
            </a:r>
            <a:r>
              <a:rPr lang="en-GB" sz="900" kern="100" dirty="0">
                <a:latin typeface="Arial"/>
                <a:ea typeface="Calibri" panose="020F0502020204030204"/>
                <a:cs typeface="Times New Roman"/>
              </a:rPr>
              <a:t> to ill health alone, over the next 5 years.</a:t>
            </a:r>
          </a:p>
          <a:p>
            <a:pPr marL="87313" indent="-87313">
              <a:spcAft>
                <a:spcPts val="600"/>
              </a:spcAft>
              <a:buFont typeface="Wingdings" panose="05000000000000000000" pitchFamily="2" charset="2"/>
              <a:buChar char="§"/>
            </a:pPr>
            <a:r>
              <a:rPr lang="en-GB" sz="900" kern="100" dirty="0">
                <a:latin typeface="Arial"/>
                <a:ea typeface="Calibri" panose="020F0502020204030204"/>
                <a:cs typeface="Times New Roman"/>
              </a:rPr>
              <a:t>NHS workforce sickness relating to MSK and Mental Health alone: </a:t>
            </a:r>
            <a:r>
              <a:rPr lang="en-GB" sz="900" b="1" kern="100" dirty="0">
                <a:latin typeface="Arial"/>
                <a:ea typeface="Calibri" panose="020F0502020204030204"/>
                <a:cs typeface="Times New Roman"/>
              </a:rPr>
              <a:t>£1.48bn </a:t>
            </a:r>
            <a:r>
              <a:rPr lang="en-GB" sz="900" kern="100" dirty="0">
                <a:latin typeface="Arial"/>
                <a:ea typeface="Calibri" panose="020F0502020204030204"/>
                <a:cs typeface="Times New Roman"/>
              </a:rPr>
              <a:t>annually. </a:t>
            </a:r>
          </a:p>
          <a:p>
            <a:pPr marL="87313" indent="-87313">
              <a:spcAft>
                <a:spcPts val="600"/>
              </a:spcAft>
              <a:buFont typeface="Wingdings" panose="05000000000000000000" pitchFamily="2" charset="2"/>
              <a:buChar char="§"/>
            </a:pPr>
            <a:r>
              <a:rPr lang="en-GB" sz="900" kern="100" dirty="0">
                <a:latin typeface="Arial"/>
                <a:ea typeface="Calibri" panose="020F0502020204030204"/>
                <a:cs typeface="Times New Roman"/>
              </a:rPr>
              <a:t>Nursing and Midwifery agency spend due to sickness: c.</a:t>
            </a:r>
            <a:r>
              <a:rPr lang="en-GB" sz="900" b="1" kern="100" dirty="0">
                <a:latin typeface="Arial" panose="020B0604020202020204" pitchFamily="34" charset="0"/>
                <a:ea typeface="Aptos" panose="020B0004020202020204" pitchFamily="34" charset="0"/>
                <a:cs typeface="Arial" panose="020B0604020202020204" pitchFamily="34" charset="0"/>
              </a:rPr>
              <a:t>£391m </a:t>
            </a:r>
            <a:r>
              <a:rPr lang="en-GB" sz="900" kern="100" dirty="0">
                <a:latin typeface="Arial" panose="020B0604020202020204" pitchFamily="34" charset="0"/>
                <a:ea typeface="Aptos" panose="020B0004020202020204" pitchFamily="34" charset="0"/>
                <a:cs typeface="Arial" panose="020B0604020202020204" pitchFamily="34" charset="0"/>
              </a:rPr>
              <a:t>annually. Significantly more when considering wider professions. </a:t>
            </a:r>
          </a:p>
        </p:txBody>
      </p:sp>
      <p:sp>
        <p:nvSpPr>
          <p:cNvPr id="19" name="TextBox 18">
            <a:extLst>
              <a:ext uri="{FF2B5EF4-FFF2-40B4-BE49-F238E27FC236}">
                <a16:creationId xmlns:a16="http://schemas.microsoft.com/office/drawing/2014/main" id="{635826EF-0B5D-E2BB-825B-40CE30AD8415}"/>
              </a:ext>
            </a:extLst>
          </p:cNvPr>
          <p:cNvSpPr txBox="1"/>
          <p:nvPr/>
        </p:nvSpPr>
        <p:spPr>
          <a:xfrm>
            <a:off x="3578533" y="1849761"/>
            <a:ext cx="2788131" cy="1831271"/>
          </a:xfrm>
          <a:prstGeom prst="rect">
            <a:avLst/>
          </a:prstGeom>
        </p:spPr>
        <p:style>
          <a:lnRef idx="2">
            <a:schemeClr val="accent5"/>
          </a:lnRef>
          <a:fillRef idx="1">
            <a:schemeClr val="lt1"/>
          </a:fillRef>
          <a:effectRef idx="0">
            <a:schemeClr val="accent5"/>
          </a:effectRef>
          <a:fontRef idx="minor">
            <a:schemeClr val="dk1"/>
          </a:fontRef>
        </p:style>
        <p:txBody>
          <a:bodyPr wrap="square" lIns="91440" tIns="45720" rIns="91440" bIns="45720" anchor="t">
            <a:spAutoFit/>
          </a:bodyPr>
          <a:lstStyle/>
          <a:p>
            <a:pPr marL="361950">
              <a:spcAft>
                <a:spcPts val="600"/>
              </a:spcAft>
            </a:pPr>
            <a:r>
              <a:rPr lang="en-GB" sz="1000" b="1" kern="100" dirty="0">
                <a:solidFill>
                  <a:srgbClr val="0070C0"/>
                </a:solidFill>
                <a:latin typeface="Arial"/>
                <a:ea typeface="Calibri" panose="020F0502020204030204"/>
                <a:cs typeface="Times New Roman"/>
              </a:rPr>
              <a:t>Moral and legal considerations</a:t>
            </a:r>
          </a:p>
          <a:p>
            <a:pPr>
              <a:spcAft>
                <a:spcPts val="600"/>
              </a:spcAft>
            </a:pPr>
            <a:r>
              <a:rPr lang="en-GB" sz="200" b="1" kern="100" dirty="0">
                <a:solidFill>
                  <a:srgbClr val="0070C0"/>
                </a:solidFill>
                <a:latin typeface="Arial"/>
                <a:ea typeface="Calibri" panose="020F0502020204030204"/>
                <a:cs typeface="Times New Roman"/>
              </a:rPr>
              <a:t> </a:t>
            </a:r>
          </a:p>
          <a:p>
            <a:pPr marL="84138" indent="-84138">
              <a:spcAft>
                <a:spcPts val="600"/>
              </a:spcAft>
              <a:buFont typeface="Wingdings" panose="05000000000000000000" pitchFamily="2" charset="2"/>
              <a:buChar char="§"/>
            </a:pPr>
            <a:r>
              <a:rPr lang="en-GB" sz="900" kern="100" dirty="0">
                <a:latin typeface="Arial"/>
                <a:ea typeface="Calibri" panose="020F0502020204030204"/>
                <a:cs typeface="Times New Roman"/>
              </a:rPr>
              <a:t>NHS Constitution supports our </a:t>
            </a:r>
            <a:r>
              <a:rPr lang="en-GB" sz="900" b="1" kern="100" dirty="0">
                <a:latin typeface="Arial"/>
                <a:ea typeface="Calibri" panose="020F0502020204030204"/>
                <a:cs typeface="Times New Roman"/>
              </a:rPr>
              <a:t>duty of care to staff</a:t>
            </a:r>
            <a:r>
              <a:rPr lang="en-GB" sz="900" kern="100" dirty="0">
                <a:latin typeface="Arial"/>
                <a:ea typeface="Calibri" panose="020F0502020204030204"/>
                <a:cs typeface="Times New Roman"/>
              </a:rPr>
              <a:t>, to </a:t>
            </a:r>
            <a:r>
              <a:rPr lang="en-GB" sz="900" b="1" kern="100" dirty="0">
                <a:latin typeface="Arial"/>
                <a:ea typeface="Calibri" panose="020F0502020204030204"/>
                <a:cs typeface="Times New Roman"/>
              </a:rPr>
              <a:t>enable them to care for patients</a:t>
            </a:r>
            <a:r>
              <a:rPr lang="en-GB" sz="900" kern="100" dirty="0">
                <a:latin typeface="Arial"/>
                <a:ea typeface="Calibri" panose="020F0502020204030204"/>
                <a:cs typeface="Times New Roman"/>
              </a:rPr>
              <a:t>.</a:t>
            </a:r>
          </a:p>
          <a:p>
            <a:pPr marL="84138" indent="-84138">
              <a:spcAft>
                <a:spcPts val="600"/>
              </a:spcAft>
              <a:buFont typeface="Wingdings" panose="05000000000000000000" pitchFamily="2" charset="2"/>
              <a:buChar char="§"/>
            </a:pPr>
            <a:r>
              <a:rPr lang="en-GB" sz="900" kern="100" dirty="0">
                <a:latin typeface="Arial"/>
                <a:ea typeface="Calibri" panose="020F0502020204030204"/>
                <a:cs typeface="Times New Roman"/>
              </a:rPr>
              <a:t>ICSs and NHS </a:t>
            </a:r>
            <a:r>
              <a:rPr lang="en-GB" sz="900" b="1" kern="100" dirty="0">
                <a:latin typeface="Arial"/>
                <a:ea typeface="Calibri" panose="020F0502020204030204"/>
                <a:cs typeface="Times New Roman"/>
              </a:rPr>
              <a:t>organisations have a duty of care to staff</a:t>
            </a:r>
            <a:r>
              <a:rPr lang="en-GB" sz="900" kern="100" dirty="0">
                <a:latin typeface="Arial"/>
                <a:ea typeface="Calibri" panose="020F0502020204030204"/>
                <a:cs typeface="Times New Roman"/>
              </a:rPr>
              <a:t>, where </a:t>
            </a:r>
            <a:r>
              <a:rPr lang="en-GB" sz="900" b="1" kern="100" dirty="0">
                <a:latin typeface="Arial"/>
                <a:ea typeface="Calibri" panose="020F0502020204030204"/>
                <a:cs typeface="Times New Roman"/>
              </a:rPr>
              <a:t>failings have financial and reputational implications</a:t>
            </a:r>
            <a:r>
              <a:rPr lang="en-GB" sz="900" kern="100" dirty="0">
                <a:latin typeface="Arial"/>
                <a:ea typeface="Calibri" panose="020F0502020204030204"/>
                <a:cs typeface="Times New Roman"/>
              </a:rPr>
              <a:t>.</a:t>
            </a:r>
          </a:p>
          <a:p>
            <a:pPr marL="84138" indent="-84138">
              <a:spcAft>
                <a:spcPts val="600"/>
              </a:spcAft>
              <a:buFont typeface="Wingdings" panose="05000000000000000000" pitchFamily="2" charset="2"/>
              <a:buChar char="§"/>
            </a:pPr>
            <a:r>
              <a:rPr lang="en-GB" sz="900" kern="100" dirty="0">
                <a:latin typeface="Arial"/>
                <a:ea typeface="Calibri" panose="020F0502020204030204"/>
                <a:cs typeface="Times New Roman"/>
              </a:rPr>
              <a:t>There is </a:t>
            </a:r>
            <a:r>
              <a:rPr lang="en-GB" sz="900" b="1" kern="100" dirty="0">
                <a:latin typeface="Arial"/>
                <a:ea typeface="Calibri" panose="020F0502020204030204"/>
                <a:cs typeface="Times New Roman"/>
              </a:rPr>
              <a:t>scope to intervene </a:t>
            </a:r>
            <a:r>
              <a:rPr lang="en-GB" sz="900" kern="100" dirty="0">
                <a:latin typeface="Arial"/>
                <a:ea typeface="Calibri" panose="020F0502020204030204"/>
                <a:cs typeface="Times New Roman"/>
              </a:rPr>
              <a:t>to support NHS organisations meet these duties of care, addressing variation and equity of support available. </a:t>
            </a:r>
          </a:p>
        </p:txBody>
      </p:sp>
      <p:sp>
        <p:nvSpPr>
          <p:cNvPr id="20" name="TextBox 19">
            <a:extLst>
              <a:ext uri="{FF2B5EF4-FFF2-40B4-BE49-F238E27FC236}">
                <a16:creationId xmlns:a16="http://schemas.microsoft.com/office/drawing/2014/main" id="{1BA0EC65-5722-65AC-B22E-01B3774A62DE}"/>
              </a:ext>
            </a:extLst>
          </p:cNvPr>
          <p:cNvSpPr txBox="1"/>
          <p:nvPr/>
        </p:nvSpPr>
        <p:spPr>
          <a:xfrm>
            <a:off x="3578534" y="3723289"/>
            <a:ext cx="2783580" cy="1246495"/>
          </a:xfrm>
          <a:prstGeom prst="rect">
            <a:avLst/>
          </a:prstGeom>
        </p:spPr>
        <p:style>
          <a:lnRef idx="2">
            <a:schemeClr val="accent5"/>
          </a:lnRef>
          <a:fillRef idx="1">
            <a:schemeClr val="lt1"/>
          </a:fillRef>
          <a:effectRef idx="0">
            <a:schemeClr val="accent5"/>
          </a:effectRef>
          <a:fontRef idx="minor">
            <a:schemeClr val="dk1"/>
          </a:fontRef>
        </p:style>
        <p:txBody>
          <a:bodyPr wrap="square" lIns="91440" tIns="45720" rIns="91440" bIns="45720" anchor="t">
            <a:spAutoFit/>
          </a:bodyPr>
          <a:lstStyle/>
          <a:p>
            <a:pPr marL="361950">
              <a:spcAft>
                <a:spcPts val="600"/>
              </a:spcAft>
            </a:pPr>
            <a:r>
              <a:rPr lang="en-GB" sz="1000" b="1" kern="100" dirty="0">
                <a:solidFill>
                  <a:srgbClr val="0070C0"/>
                </a:solidFill>
                <a:latin typeface="Arial"/>
                <a:ea typeface="Calibri" panose="020F0502020204030204"/>
                <a:cs typeface="Times New Roman"/>
              </a:rPr>
              <a:t>Productivity and Return on Investment modelling </a:t>
            </a:r>
            <a:endParaRPr lang="en-GB" sz="300" b="1" kern="100" dirty="0">
              <a:solidFill>
                <a:srgbClr val="0070C0"/>
              </a:solidFill>
              <a:latin typeface="Arial"/>
              <a:ea typeface="Calibri" panose="020F0502020204030204"/>
              <a:cs typeface="Times New Roman"/>
            </a:endParaRPr>
          </a:p>
          <a:p>
            <a:pPr marL="87313" indent="-87313">
              <a:spcAft>
                <a:spcPts val="600"/>
              </a:spcAft>
              <a:buFont typeface="Wingdings" panose="05000000000000000000" pitchFamily="2" charset="2"/>
              <a:buChar char="§"/>
            </a:pP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n-GB" sz="900" kern="100" dirty="0">
                <a:latin typeface="Arial"/>
                <a:ea typeface="Calibri" panose="020F0502020204030204"/>
                <a:cs typeface="Times New Roman"/>
              </a:rPr>
              <a:t>1% point decrease in sickness absence associated with </a:t>
            </a: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a:t>
            </a:r>
            <a:r>
              <a:rPr lang="en-GB" sz="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2.3-3.3% </a:t>
            </a: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productivity increase</a:t>
            </a:r>
            <a:r>
              <a:rPr lang="en-GB" sz="9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GB" sz="900" kern="100" dirty="0">
                <a:latin typeface="Arial"/>
                <a:ea typeface="Calibri" panose="020F0502020204030204"/>
                <a:cs typeface="Times New Roman"/>
              </a:rPr>
              <a:t> </a:t>
            </a:r>
          </a:p>
          <a:p>
            <a:pPr marL="87313" indent="-87313">
              <a:spcAft>
                <a:spcPts val="600"/>
              </a:spcAft>
              <a:buFont typeface="Wingdings" panose="05000000000000000000" pitchFamily="2" charset="2"/>
              <a:buChar char="§"/>
            </a:pPr>
            <a:r>
              <a:rPr lang="en-GB" sz="900" kern="100" dirty="0">
                <a:latin typeface="Arial"/>
                <a:ea typeface="Calibri" panose="020F0502020204030204"/>
                <a:cs typeface="Times New Roman"/>
              </a:rPr>
              <a:t>ROI from practice examples demonstrate on average a </a:t>
            </a:r>
            <a:r>
              <a:rPr lang="en-GB" sz="900" b="1" kern="100" dirty="0">
                <a:latin typeface="Arial"/>
                <a:ea typeface="Calibri" panose="020F0502020204030204"/>
                <a:cs typeface="Times New Roman"/>
              </a:rPr>
              <a:t>£1 investment </a:t>
            </a:r>
            <a:r>
              <a:rPr lang="en-GB" sz="900" kern="100" dirty="0">
                <a:latin typeface="Arial"/>
                <a:ea typeface="Calibri" panose="020F0502020204030204"/>
                <a:cs typeface="Times New Roman"/>
              </a:rPr>
              <a:t>in staff treatment </a:t>
            </a:r>
            <a:r>
              <a:rPr lang="en-GB" sz="900" b="1" kern="100" dirty="0">
                <a:latin typeface="Arial"/>
                <a:ea typeface="Calibri" panose="020F0502020204030204"/>
                <a:cs typeface="Times New Roman"/>
              </a:rPr>
              <a:t>creates £5 cost savings</a:t>
            </a:r>
            <a:r>
              <a:rPr lang="en-GB" sz="900" kern="100" dirty="0">
                <a:latin typeface="Arial"/>
                <a:ea typeface="Calibri" panose="020F0502020204030204"/>
                <a:cs typeface="Times New Roman"/>
              </a:rPr>
              <a:t>.</a:t>
            </a:r>
          </a:p>
        </p:txBody>
      </p:sp>
      <p:sp>
        <p:nvSpPr>
          <p:cNvPr id="21" name="TextBox 20">
            <a:extLst>
              <a:ext uri="{FF2B5EF4-FFF2-40B4-BE49-F238E27FC236}">
                <a16:creationId xmlns:a16="http://schemas.microsoft.com/office/drawing/2014/main" id="{BA30FDB7-C9DF-918B-7B4D-1D9C6E1C7FF1}"/>
              </a:ext>
            </a:extLst>
          </p:cNvPr>
          <p:cNvSpPr txBox="1"/>
          <p:nvPr/>
        </p:nvSpPr>
        <p:spPr>
          <a:xfrm>
            <a:off x="104305" y="5273945"/>
            <a:ext cx="3394446" cy="1215717"/>
          </a:xfrm>
          <a:prstGeom prst="rect">
            <a:avLst/>
          </a:prstGeom>
        </p:spPr>
        <p:style>
          <a:lnRef idx="2">
            <a:schemeClr val="accent5"/>
          </a:lnRef>
          <a:fillRef idx="1">
            <a:schemeClr val="lt1"/>
          </a:fillRef>
          <a:effectRef idx="0">
            <a:schemeClr val="accent5"/>
          </a:effectRef>
          <a:fontRef idx="minor">
            <a:schemeClr val="dk1"/>
          </a:fontRef>
        </p:style>
        <p:txBody>
          <a:bodyPr wrap="square" lIns="91440" tIns="45720" rIns="91440" bIns="45720" anchor="t">
            <a:spAutoFit/>
          </a:bodyPr>
          <a:lstStyle/>
          <a:p>
            <a:pPr marL="361950">
              <a:spcAft>
                <a:spcPts val="600"/>
              </a:spcAft>
            </a:pPr>
            <a:r>
              <a:rPr lang="en-GB" sz="900" b="1" kern="100" dirty="0">
                <a:solidFill>
                  <a:srgbClr val="0070C0"/>
                </a:solidFill>
                <a:latin typeface="Arial"/>
                <a:ea typeface="Calibri" panose="020F0502020204030204"/>
                <a:cs typeface="Times New Roman"/>
              </a:rPr>
              <a:t>‘</a:t>
            </a:r>
            <a:r>
              <a:rPr lang="en-GB" sz="1000" b="1" kern="100" dirty="0">
                <a:solidFill>
                  <a:srgbClr val="0070C0"/>
                </a:solidFill>
                <a:latin typeface="Arial"/>
                <a:ea typeface="Calibri" panose="020F0502020204030204"/>
                <a:cs typeface="Times New Roman"/>
              </a:rPr>
              <a:t>Postcode lottery’ of staff support</a:t>
            </a:r>
          </a:p>
          <a:p>
            <a:pPr marL="361950">
              <a:spcAft>
                <a:spcPts val="600"/>
              </a:spcAft>
            </a:pPr>
            <a:endParaRPr lang="en-GB" sz="300" b="1" kern="100" dirty="0">
              <a:solidFill>
                <a:srgbClr val="0070C0"/>
              </a:solidFill>
              <a:latin typeface="Arial"/>
              <a:ea typeface="Calibri" panose="020F0502020204030204"/>
              <a:cs typeface="Times New Roman"/>
            </a:endParaRPr>
          </a:p>
          <a:p>
            <a:pPr marL="84138" indent="-84138">
              <a:spcAft>
                <a:spcPts val="600"/>
              </a:spcAft>
              <a:buFont typeface="Wingdings" panose="05000000000000000000" pitchFamily="2" charset="2"/>
              <a:buChar char="§"/>
            </a:pPr>
            <a:r>
              <a:rPr lang="en-GB" sz="900" kern="100" dirty="0">
                <a:latin typeface="Arial"/>
                <a:ea typeface="Calibri" panose="020F0502020204030204"/>
                <a:cs typeface="Times New Roman"/>
              </a:rPr>
              <a:t>Unanimous evidence identifies </a:t>
            </a:r>
            <a:r>
              <a:rPr lang="en-GB" sz="900" b="1" kern="100" dirty="0">
                <a:latin typeface="Arial"/>
                <a:ea typeface="Calibri" panose="020F0502020204030204"/>
                <a:cs typeface="Times New Roman"/>
              </a:rPr>
              <a:t>high levels of variation in treatment services for staff</a:t>
            </a:r>
            <a:r>
              <a:rPr lang="en-GB" sz="900" kern="100" dirty="0">
                <a:latin typeface="Arial"/>
                <a:ea typeface="Calibri" panose="020F0502020204030204"/>
                <a:cs typeface="Times New Roman"/>
              </a:rPr>
              <a:t>, including mental health and MSK. Many have no access to such services.</a:t>
            </a:r>
          </a:p>
          <a:p>
            <a:pPr marL="84138" indent="-84138">
              <a:spcAft>
                <a:spcPts val="600"/>
              </a:spcAft>
              <a:buFont typeface="Wingdings" panose="05000000000000000000" pitchFamily="2" charset="2"/>
              <a:buChar char="§"/>
            </a:pPr>
            <a:r>
              <a:rPr lang="en-GB" sz="900" kern="100" dirty="0">
                <a:latin typeface="Arial"/>
                <a:ea typeface="Calibri" panose="020F0502020204030204"/>
                <a:cs typeface="Times New Roman"/>
              </a:rPr>
              <a:t>Financial deficit and </a:t>
            </a:r>
            <a:r>
              <a:rPr lang="en-GB" sz="900" b="1" kern="100" dirty="0">
                <a:latin typeface="Arial"/>
                <a:ea typeface="Calibri" panose="020F0502020204030204"/>
                <a:cs typeface="Times New Roman"/>
              </a:rPr>
              <a:t>lack of sustainable ring-fenced funding </a:t>
            </a:r>
            <a:r>
              <a:rPr lang="en-GB" sz="900" kern="100" dirty="0">
                <a:latin typeface="Arial"/>
                <a:ea typeface="Calibri" panose="020F0502020204030204"/>
                <a:cs typeface="Times New Roman"/>
              </a:rPr>
              <a:t>is the main reported reason for this. </a:t>
            </a:r>
          </a:p>
        </p:txBody>
      </p:sp>
      <p:sp>
        <p:nvSpPr>
          <p:cNvPr id="22" name="TextBox 21">
            <a:extLst>
              <a:ext uri="{FF2B5EF4-FFF2-40B4-BE49-F238E27FC236}">
                <a16:creationId xmlns:a16="http://schemas.microsoft.com/office/drawing/2014/main" id="{A32D521F-29D8-4D82-482F-CA227587E5C5}"/>
              </a:ext>
            </a:extLst>
          </p:cNvPr>
          <p:cNvSpPr txBox="1"/>
          <p:nvPr/>
        </p:nvSpPr>
        <p:spPr>
          <a:xfrm>
            <a:off x="3578533" y="5010423"/>
            <a:ext cx="2794131" cy="1477328"/>
          </a:xfrm>
          <a:prstGeom prst="rect">
            <a:avLst/>
          </a:prstGeom>
        </p:spPr>
        <p:style>
          <a:lnRef idx="2">
            <a:schemeClr val="accent5"/>
          </a:lnRef>
          <a:fillRef idx="1">
            <a:schemeClr val="lt1"/>
          </a:fillRef>
          <a:effectRef idx="0">
            <a:schemeClr val="accent5"/>
          </a:effectRef>
          <a:fontRef idx="minor">
            <a:schemeClr val="dk1"/>
          </a:fontRef>
        </p:style>
        <p:txBody>
          <a:bodyPr wrap="square" lIns="91440" tIns="45720" rIns="91440" bIns="45720" anchor="t">
            <a:spAutoFit/>
          </a:bodyPr>
          <a:lstStyle/>
          <a:p>
            <a:pPr marL="361950">
              <a:spcAft>
                <a:spcPts val="600"/>
              </a:spcAft>
            </a:pPr>
            <a:r>
              <a:rPr lang="en-GB" sz="1000" b="1" kern="100" dirty="0">
                <a:solidFill>
                  <a:srgbClr val="0070C0"/>
                </a:solidFill>
                <a:latin typeface="Arial"/>
                <a:ea typeface="Calibri" panose="020F0502020204030204"/>
                <a:cs typeface="Times New Roman"/>
              </a:rPr>
              <a:t>Policy alignment and momentum</a:t>
            </a:r>
          </a:p>
          <a:p>
            <a:pPr marL="361950">
              <a:spcAft>
                <a:spcPts val="600"/>
              </a:spcAft>
            </a:pPr>
            <a:r>
              <a:rPr lang="en-GB" sz="200" b="1" kern="100" dirty="0">
                <a:solidFill>
                  <a:srgbClr val="0070C0"/>
                </a:solidFill>
                <a:latin typeface="Arial"/>
                <a:ea typeface="Calibri" panose="020F0502020204030204"/>
                <a:cs typeface="Times New Roman"/>
              </a:rPr>
              <a:t> </a:t>
            </a:r>
          </a:p>
          <a:p>
            <a:pPr marL="87313" indent="-87313">
              <a:spcAft>
                <a:spcPts val="600"/>
              </a:spcAft>
              <a:buFont typeface="Wingdings" panose="05000000000000000000" pitchFamily="2" charset="2"/>
              <a:buChar char="§"/>
            </a:pPr>
            <a:r>
              <a:rPr lang="en-GB" sz="900" kern="100" dirty="0">
                <a:latin typeface="Arial"/>
                <a:ea typeface="Calibri" panose="020F0502020204030204"/>
                <a:cs typeface="Times New Roman"/>
              </a:rPr>
              <a:t>STAR is a strong enabler for </a:t>
            </a:r>
            <a:r>
              <a:rPr lang="en-GB" sz="900" b="1" kern="100" dirty="0">
                <a:latin typeface="Arial"/>
                <a:ea typeface="Calibri" panose="020F0502020204030204"/>
                <a:cs typeface="Times New Roman"/>
              </a:rPr>
              <a:t>Government and SoS policy ambitions</a:t>
            </a:r>
            <a:r>
              <a:rPr lang="en-GB" sz="900" kern="100" dirty="0">
                <a:latin typeface="Arial"/>
                <a:ea typeface="Calibri" panose="020F0502020204030204"/>
                <a:cs typeface="Times New Roman"/>
              </a:rPr>
              <a:t> to keep people economically active, addresses </a:t>
            </a:r>
            <a:r>
              <a:rPr lang="en-GB" sz="900" b="1" kern="100" dirty="0">
                <a:latin typeface="Arial"/>
                <a:ea typeface="Calibri" panose="020F0502020204030204"/>
                <a:cs typeface="Times New Roman"/>
              </a:rPr>
              <a:t>Darzi </a:t>
            </a:r>
            <a:r>
              <a:rPr lang="en-GB" sz="900" kern="100" dirty="0">
                <a:latin typeface="Arial"/>
                <a:ea typeface="Calibri" panose="020F0502020204030204"/>
                <a:cs typeface="Times New Roman"/>
              </a:rPr>
              <a:t>workforce challenges</a:t>
            </a:r>
            <a:r>
              <a:rPr lang="en-GB" sz="900" b="1" kern="100" dirty="0">
                <a:latin typeface="Arial"/>
                <a:ea typeface="Calibri" panose="020F0502020204030204"/>
                <a:cs typeface="Times New Roman"/>
              </a:rPr>
              <a:t>,</a:t>
            </a:r>
            <a:r>
              <a:rPr lang="en-GB" sz="900" kern="100" dirty="0">
                <a:latin typeface="Arial"/>
                <a:ea typeface="Calibri" panose="020F0502020204030204"/>
                <a:cs typeface="Times New Roman"/>
              </a:rPr>
              <a:t> and </a:t>
            </a:r>
            <a:r>
              <a:rPr lang="en-GB" sz="900" b="1" kern="100" dirty="0">
                <a:latin typeface="Arial"/>
                <a:ea typeface="Calibri" panose="020F0502020204030204"/>
                <a:cs typeface="Times New Roman"/>
              </a:rPr>
              <a:t>levelling-up of primary care.</a:t>
            </a:r>
          </a:p>
          <a:p>
            <a:pPr marL="87313" indent="-87313">
              <a:spcAft>
                <a:spcPts val="600"/>
              </a:spcAft>
              <a:buFont typeface="Wingdings" panose="05000000000000000000" pitchFamily="2" charset="2"/>
              <a:buChar char="§"/>
            </a:pPr>
            <a:r>
              <a:rPr lang="en-GB" sz="900" kern="100" dirty="0">
                <a:latin typeface="Arial"/>
                <a:ea typeface="Calibri" panose="020F0502020204030204"/>
                <a:cs typeface="Times New Roman"/>
              </a:rPr>
              <a:t>There is </a:t>
            </a:r>
            <a:r>
              <a:rPr lang="en-GB" sz="900" b="1" kern="100" dirty="0">
                <a:latin typeface="Arial"/>
                <a:ea typeface="Calibri" panose="020F0502020204030204"/>
                <a:cs typeface="Times New Roman"/>
              </a:rPr>
              <a:t>significant willingness and readiness to create sustainable change </a:t>
            </a:r>
            <a:r>
              <a:rPr lang="en-GB" sz="900" kern="100" dirty="0">
                <a:latin typeface="Arial"/>
                <a:ea typeface="Calibri" panose="020F0502020204030204"/>
                <a:cs typeface="Times New Roman"/>
              </a:rPr>
              <a:t>from NHS leaders, subject to support</a:t>
            </a:r>
            <a:r>
              <a:rPr lang="en-GB" sz="900" b="1" kern="100" dirty="0">
                <a:latin typeface="Arial"/>
                <a:ea typeface="Calibri" panose="020F0502020204030204"/>
                <a:cs typeface="Times New Roman"/>
              </a:rPr>
              <a:t>.</a:t>
            </a:r>
            <a:endParaRPr lang="en-GB" sz="900" kern="100" dirty="0">
              <a:latin typeface="Arial"/>
              <a:ea typeface="Calibri" panose="020F0502020204030204"/>
              <a:cs typeface="Times New Roman"/>
            </a:endParaRPr>
          </a:p>
        </p:txBody>
      </p:sp>
      <p:pic>
        <p:nvPicPr>
          <p:cNvPr id="23" name="Picture 2" descr="Pound sign - Free ui icons">
            <a:extLst>
              <a:ext uri="{FF2B5EF4-FFF2-40B4-BE49-F238E27FC236}">
                <a16:creationId xmlns:a16="http://schemas.microsoft.com/office/drawing/2014/main" id="{81713624-DE53-4CE5-20D3-FAEBC263C6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832" y="1894529"/>
            <a:ext cx="259329" cy="25932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3B6EBE8D-314D-0331-6181-33289AD68BED}"/>
              </a:ext>
            </a:extLst>
          </p:cNvPr>
          <p:cNvPicPr>
            <a:picLocks noChangeAspect="1"/>
          </p:cNvPicPr>
          <p:nvPr/>
        </p:nvPicPr>
        <p:blipFill>
          <a:blip r:embed="rId6"/>
          <a:stretch>
            <a:fillRect/>
          </a:stretch>
        </p:blipFill>
        <p:spPr>
          <a:xfrm>
            <a:off x="3619307" y="1875936"/>
            <a:ext cx="329465" cy="314101"/>
          </a:xfrm>
          <a:prstGeom prst="rect">
            <a:avLst/>
          </a:prstGeom>
        </p:spPr>
      </p:pic>
      <p:pic>
        <p:nvPicPr>
          <p:cNvPr id="25" name="Picture 24">
            <a:extLst>
              <a:ext uri="{FF2B5EF4-FFF2-40B4-BE49-F238E27FC236}">
                <a16:creationId xmlns:a16="http://schemas.microsoft.com/office/drawing/2014/main" id="{A9730BF3-45A5-2654-F48D-DB1513C55944}"/>
              </a:ext>
            </a:extLst>
          </p:cNvPr>
          <p:cNvPicPr>
            <a:picLocks noChangeAspect="1"/>
          </p:cNvPicPr>
          <p:nvPr/>
        </p:nvPicPr>
        <p:blipFill>
          <a:blip r:embed="rId7">
            <a:duotone>
              <a:schemeClr val="accent5">
                <a:shade val="45000"/>
                <a:satMod val="135000"/>
              </a:schemeClr>
              <a:prstClr val="white"/>
            </a:duotone>
            <a:extLst>
              <a:ext uri="{BEBA8EAE-BF5A-486C-A8C5-ECC9F3942E4B}">
                <a14:imgProps xmlns:a14="http://schemas.microsoft.com/office/drawing/2010/main">
                  <a14:imgLayer r:embed="rId8">
                    <a14:imgEffect>
                      <a14:brightnessContrast contrast="40000"/>
                    </a14:imgEffect>
                  </a14:imgLayer>
                </a14:imgProps>
              </a:ext>
            </a:extLst>
          </a:blip>
          <a:stretch>
            <a:fillRect/>
          </a:stretch>
        </p:blipFill>
        <p:spPr>
          <a:xfrm>
            <a:off x="194301" y="5318016"/>
            <a:ext cx="316491" cy="315219"/>
          </a:xfrm>
          <a:prstGeom prst="rect">
            <a:avLst/>
          </a:prstGeom>
        </p:spPr>
      </p:pic>
      <p:pic>
        <p:nvPicPr>
          <p:cNvPr id="28" name="Picture 10" descr="People Icon PNG Images, Vectors Free Download - Pngtree">
            <a:extLst>
              <a:ext uri="{FF2B5EF4-FFF2-40B4-BE49-F238E27FC236}">
                <a16:creationId xmlns:a16="http://schemas.microsoft.com/office/drawing/2014/main" id="{17539539-2F20-DB98-1736-86B0FBA0DB7C}"/>
              </a:ext>
            </a:extLst>
          </p:cNvPr>
          <p:cNvPicPr>
            <a:picLocks noChangeAspect="1" noChangeArrowheads="1"/>
          </p:cNvPicPr>
          <p:nvPr/>
        </p:nvPicPr>
        <p:blipFill rotWithShape="1">
          <a:blip r:embed="rId9">
            <a:duotone>
              <a:schemeClr val="accent1">
                <a:shade val="45000"/>
                <a:satMod val="135000"/>
              </a:schemeClr>
              <a:prstClr val="white"/>
            </a:duotone>
            <a:extLst>
              <a:ext uri="{28A0092B-C50C-407E-A947-70E740481C1C}">
                <a14:useLocalDpi xmlns:a14="http://schemas.microsoft.com/office/drawing/2010/main" val="0"/>
              </a:ext>
            </a:extLst>
          </a:blip>
          <a:srcRect l="9722" t="12038" r="9275" b="6332"/>
          <a:stretch/>
        </p:blipFill>
        <p:spPr bwMode="auto">
          <a:xfrm>
            <a:off x="3619307" y="5053431"/>
            <a:ext cx="323632" cy="32613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descr="3,335 Cost Icon Pound Royalty-Free Photos and Stock Images | Shutterstock">
            <a:extLst>
              <a:ext uri="{FF2B5EF4-FFF2-40B4-BE49-F238E27FC236}">
                <a16:creationId xmlns:a16="http://schemas.microsoft.com/office/drawing/2014/main" id="{BAAAD345-C904-11F1-94A1-F3D6D093AD21}"/>
              </a:ext>
            </a:extLst>
          </p:cNvPr>
          <p:cNvPicPr>
            <a:picLocks noChangeAspect="1" noChangeArrowheads="1"/>
          </p:cNvPicPr>
          <p:nvPr/>
        </p:nvPicPr>
        <p:blipFill rotWithShape="1">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3631639" y="3761291"/>
            <a:ext cx="331566" cy="315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057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34821-144D-A34C-B89A-71FE1E322165}"/>
            </a:ext>
          </a:extLst>
        </p:cNvPr>
        <p:cNvGrpSpPr/>
        <p:nvPr/>
      </p:nvGrpSpPr>
      <p:grpSpPr>
        <a:xfrm>
          <a:off x="0" y="0"/>
          <a:ext cx="0" cy="0"/>
          <a:chOff x="0" y="0"/>
          <a:chExt cx="0" cy="0"/>
        </a:xfrm>
      </p:grpSpPr>
      <p:sp>
        <p:nvSpPr>
          <p:cNvPr id="70" name="Title 1">
            <a:extLst>
              <a:ext uri="{FF2B5EF4-FFF2-40B4-BE49-F238E27FC236}">
                <a16:creationId xmlns:a16="http://schemas.microsoft.com/office/drawing/2014/main" id="{DB39F6AE-6B85-DE8F-A8AF-81B4560FC5D7}"/>
              </a:ext>
            </a:extLst>
          </p:cNvPr>
          <p:cNvSpPr txBox="1">
            <a:spLocks/>
          </p:cNvSpPr>
          <p:nvPr/>
        </p:nvSpPr>
        <p:spPr>
          <a:xfrm>
            <a:off x="98025" y="165594"/>
            <a:ext cx="11995950" cy="767745"/>
          </a:xfrm>
          <a:prstGeom prst="rect">
            <a:avLst/>
          </a:prstGeom>
        </p:spPr>
        <p:txBody>
          <a:bodyPr/>
          <a:lstStyle>
            <a:lvl1pPr algn="l" defTabSz="914400" rtl="0" eaLnBrk="1" latinLnBrk="0" hangingPunct="1">
              <a:lnSpc>
                <a:spcPct val="90000"/>
              </a:lnSpc>
              <a:spcBef>
                <a:spcPct val="0"/>
              </a:spcBef>
              <a:buNone/>
              <a:defRPr sz="3600" kern="1200" baseline="0">
                <a:solidFill>
                  <a:srgbClr val="005EB8"/>
                </a:solidFill>
                <a:latin typeface="Arial" panose="020B0604020202020204" pitchFamily="34" charset="0"/>
                <a:ea typeface="+mj-ea"/>
                <a:cs typeface="Arial" panose="020B0604020202020204" pitchFamily="34" charset="0"/>
              </a:defRPr>
            </a:lvl1pPr>
          </a:lstStyle>
          <a:p>
            <a:r>
              <a:rPr lang="en-GB" sz="2800" b="1" dirty="0">
                <a:solidFill>
                  <a:srgbClr val="0070C0"/>
                </a:solidFill>
              </a:rPr>
              <a:t>Groundwork for 10YHP: 2025-26 national deliverables for OHWB</a:t>
            </a:r>
            <a:endParaRPr lang="en-GB" sz="2800" dirty="0">
              <a:solidFill>
                <a:srgbClr val="FF0000"/>
              </a:solidFill>
            </a:endParaRPr>
          </a:p>
        </p:txBody>
      </p:sp>
      <p:sp>
        <p:nvSpPr>
          <p:cNvPr id="8" name="TextBox 7">
            <a:extLst>
              <a:ext uri="{FF2B5EF4-FFF2-40B4-BE49-F238E27FC236}">
                <a16:creationId xmlns:a16="http://schemas.microsoft.com/office/drawing/2014/main" id="{7562D322-EA43-6526-A0A6-D59CB69BA0CF}"/>
              </a:ext>
            </a:extLst>
          </p:cNvPr>
          <p:cNvSpPr txBox="1"/>
          <p:nvPr/>
        </p:nvSpPr>
        <p:spPr>
          <a:xfrm>
            <a:off x="1685103" y="828835"/>
            <a:ext cx="10245641" cy="5657959"/>
          </a:xfrm>
          <a:prstGeom prst="rect">
            <a:avLst/>
          </a:prstGeom>
          <a:noFill/>
        </p:spPr>
        <p:txBody>
          <a:bodyPr wrap="square">
            <a:spAutoFit/>
          </a:bodyPr>
          <a:lstStyle/>
          <a:p>
            <a:pPr>
              <a:spcAft>
                <a:spcPts val="1000"/>
              </a:spcAft>
            </a:pPr>
            <a:r>
              <a:rPr lang="en-GB" sz="1800" b="1" dirty="0">
                <a:latin typeface="Arial" panose="020B0604020202020204" pitchFamily="34" charset="0"/>
                <a:cs typeface="Arial" panose="020B0604020202020204" pitchFamily="34" charset="0"/>
              </a:rPr>
              <a:t>Setting the groundwork for the 10YHP, during this financial year we are focusing on:</a:t>
            </a:r>
          </a:p>
          <a:p>
            <a:pPr marL="285750" indent="-285750">
              <a:spcAft>
                <a:spcPts val="1000"/>
              </a:spcAft>
              <a:buClr>
                <a:srgbClr val="00B0F0"/>
              </a:buClr>
              <a:buFont typeface="Wingdings" panose="05000000000000000000" pitchFamily="2" charset="2"/>
              <a:buChar char="ü"/>
            </a:pPr>
            <a:r>
              <a:rPr lang="en-GB" sz="1800" dirty="0">
                <a:latin typeface="Arial" panose="020B0604020202020204" pitchFamily="34" charset="0"/>
                <a:cs typeface="Arial" panose="020B0604020202020204" pitchFamily="34" charset="0"/>
              </a:rPr>
              <a:t>Contributing to co-designing the new </a:t>
            </a:r>
            <a:r>
              <a:rPr lang="en-GB" sz="1800" b="1" dirty="0">
                <a:latin typeface="Arial" panose="020B0604020202020204" pitchFamily="34" charset="0"/>
                <a:cs typeface="Arial" panose="020B0604020202020204" pitchFamily="34" charset="0"/>
              </a:rPr>
              <a:t>10-year workforce plan</a:t>
            </a:r>
            <a:r>
              <a:rPr lang="en-GB" sz="1800" dirty="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pPr marL="285750" indent="-285750">
              <a:spcAft>
                <a:spcPts val="1000"/>
              </a:spcAft>
              <a:buClr>
                <a:srgbClr val="00B0F0"/>
              </a:buClr>
              <a:buFont typeface="Wingdings" panose="05000000000000000000" pitchFamily="2" charset="2"/>
              <a:buChar char="ü"/>
            </a:pPr>
            <a:r>
              <a:rPr lang="en-GB" sz="1800" dirty="0">
                <a:latin typeface="Arial" panose="020B0604020202020204" pitchFamily="34" charset="0"/>
                <a:cs typeface="Arial" panose="020B0604020202020204" pitchFamily="34" charset="0"/>
              </a:rPr>
              <a:t>Contributing to </a:t>
            </a:r>
            <a:r>
              <a:rPr lang="en-GB" sz="1800" b="1" dirty="0">
                <a:latin typeface="Arial" panose="020B0604020202020204" pitchFamily="34" charset="0"/>
                <a:cs typeface="Arial" panose="020B0604020202020204" pitchFamily="34" charset="0"/>
              </a:rPr>
              <a:t>creating new staff standards</a:t>
            </a:r>
            <a:r>
              <a:rPr lang="en-GB" sz="1800" dirty="0">
                <a:latin typeface="Arial" panose="020B0604020202020204" pitchFamily="34" charset="0"/>
                <a:cs typeface="Arial" panose="020B0604020202020204" pitchFamily="34" charset="0"/>
              </a:rPr>
              <a:t>.</a:t>
            </a:r>
          </a:p>
          <a:p>
            <a:pPr marL="285750" indent="-285750">
              <a:spcAft>
                <a:spcPts val="1000"/>
              </a:spcAft>
              <a:buClr>
                <a:srgbClr val="00B0F0"/>
              </a:buClr>
              <a:buFont typeface="Wingdings" panose="05000000000000000000" pitchFamily="2" charset="2"/>
              <a:buChar char="ü"/>
            </a:pPr>
            <a:r>
              <a:rPr lang="en-GB" dirty="0">
                <a:latin typeface="Arial" panose="020B0604020202020204" pitchFamily="34" charset="0"/>
                <a:cs typeface="Arial" panose="020B0604020202020204" pitchFamily="34" charset="0"/>
              </a:rPr>
              <a:t>Advancing </a:t>
            </a:r>
            <a:r>
              <a:rPr lang="en-GB" b="1" dirty="0">
                <a:latin typeface="Arial" panose="020B0604020202020204" pitchFamily="34" charset="0"/>
                <a:cs typeface="Arial" panose="020B0604020202020204" pitchFamily="34" charset="0"/>
              </a:rPr>
              <a:t>Staff Treatment Hub model </a:t>
            </a:r>
            <a:r>
              <a:rPr lang="en-GB" dirty="0">
                <a:latin typeface="Arial" panose="020B0604020202020204" pitchFamily="34" charset="0"/>
                <a:cs typeface="Arial" panose="020B0604020202020204" pitchFamily="34" charset="0"/>
              </a:rPr>
              <a:t>- STAR publication and readiness for implementation.</a:t>
            </a:r>
          </a:p>
          <a:p>
            <a:pPr marL="285750" indent="-285750">
              <a:spcAft>
                <a:spcPts val="1000"/>
              </a:spcAft>
              <a:buClr>
                <a:srgbClr val="00B0F0"/>
              </a:buClr>
              <a:buFont typeface="Wingdings" panose="05000000000000000000" pitchFamily="2" charset="2"/>
              <a:buChar char="ü"/>
            </a:pPr>
            <a:r>
              <a:rPr lang="en-GB" sz="1800" dirty="0">
                <a:latin typeface="Arial" panose="020B0604020202020204" pitchFamily="34" charset="0"/>
                <a:cs typeface="Arial" panose="020B0604020202020204" pitchFamily="34" charset="0"/>
              </a:rPr>
              <a:t>Re-commissioning the </a:t>
            </a:r>
            <a:r>
              <a:rPr lang="en-GB" sz="1800" b="1" dirty="0">
                <a:latin typeface="Arial" panose="020B0604020202020204" pitchFamily="34" charset="0"/>
                <a:cs typeface="Arial" panose="020B0604020202020204" pitchFamily="34" charset="0"/>
              </a:rPr>
              <a:t>national staff mental health treatment service</a:t>
            </a:r>
            <a:r>
              <a:rPr lang="en-GB" sz="1800" dirty="0">
                <a:latin typeface="Arial" panose="020B0604020202020204" pitchFamily="34" charset="0"/>
                <a:cs typeface="Arial" panose="020B0604020202020204" pitchFamily="34" charset="0"/>
              </a:rPr>
              <a:t>.</a:t>
            </a:r>
          </a:p>
          <a:p>
            <a:pPr marL="285750" indent="-285750">
              <a:spcAft>
                <a:spcPts val="1000"/>
              </a:spcAft>
              <a:buClr>
                <a:srgbClr val="00B0F0"/>
              </a:buClr>
              <a:buFont typeface="Wingdings" panose="05000000000000000000" pitchFamily="2" charset="2"/>
              <a:buChar char="ü"/>
            </a:pPr>
            <a:r>
              <a:rPr lang="en-GB" dirty="0">
                <a:latin typeface="Arial" panose="020B0604020202020204" pitchFamily="34" charset="0"/>
                <a:cs typeface="Arial" panose="020B0604020202020204" pitchFamily="34" charset="0"/>
              </a:rPr>
              <a:t>Implementing </a:t>
            </a:r>
            <a:r>
              <a:rPr lang="en-GB" b="1" dirty="0">
                <a:latin typeface="Arial" panose="020B0604020202020204" pitchFamily="34" charset="0"/>
                <a:cs typeface="Arial" panose="020B0604020202020204" pitchFamily="34" charset="0"/>
              </a:rPr>
              <a:t>NHS Charities Together </a:t>
            </a:r>
            <a:r>
              <a:rPr lang="en-GB" dirty="0">
                <a:latin typeface="Arial" panose="020B0604020202020204" pitchFamily="34" charset="0"/>
                <a:cs typeface="Arial" panose="020B0604020202020204" pitchFamily="34" charset="0"/>
              </a:rPr>
              <a:t>health and wellbeing fund.</a:t>
            </a:r>
          </a:p>
          <a:p>
            <a:pPr marL="285750" indent="-285750">
              <a:spcAft>
                <a:spcPts val="1000"/>
              </a:spcAft>
              <a:buClr>
                <a:srgbClr val="00B0F0"/>
              </a:buClr>
              <a:buFont typeface="Wingdings" panose="05000000000000000000" pitchFamily="2" charset="2"/>
              <a:buChar char="ü"/>
            </a:pPr>
            <a:r>
              <a:rPr lang="en-GB" dirty="0">
                <a:latin typeface="Arial" panose="020B0604020202020204" pitchFamily="34" charset="0"/>
                <a:cs typeface="Arial" panose="020B0604020202020204" pitchFamily="34" charset="0"/>
              </a:rPr>
              <a:t>Publishing the </a:t>
            </a:r>
            <a:r>
              <a:rPr lang="en-GB" b="1" dirty="0">
                <a:latin typeface="Arial" panose="020B0604020202020204" pitchFamily="34" charset="0"/>
                <a:cs typeface="Arial" panose="020B0604020202020204" pitchFamily="34" charset="0"/>
              </a:rPr>
              <a:t>national staff policy framework for attendance and health </a:t>
            </a:r>
            <a:r>
              <a:rPr lang="en-GB" dirty="0">
                <a:latin typeface="Arial" panose="020B0604020202020204" pitchFamily="34" charset="0"/>
                <a:cs typeface="Arial" panose="020B0604020202020204" pitchFamily="34" charset="0"/>
              </a:rPr>
              <a:t>(i.e. sickness absence).</a:t>
            </a:r>
          </a:p>
          <a:p>
            <a:pPr marL="285750" indent="-285750">
              <a:spcAft>
                <a:spcPts val="1000"/>
              </a:spcAft>
              <a:buClr>
                <a:srgbClr val="00B0F0"/>
              </a:buClr>
              <a:buFont typeface="Wingdings" panose="05000000000000000000" pitchFamily="2" charset="2"/>
              <a:buChar char="ü"/>
            </a:pPr>
            <a:r>
              <a:rPr lang="en-GB" dirty="0">
                <a:latin typeface="Arial" panose="020B0604020202020204" pitchFamily="34" charset="0"/>
                <a:cs typeface="Arial" panose="020B0604020202020204" pitchFamily="34" charset="0"/>
              </a:rPr>
              <a:t>Advancing </a:t>
            </a:r>
            <a:r>
              <a:rPr lang="en-GB" b="1" dirty="0">
                <a:latin typeface="Arial" panose="020B0604020202020204" pitchFamily="34" charset="0"/>
                <a:cs typeface="Arial" panose="020B0604020202020204" pitchFamily="34" charset="0"/>
              </a:rPr>
              <a:t>Violence Prevention Reduction recommendations </a:t>
            </a:r>
            <a:r>
              <a:rPr lang="en-GB" dirty="0">
                <a:latin typeface="Arial" panose="020B0604020202020204" pitchFamily="34" charset="0"/>
                <a:cs typeface="Arial" panose="020B0604020202020204" pitchFamily="34" charset="0"/>
              </a:rPr>
              <a:t>as part of </a:t>
            </a:r>
            <a:r>
              <a:rPr lang="en-GB" dirty="0" err="1">
                <a:latin typeface="Arial" panose="020B0604020202020204" pitchFamily="34" charset="0"/>
                <a:cs typeface="Arial" panose="020B0604020202020204" pitchFamily="34" charset="0"/>
              </a:rPr>
              <a:t>AfC</a:t>
            </a:r>
            <a:r>
              <a:rPr lang="en-GB" dirty="0">
                <a:latin typeface="Arial" panose="020B0604020202020204" pitchFamily="34" charset="0"/>
                <a:cs typeface="Arial" panose="020B0604020202020204" pitchFamily="34" charset="0"/>
              </a:rPr>
              <a:t> Non-Pay in partnership with SPF/DHSC.</a:t>
            </a:r>
          </a:p>
          <a:p>
            <a:pPr marL="285750" indent="-285750">
              <a:spcAft>
                <a:spcPts val="1000"/>
              </a:spcAft>
              <a:buClr>
                <a:srgbClr val="00B0F0"/>
              </a:buClr>
              <a:buFont typeface="Wingdings" panose="05000000000000000000" pitchFamily="2" charset="2"/>
              <a:buChar char="ü"/>
            </a:pPr>
            <a:r>
              <a:rPr lang="en-GB" dirty="0">
                <a:latin typeface="Arial" panose="020B0604020202020204" pitchFamily="34" charset="0"/>
                <a:cs typeface="Arial" panose="020B0604020202020204" pitchFamily="34" charset="0"/>
              </a:rPr>
              <a:t>Exploring creation/publication of </a:t>
            </a:r>
            <a:r>
              <a:rPr lang="en-GB" b="1" dirty="0">
                <a:latin typeface="Arial" panose="020B0604020202020204" pitchFamily="34" charset="0"/>
                <a:cs typeface="Arial" panose="020B0604020202020204" pitchFamily="34" charset="0"/>
              </a:rPr>
              <a:t>OHWB service standards </a:t>
            </a:r>
            <a:r>
              <a:rPr lang="en-GB" dirty="0">
                <a:latin typeface="Arial" panose="020B0604020202020204" pitchFamily="34" charset="0"/>
                <a:cs typeface="Arial" panose="020B0604020202020204" pitchFamily="34" charset="0"/>
              </a:rPr>
              <a:t>and directory of services.  </a:t>
            </a:r>
          </a:p>
          <a:p>
            <a:pPr marL="285750" indent="-285750">
              <a:spcAft>
                <a:spcPts val="1000"/>
              </a:spcAft>
              <a:buClr>
                <a:srgbClr val="00B0F0"/>
              </a:buClr>
              <a:buFont typeface="Wingdings" panose="05000000000000000000" pitchFamily="2" charset="2"/>
              <a:buChar char="ü"/>
            </a:pPr>
            <a:r>
              <a:rPr lang="en-GB" dirty="0">
                <a:latin typeface="Arial" panose="020B0604020202020204" pitchFamily="34" charset="0"/>
                <a:cs typeface="Arial" panose="020B0604020202020204" pitchFamily="34" charset="0"/>
              </a:rPr>
              <a:t>Publishing </a:t>
            </a:r>
            <a:r>
              <a:rPr lang="en-GB" b="1" dirty="0">
                <a:latin typeface="Arial" panose="020B0604020202020204" pitchFamily="34" charset="0"/>
                <a:cs typeface="Arial" panose="020B0604020202020204" pitchFamily="34" charset="0"/>
              </a:rPr>
              <a:t>Growing OHWB Together update</a:t>
            </a:r>
            <a:r>
              <a:rPr lang="en-GB" dirty="0">
                <a:latin typeface="Arial" panose="020B0604020202020204" pitchFamily="34" charset="0"/>
                <a:cs typeface="Arial" panose="020B0604020202020204" pitchFamily="34" charset="0"/>
              </a:rPr>
              <a:t>, focusing on local adoption and case studies.</a:t>
            </a:r>
          </a:p>
          <a:p>
            <a:pPr marL="285750" indent="-285750">
              <a:spcAft>
                <a:spcPts val="1000"/>
              </a:spcAft>
              <a:buClr>
                <a:srgbClr val="00B0F0"/>
              </a:buClr>
              <a:buFont typeface="Wingdings" panose="05000000000000000000" pitchFamily="2" charset="2"/>
              <a:buChar char="ü"/>
            </a:pPr>
            <a:r>
              <a:rPr lang="en-GB" dirty="0">
                <a:latin typeface="Arial" panose="020B0604020202020204" pitchFamily="34" charset="0"/>
                <a:cs typeface="Arial" panose="020B0604020202020204" pitchFamily="34" charset="0"/>
              </a:rPr>
              <a:t>Train the trainer for the </a:t>
            </a:r>
            <a:r>
              <a:rPr lang="en-GB" b="1" dirty="0">
                <a:latin typeface="Arial" panose="020B0604020202020204" pitchFamily="34" charset="0"/>
                <a:cs typeface="Arial" panose="020B0604020202020204" pitchFamily="34" charset="0"/>
              </a:rPr>
              <a:t>Leader Wellbeing programme</a:t>
            </a:r>
            <a:r>
              <a:rPr lang="en-GB" dirty="0">
                <a:latin typeface="Arial" panose="020B0604020202020204" pitchFamily="34" charset="0"/>
                <a:cs typeface="Arial" panose="020B0604020202020204" pitchFamily="34" charset="0"/>
              </a:rPr>
              <a:t>. </a:t>
            </a:r>
          </a:p>
          <a:p>
            <a:pPr marL="285750" indent="-285750">
              <a:spcAft>
                <a:spcPts val="1000"/>
              </a:spcAft>
              <a:buClr>
                <a:srgbClr val="00B0F0"/>
              </a:buClr>
              <a:buFont typeface="Wingdings" panose="05000000000000000000" pitchFamily="2" charset="2"/>
              <a:buChar char="ü"/>
            </a:pPr>
            <a:r>
              <a:rPr lang="en-GB" dirty="0">
                <a:latin typeface="Arial" panose="020B0604020202020204" pitchFamily="34" charset="0"/>
                <a:cs typeface="Arial" panose="020B0604020202020204" pitchFamily="34" charset="0"/>
              </a:rPr>
              <a:t>Continued </a:t>
            </a:r>
            <a:r>
              <a:rPr lang="en-GB" b="1" dirty="0">
                <a:latin typeface="Arial" panose="020B0604020202020204" pitchFamily="34" charset="0"/>
                <a:cs typeface="Arial" panose="020B0604020202020204" pitchFamily="34" charset="0"/>
              </a:rPr>
              <a:t>support to HWB leads community </a:t>
            </a:r>
            <a:r>
              <a:rPr lang="en-GB" dirty="0">
                <a:latin typeface="Arial" panose="020B0604020202020204" pitchFamily="34" charset="0"/>
                <a:cs typeface="Arial" panose="020B0604020202020204" pitchFamily="34" charset="0"/>
              </a:rPr>
              <a:t>through bulletin updates and events, including partnership with Health at Work Network and NHS Employers. </a:t>
            </a:r>
          </a:p>
        </p:txBody>
      </p:sp>
      <p:sp>
        <p:nvSpPr>
          <p:cNvPr id="2" name="Arrow: Pentagon 1">
            <a:extLst>
              <a:ext uri="{FF2B5EF4-FFF2-40B4-BE49-F238E27FC236}">
                <a16:creationId xmlns:a16="http://schemas.microsoft.com/office/drawing/2014/main" id="{1B2F2263-F1AA-1F0A-744C-3120668419B8}"/>
              </a:ext>
            </a:extLst>
          </p:cNvPr>
          <p:cNvSpPr/>
          <p:nvPr/>
        </p:nvSpPr>
        <p:spPr>
          <a:xfrm>
            <a:off x="261256" y="933339"/>
            <a:ext cx="783771" cy="5467461"/>
          </a:xfrm>
          <a:prstGeom prst="homePlate">
            <a:avLst>
              <a:gd name="adj" fmla="val 100000"/>
            </a:avLst>
          </a:prstGeom>
          <a:solidFill>
            <a:srgbClr val="00B0F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Pentagon 4">
            <a:extLst>
              <a:ext uri="{FF2B5EF4-FFF2-40B4-BE49-F238E27FC236}">
                <a16:creationId xmlns:a16="http://schemas.microsoft.com/office/drawing/2014/main" id="{BF3D7430-59B2-29BC-356D-8249396FAEAD}"/>
              </a:ext>
            </a:extLst>
          </p:cNvPr>
          <p:cNvSpPr/>
          <p:nvPr/>
        </p:nvSpPr>
        <p:spPr>
          <a:xfrm>
            <a:off x="416947" y="933339"/>
            <a:ext cx="783771" cy="5467461"/>
          </a:xfrm>
          <a:prstGeom prst="homePlate">
            <a:avLst>
              <a:gd name="adj" fmla="val 100000"/>
            </a:avLst>
          </a:prstGeom>
          <a:solidFill>
            <a:srgbClr val="00B0F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Pentagon 6">
            <a:extLst>
              <a:ext uri="{FF2B5EF4-FFF2-40B4-BE49-F238E27FC236}">
                <a16:creationId xmlns:a16="http://schemas.microsoft.com/office/drawing/2014/main" id="{36C9E326-D5E5-9FDE-812E-401AA40E1D7B}"/>
              </a:ext>
            </a:extLst>
          </p:cNvPr>
          <p:cNvSpPr/>
          <p:nvPr/>
        </p:nvSpPr>
        <p:spPr>
          <a:xfrm>
            <a:off x="602534" y="933339"/>
            <a:ext cx="783771" cy="5467461"/>
          </a:xfrm>
          <a:prstGeom prst="homePlate">
            <a:avLst>
              <a:gd name="adj" fmla="val 100000"/>
            </a:avLst>
          </a:prstGeom>
          <a:solidFill>
            <a:srgbClr val="00B0F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Pentagon 11">
            <a:extLst>
              <a:ext uri="{FF2B5EF4-FFF2-40B4-BE49-F238E27FC236}">
                <a16:creationId xmlns:a16="http://schemas.microsoft.com/office/drawing/2014/main" id="{942EFEBC-680A-EE9A-F223-7CA6998AEA6D}"/>
              </a:ext>
            </a:extLst>
          </p:cNvPr>
          <p:cNvSpPr/>
          <p:nvPr/>
        </p:nvSpPr>
        <p:spPr>
          <a:xfrm>
            <a:off x="715745" y="981235"/>
            <a:ext cx="783771" cy="5467461"/>
          </a:xfrm>
          <a:prstGeom prst="homePlate">
            <a:avLst>
              <a:gd name="adj" fmla="val 100000"/>
            </a:avLst>
          </a:prstGeom>
          <a:solidFill>
            <a:srgbClr val="00B0F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6420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DBB21-E4A9-4B33-3548-AC6F1A0F6AE9}"/>
            </a:ext>
          </a:extLst>
        </p:cNvPr>
        <p:cNvGrpSpPr/>
        <p:nvPr/>
      </p:nvGrpSpPr>
      <p:grpSpPr>
        <a:xfrm>
          <a:off x="0" y="0"/>
          <a:ext cx="0" cy="0"/>
          <a:chOff x="0" y="0"/>
          <a:chExt cx="0" cy="0"/>
        </a:xfrm>
      </p:grpSpPr>
      <p:pic>
        <p:nvPicPr>
          <p:cNvPr id="1026" name="Picture 2" descr="Collaborative Teaching: How and Why to Collaborate with Your Colleagues">
            <a:extLst>
              <a:ext uri="{FF2B5EF4-FFF2-40B4-BE49-F238E27FC236}">
                <a16:creationId xmlns:a16="http://schemas.microsoft.com/office/drawing/2014/main" id="{A92428FF-C552-1909-B4FA-0DA7DE17D8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896" r="13015"/>
          <a:stretch>
            <a:fillRect/>
          </a:stretch>
        </p:blipFill>
        <p:spPr bwMode="auto">
          <a:xfrm>
            <a:off x="4501231" y="0"/>
            <a:ext cx="769077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73633E9-B76B-7D64-1858-DA69D0B29455}"/>
              </a:ext>
            </a:extLst>
          </p:cNvPr>
          <p:cNvSpPr/>
          <p:nvPr/>
        </p:nvSpPr>
        <p:spPr>
          <a:xfrm flipH="1">
            <a:off x="4501229" y="0"/>
            <a:ext cx="6421328" cy="6858000"/>
          </a:xfrm>
          <a:prstGeom prst="rect">
            <a:avLst/>
          </a:prstGeom>
          <a:gradFill>
            <a:gsLst>
              <a:gs pos="8000">
                <a:schemeClr val="bg1"/>
              </a:gs>
              <a:gs pos="100000">
                <a:schemeClr val="bg1">
                  <a:alpha val="0"/>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itle 1">
            <a:extLst>
              <a:ext uri="{FF2B5EF4-FFF2-40B4-BE49-F238E27FC236}">
                <a16:creationId xmlns:a16="http://schemas.microsoft.com/office/drawing/2014/main" id="{06E227CD-0CA6-6B87-3EA8-AF3008B118F5}"/>
              </a:ext>
            </a:extLst>
          </p:cNvPr>
          <p:cNvSpPr txBox="1">
            <a:spLocks/>
          </p:cNvSpPr>
          <p:nvPr/>
        </p:nvSpPr>
        <p:spPr>
          <a:xfrm>
            <a:off x="98025" y="165594"/>
            <a:ext cx="11995950" cy="767745"/>
          </a:xfrm>
          <a:prstGeom prst="rect">
            <a:avLst/>
          </a:prstGeom>
        </p:spPr>
        <p:txBody>
          <a:bodyPr/>
          <a:lstStyle>
            <a:lvl1pPr algn="l" defTabSz="914400" rtl="0" eaLnBrk="1" latinLnBrk="0" hangingPunct="1">
              <a:lnSpc>
                <a:spcPct val="90000"/>
              </a:lnSpc>
              <a:spcBef>
                <a:spcPct val="0"/>
              </a:spcBef>
              <a:buNone/>
              <a:defRPr sz="3600" kern="1200" baseline="0">
                <a:solidFill>
                  <a:srgbClr val="005EB8"/>
                </a:solidFill>
                <a:latin typeface="Arial" panose="020B0604020202020204" pitchFamily="34" charset="0"/>
                <a:ea typeface="+mj-ea"/>
                <a:cs typeface="Arial" panose="020B0604020202020204" pitchFamily="34" charset="0"/>
              </a:defRPr>
            </a:lvl1pPr>
          </a:lstStyle>
          <a:p>
            <a:r>
              <a:rPr lang="en-GB" sz="2800" b="1">
                <a:solidFill>
                  <a:srgbClr val="0070C0"/>
                </a:solidFill>
              </a:rPr>
              <a:t>Collaborating on next steps</a:t>
            </a:r>
            <a:endParaRPr lang="en-GB" sz="2800" dirty="0">
              <a:solidFill>
                <a:srgbClr val="FF0000"/>
              </a:solidFill>
            </a:endParaRPr>
          </a:p>
        </p:txBody>
      </p:sp>
      <p:sp>
        <p:nvSpPr>
          <p:cNvPr id="8" name="TextBox 7">
            <a:extLst>
              <a:ext uri="{FF2B5EF4-FFF2-40B4-BE49-F238E27FC236}">
                <a16:creationId xmlns:a16="http://schemas.microsoft.com/office/drawing/2014/main" id="{6CCB8277-2FAF-9627-6F9A-08515AD589D9}"/>
              </a:ext>
            </a:extLst>
          </p:cNvPr>
          <p:cNvSpPr txBox="1"/>
          <p:nvPr/>
        </p:nvSpPr>
        <p:spPr>
          <a:xfrm>
            <a:off x="298431" y="778593"/>
            <a:ext cx="4202798" cy="5591274"/>
          </a:xfrm>
          <a:prstGeom prst="rect">
            <a:avLst/>
          </a:prstGeom>
          <a:noFill/>
        </p:spPr>
        <p:txBody>
          <a:bodyPr wrap="square">
            <a:spAutoFit/>
          </a:bodyPr>
          <a:lstStyle/>
          <a:p>
            <a:pPr>
              <a:spcAft>
                <a:spcPts val="1000"/>
              </a:spcAft>
            </a:pPr>
            <a:r>
              <a:rPr lang="en-GB" sz="1800" b="1" dirty="0">
                <a:latin typeface="Arial" panose="020B0604020202020204" pitchFamily="34" charset="0"/>
                <a:cs typeface="Arial" panose="020B0604020202020204" pitchFamily="34" charset="0"/>
              </a:rPr>
              <a:t>Co-design and collaboration with </a:t>
            </a:r>
            <a:r>
              <a:rPr lang="en-GB" b="1" dirty="0">
                <a:latin typeface="Arial" panose="020B0604020202020204" pitchFamily="34" charset="0"/>
                <a:cs typeface="Arial" panose="020B0604020202020204" pitchFamily="34" charset="0"/>
              </a:rPr>
              <a:t>our OHWB community </a:t>
            </a:r>
            <a:r>
              <a:rPr lang="en-GB" sz="1800" b="1" dirty="0">
                <a:latin typeface="Arial" panose="020B0604020202020204" pitchFamily="34" charset="0"/>
                <a:cs typeface="Arial" panose="020B0604020202020204" pitchFamily="34" charset="0"/>
              </a:rPr>
              <a:t>remain a fundamental principles of making the 10 Year Health Plan a success. </a:t>
            </a:r>
          </a:p>
          <a:p>
            <a:pPr>
              <a:spcAft>
                <a:spcPts val="1000"/>
              </a:spcAft>
            </a:pPr>
            <a:r>
              <a:rPr lang="en-GB" sz="1800" dirty="0">
                <a:latin typeface="Arial" panose="020B0604020202020204" pitchFamily="34" charset="0"/>
                <a:cs typeface="Arial" panose="020B0604020202020204" pitchFamily="34" charset="0"/>
              </a:rPr>
              <a:t>Building upon Growing OHWB Together ambition  putting OHWB in the ‘driving seat’ to bring about change, t</a:t>
            </a:r>
            <a:r>
              <a:rPr lang="en-GB" dirty="0">
                <a:latin typeface="Arial" panose="020B0604020202020204" pitchFamily="34" charset="0"/>
                <a:cs typeface="Arial" panose="020B0604020202020204" pitchFamily="34" charset="0"/>
              </a:rPr>
              <a:t>here will be many opportunities to engage, for example:</a:t>
            </a:r>
            <a:endParaRPr lang="en-GB" sz="1800" dirty="0">
              <a:latin typeface="Arial" panose="020B0604020202020204" pitchFamily="34" charset="0"/>
              <a:cs typeface="Arial" panose="020B0604020202020204" pitchFamily="34" charset="0"/>
            </a:endParaRPr>
          </a:p>
          <a:p>
            <a:pPr marL="285750" indent="-285750">
              <a:spcAft>
                <a:spcPts val="1000"/>
              </a:spcAft>
              <a:buClr>
                <a:srgbClr val="00B0F0"/>
              </a:buClr>
              <a:buFont typeface="Wingdings" panose="05000000000000000000" pitchFamily="2" charset="2"/>
              <a:buChar char="ü"/>
            </a:pPr>
            <a:r>
              <a:rPr lang="en-GB" dirty="0">
                <a:latin typeface="Arial" panose="020B0604020202020204" pitchFamily="34" charset="0"/>
                <a:cs typeface="Arial" panose="020B0604020202020204" pitchFamily="34" charset="0"/>
              </a:rPr>
              <a:t>Co-design of the new Staff Standards.</a:t>
            </a:r>
          </a:p>
          <a:p>
            <a:pPr marL="285750" indent="-285750">
              <a:spcAft>
                <a:spcPts val="1000"/>
              </a:spcAft>
              <a:buClr>
                <a:srgbClr val="00B0F0"/>
              </a:buClr>
              <a:buFont typeface="Wingdings" panose="05000000000000000000" pitchFamily="2" charset="2"/>
              <a:buChar char="ü"/>
            </a:pPr>
            <a:r>
              <a:rPr lang="en-GB" dirty="0">
                <a:latin typeface="Arial" panose="020B0604020202020204" pitchFamily="34" charset="0"/>
                <a:cs typeface="Arial" panose="020B0604020202020204" pitchFamily="34" charset="0"/>
              </a:rPr>
              <a:t>Creating and enhancing resources linked to Growing OHWB, such as OH service standards and metrics.</a:t>
            </a:r>
          </a:p>
          <a:p>
            <a:pPr marL="285750" indent="-285750">
              <a:spcAft>
                <a:spcPts val="1000"/>
              </a:spcAft>
              <a:buClr>
                <a:srgbClr val="00B0F0"/>
              </a:buClr>
              <a:buFont typeface="Wingdings" panose="05000000000000000000" pitchFamily="2" charset="2"/>
              <a:buChar char="ü"/>
            </a:pPr>
            <a:r>
              <a:rPr lang="en-GB" dirty="0">
                <a:latin typeface="Arial" panose="020B0604020202020204" pitchFamily="34" charset="0"/>
                <a:cs typeface="Arial" panose="020B0604020202020204" pitchFamily="34" charset="0"/>
              </a:rPr>
              <a:t>Implementation of Staff Treatment Hubs, ensuring alignment to an integrated and multi-professional OHWB model. </a:t>
            </a:r>
          </a:p>
        </p:txBody>
      </p:sp>
    </p:spTree>
    <p:extLst>
      <p:ext uri="{BB962C8B-B14F-4D97-AF65-F5344CB8AC3E}">
        <p14:creationId xmlns:p14="http://schemas.microsoft.com/office/powerpoint/2010/main" val="816241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D1A3C-3655-58CE-5004-8BCEEB35CDA1}"/>
            </a:ext>
          </a:extLst>
        </p:cNvPr>
        <p:cNvGrpSpPr/>
        <p:nvPr/>
      </p:nvGrpSpPr>
      <p:grpSpPr>
        <a:xfrm>
          <a:off x="0" y="0"/>
          <a:ext cx="0" cy="0"/>
          <a:chOff x="0" y="0"/>
          <a:chExt cx="0" cy="0"/>
        </a:xfrm>
      </p:grpSpPr>
      <p:pic>
        <p:nvPicPr>
          <p:cNvPr id="1026" name="Picture 2" descr="54+ Thousand Thank You People Royalty-Free Images, Stock Photos &amp; Pictures  | Shutterstock">
            <a:extLst>
              <a:ext uri="{FF2B5EF4-FFF2-40B4-BE49-F238E27FC236}">
                <a16:creationId xmlns:a16="http://schemas.microsoft.com/office/drawing/2014/main" id="{FC9D0017-4A52-C70A-2357-290C1CFE93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274"/>
          <a:stretch>
            <a:fillRect/>
          </a:stretch>
        </p:blipFill>
        <p:spPr bwMode="auto">
          <a:xfrm>
            <a:off x="1927579" y="1184272"/>
            <a:ext cx="7827383" cy="3628735"/>
          </a:xfrm>
          <a:prstGeom prst="rect">
            <a:avLst/>
          </a:prstGeom>
          <a:noFill/>
          <a:extLst>
            <a:ext uri="{909E8E84-426E-40DD-AFC4-6F175D3DCCD1}">
              <a14:hiddenFill xmlns:a14="http://schemas.microsoft.com/office/drawing/2010/main">
                <a:solidFill>
                  <a:srgbClr val="FFFFFF"/>
                </a:solidFill>
              </a14:hiddenFill>
            </a:ext>
          </a:extLst>
        </p:spPr>
      </p:pic>
      <p:sp>
        <p:nvSpPr>
          <p:cNvPr id="70" name="Title 1">
            <a:extLst>
              <a:ext uri="{FF2B5EF4-FFF2-40B4-BE49-F238E27FC236}">
                <a16:creationId xmlns:a16="http://schemas.microsoft.com/office/drawing/2014/main" id="{8FC14EA5-BEC1-80FC-23B2-1CF58DE5687F}"/>
              </a:ext>
            </a:extLst>
          </p:cNvPr>
          <p:cNvSpPr txBox="1">
            <a:spLocks/>
          </p:cNvSpPr>
          <p:nvPr/>
        </p:nvSpPr>
        <p:spPr>
          <a:xfrm>
            <a:off x="98025" y="165594"/>
            <a:ext cx="11995950" cy="767745"/>
          </a:xfrm>
          <a:prstGeom prst="rect">
            <a:avLst/>
          </a:prstGeom>
        </p:spPr>
        <p:txBody>
          <a:bodyPr/>
          <a:lstStyle>
            <a:lvl1pPr algn="l" defTabSz="914400" rtl="0" eaLnBrk="1" latinLnBrk="0" hangingPunct="1">
              <a:lnSpc>
                <a:spcPct val="90000"/>
              </a:lnSpc>
              <a:spcBef>
                <a:spcPct val="0"/>
              </a:spcBef>
              <a:buNone/>
              <a:defRPr sz="3600" kern="1200" baseline="0">
                <a:solidFill>
                  <a:srgbClr val="005EB8"/>
                </a:solidFill>
                <a:latin typeface="Arial" panose="020B0604020202020204" pitchFamily="34" charset="0"/>
                <a:ea typeface="+mj-ea"/>
                <a:cs typeface="Arial" panose="020B0604020202020204" pitchFamily="34" charset="0"/>
              </a:defRPr>
            </a:lvl1pPr>
          </a:lstStyle>
          <a:p>
            <a:r>
              <a:rPr lang="en-GB" sz="2800" b="1" dirty="0">
                <a:solidFill>
                  <a:srgbClr val="0070C0"/>
                </a:solidFill>
              </a:rPr>
              <a:t>Finally, thank you</a:t>
            </a:r>
            <a:endParaRPr lang="en-GB" sz="2800" dirty="0">
              <a:solidFill>
                <a:srgbClr val="FF0000"/>
              </a:solidFill>
            </a:endParaRPr>
          </a:p>
        </p:txBody>
      </p:sp>
      <p:sp>
        <p:nvSpPr>
          <p:cNvPr id="8" name="TextBox 7">
            <a:extLst>
              <a:ext uri="{FF2B5EF4-FFF2-40B4-BE49-F238E27FC236}">
                <a16:creationId xmlns:a16="http://schemas.microsoft.com/office/drawing/2014/main" id="{25EB6CE5-7CDB-3B99-B168-F8839CDB81BF}"/>
              </a:ext>
            </a:extLst>
          </p:cNvPr>
          <p:cNvSpPr txBox="1"/>
          <p:nvPr/>
        </p:nvSpPr>
        <p:spPr>
          <a:xfrm>
            <a:off x="1250801" y="5063940"/>
            <a:ext cx="9403011" cy="1328023"/>
          </a:xfrm>
          <a:prstGeom prst="wedgeRoundRectCallout">
            <a:avLst>
              <a:gd name="adj1" fmla="val 5979"/>
              <a:gd name="adj2" fmla="val -90946"/>
              <a:gd name="adj3" fmla="val 16667"/>
            </a:avLst>
          </a:prstGeom>
          <a:solidFill>
            <a:srgbClr val="0070C0"/>
          </a:solidFill>
          <a:ln w="28575">
            <a:solidFill>
              <a:schemeClr val="bg1"/>
            </a:solidFill>
          </a:ln>
        </p:spPr>
        <p:txBody>
          <a:bodyPr wrap="square">
            <a:spAutoFit/>
          </a:bodyPr>
          <a:lstStyle/>
          <a:p>
            <a:pPr algn="ctr">
              <a:spcAft>
                <a:spcPts val="1000"/>
              </a:spcAft>
            </a:pPr>
            <a:r>
              <a:rPr lang="en-GB" sz="2400" i="1" dirty="0">
                <a:solidFill>
                  <a:schemeClr val="bg1"/>
                </a:solidFill>
                <a:latin typeface="Arial" panose="020B0604020202020204" pitchFamily="34" charset="0"/>
                <a:cs typeface="Arial" panose="020B0604020202020204" pitchFamily="34" charset="0"/>
              </a:rPr>
              <a:t>Thank you for your continued support as our OHWB community, to improve the health and wellbeing of our healthcare people, to enable them to continue to pass on care to our patients</a:t>
            </a:r>
          </a:p>
        </p:txBody>
      </p:sp>
    </p:spTree>
    <p:extLst>
      <p:ext uri="{BB962C8B-B14F-4D97-AF65-F5344CB8AC3E}">
        <p14:creationId xmlns:p14="http://schemas.microsoft.com/office/powerpoint/2010/main" val="399375071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40091220DCBD94892B782363D0DA5A2" ma:contentTypeVersion="14" ma:contentTypeDescription="Create a new document." ma:contentTypeScope="" ma:versionID="2963f9ff8348a5cc1230a3297f45a7a9">
  <xsd:schema xmlns:xsd="http://www.w3.org/2001/XMLSchema" xmlns:xs="http://www.w3.org/2001/XMLSchema" xmlns:p="http://schemas.microsoft.com/office/2006/metadata/properties" xmlns:ns1="http://schemas.microsoft.com/sharepoint/v3" xmlns:ns2="39110a9e-48f3-4a9c-a857-38a30a949163" xmlns:ns3="5dfec608-d2d0-47d9-b93f-e287ba54fb5e" targetNamespace="http://schemas.microsoft.com/office/2006/metadata/properties" ma:root="true" ma:fieldsID="6c38c88ffd6436d2d195a8449f7ee643" ns1:_="" ns2:_="" ns3:_="">
    <xsd:import namespace="http://schemas.microsoft.com/sharepoint/v3"/>
    <xsd:import namespace="39110a9e-48f3-4a9c-a857-38a30a949163"/>
    <xsd:import namespace="5dfec608-d2d0-47d9-b93f-e287ba54fb5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110a9e-48f3-4a9c-a857-38a30a9491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fec608-d2d0-47d9-b93f-e287ba54fb5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D9FD49-C1C5-400A-B04D-90A236984D1F}">
  <ds:schemaRefs>
    <ds:schemaRef ds:uri="http://schemas.microsoft.com/office/2006/metadata/properties"/>
    <ds:schemaRef ds:uri="http://purl.org/dc/elements/1.1/"/>
    <ds:schemaRef ds:uri="http://schemas.microsoft.com/office/2006/documentManagement/types"/>
    <ds:schemaRef ds:uri="http://schemas.microsoft.com/sharepoint/v3"/>
    <ds:schemaRef ds:uri="http://schemas.openxmlformats.org/package/2006/metadata/core-properties"/>
    <ds:schemaRef ds:uri="http://purl.org/dc/terms/"/>
    <ds:schemaRef ds:uri="http://schemas.microsoft.com/office/infopath/2007/PartnerControls"/>
    <ds:schemaRef ds:uri="http://purl.org/dc/dcmitype/"/>
    <ds:schemaRef ds:uri="5dfec608-d2d0-47d9-b93f-e287ba54fb5e"/>
    <ds:schemaRef ds:uri="39110a9e-48f3-4a9c-a857-38a30a949163"/>
    <ds:schemaRef ds:uri="http://www.w3.org/XML/1998/namespace"/>
  </ds:schemaRefs>
</ds:datastoreItem>
</file>

<file path=customXml/itemProps2.xml><?xml version="1.0" encoding="utf-8"?>
<ds:datastoreItem xmlns:ds="http://schemas.openxmlformats.org/officeDocument/2006/customXml" ds:itemID="{A6333066-D95F-4DC9-8F45-8431A5C3C76B}">
  <ds:schemaRefs>
    <ds:schemaRef ds:uri="http://schemas.microsoft.com/sharepoint/v3/contenttype/forms"/>
  </ds:schemaRefs>
</ds:datastoreItem>
</file>

<file path=customXml/itemProps3.xml><?xml version="1.0" encoding="utf-8"?>
<ds:datastoreItem xmlns:ds="http://schemas.openxmlformats.org/officeDocument/2006/customXml" ds:itemID="{9B24E42C-8B1E-4CD6-B635-F0F224EA60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9110a9e-48f3-4a9c-a857-38a30a949163"/>
    <ds:schemaRef ds:uri="5dfec608-d2d0-47d9-b93f-e287ba54fb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5088</TotalTime>
  <Words>2686</Words>
  <Application>Microsoft Macintosh PowerPoint</Application>
  <PresentationFormat>Widescreen</PresentationFormat>
  <Paragraphs>187</Paragraphs>
  <Slides>18</Slides>
  <Notes>18</Notes>
  <HiddenSlides>9</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Arial</vt:lpstr>
      <vt:lpstr>Calibri</vt:lpstr>
      <vt:lpstr>Calibri Light</vt:lpstr>
      <vt:lpstr>Wingdings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Evolving the Health and Wellbeing Framework</dc:title>
  <dc:creator>Nolan, Daniel (Capita)</dc:creator>
  <cp:lastModifiedBy>Anna McNeil</cp:lastModifiedBy>
  <cp:revision>77</cp:revision>
  <cp:lastPrinted>2021-11-11T10:59:22Z</cp:lastPrinted>
  <dcterms:created xsi:type="dcterms:W3CDTF">2021-03-02T10:12:50Z</dcterms:created>
  <dcterms:modified xsi:type="dcterms:W3CDTF">2025-09-04T14:37:22Z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0x010100740091220DCBD94892B782363D0DA5A2</vt:lpwstr>
  </property>
</Properties>
</file>