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7" r:id="rId5"/>
    <p:sldId id="389" r:id="rId6"/>
    <p:sldId id="384" r:id="rId7"/>
    <p:sldId id="317" r:id="rId8"/>
    <p:sldId id="268" r:id="rId9"/>
    <p:sldId id="279" r:id="rId10"/>
    <p:sldId id="392" r:id="rId11"/>
    <p:sldId id="270" r:id="rId12"/>
    <p:sldId id="393" r:id="rId13"/>
    <p:sldId id="394" r:id="rId14"/>
    <p:sldId id="281" r:id="rId15"/>
    <p:sldId id="395" r:id="rId16"/>
    <p:sldId id="321" r:id="rId17"/>
    <p:sldId id="391" r:id="rId1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41" autoAdjust="0"/>
  </p:normalViewPr>
  <p:slideViewPr>
    <p:cSldViewPr snapToGrid="0">
      <p:cViewPr varScale="1">
        <p:scale>
          <a:sx n="120" d="100"/>
          <a:sy n="120" d="100"/>
        </p:scale>
        <p:origin x="776" y="17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E77BE8-C92C-4478-BEC0-BA685856F54D}" type="datetime1">
              <a:rPr lang="en-GB" smtClean="0"/>
              <a:t>09/09/2024</a:t>
            </a:fld>
            <a:endParaRPr lang="en-GB"/>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n-GB" smtClean="0"/>
              <a:t>‹#›</a:t>
            </a:fld>
            <a:endParaRPr lang="en-GB"/>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F695629-D1D6-472E-AD8D-B841B09640C4}" type="datetime1">
              <a:rPr lang="en-GB" smtClean="0"/>
              <a:t>09/09/2024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n-GB" smtClean="0"/>
              <a:t>‹#›</a:t>
            </a:fld>
            <a:endParaRPr lang="en-GB"/>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a:t>
            </a:fld>
            <a:endParaRPr lang="en-GB"/>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rtl="0"/>
            <a:fld id="{1A5657D3-E8CC-402E-9DD0-BFC4FEBDA829}" type="datetime1">
              <a:rPr lang="en-GB" smtClean="0"/>
              <a:t>09/09/2024</a:t>
            </a:fld>
            <a:endParaRPr lang="en-GB"/>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3</a:t>
            </a:fld>
            <a:endParaRPr lang="en-GB"/>
          </a:p>
        </p:txBody>
      </p:sp>
      <p:sp>
        <p:nvSpPr>
          <p:cNvPr id="5" name="Date Placeholder 4">
            <a:extLst>
              <a:ext uri="{FF2B5EF4-FFF2-40B4-BE49-F238E27FC236}">
                <a16:creationId xmlns:a16="http://schemas.microsoft.com/office/drawing/2014/main" id="{16636479-B33C-4E9E-958F-BBF3C03504C3}"/>
              </a:ext>
            </a:extLst>
          </p:cNvPr>
          <p:cNvSpPr>
            <a:spLocks noGrp="1"/>
          </p:cNvSpPr>
          <p:nvPr>
            <p:ph type="dt" idx="1"/>
          </p:nvPr>
        </p:nvSpPr>
        <p:spPr/>
        <p:txBody>
          <a:bodyPr/>
          <a:lstStyle/>
          <a:p>
            <a:pPr rtl="0"/>
            <a:fld id="{B51B7869-5591-4607-903C-BC169E9BB981}" type="datetime1">
              <a:rPr lang="en-GB" smtClean="0"/>
              <a:t>09/09/2024</a:t>
            </a:fld>
            <a:endParaRPr lang="en-GB"/>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4</a:t>
            </a:fld>
            <a:endParaRPr lang="en-GB"/>
          </a:p>
        </p:txBody>
      </p:sp>
      <p:sp>
        <p:nvSpPr>
          <p:cNvPr id="5" name="Date Placeholder 4">
            <a:extLst>
              <a:ext uri="{FF2B5EF4-FFF2-40B4-BE49-F238E27FC236}">
                <a16:creationId xmlns:a16="http://schemas.microsoft.com/office/drawing/2014/main" id="{A2305651-8D30-45CE-BFC9-45372C897153}"/>
              </a:ext>
            </a:extLst>
          </p:cNvPr>
          <p:cNvSpPr>
            <a:spLocks noGrp="1"/>
          </p:cNvSpPr>
          <p:nvPr>
            <p:ph type="dt" idx="1"/>
          </p:nvPr>
        </p:nvSpPr>
        <p:spPr/>
        <p:txBody>
          <a:bodyPr/>
          <a:lstStyle/>
          <a:p>
            <a:pPr rtl="0"/>
            <a:fld id="{8307B592-45D3-43FD-9CAB-CF71C4EA4E88}" type="datetime1">
              <a:rPr lang="en-GB" smtClean="0"/>
              <a:t>09/09/2024</a:t>
            </a:fld>
            <a:endParaRPr lang="en-GB"/>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5</a:t>
            </a:fld>
            <a:endParaRPr lang="en-GB"/>
          </a:p>
        </p:txBody>
      </p:sp>
      <p:sp>
        <p:nvSpPr>
          <p:cNvPr id="5" name="Date Placeholder 4">
            <a:extLst>
              <a:ext uri="{FF2B5EF4-FFF2-40B4-BE49-F238E27FC236}">
                <a16:creationId xmlns:a16="http://schemas.microsoft.com/office/drawing/2014/main" id="{A603DCC6-A6C8-450B-8F81-32548BB96E83}"/>
              </a:ext>
            </a:extLst>
          </p:cNvPr>
          <p:cNvSpPr>
            <a:spLocks noGrp="1"/>
          </p:cNvSpPr>
          <p:nvPr>
            <p:ph type="dt" idx="1"/>
          </p:nvPr>
        </p:nvSpPr>
        <p:spPr/>
        <p:txBody>
          <a:bodyPr/>
          <a:lstStyle/>
          <a:p>
            <a:pPr rtl="0"/>
            <a:fld id="{FC28D2C7-AFA1-47CB-8905-CC67B863F75E}" type="datetime1">
              <a:rPr lang="en-GB" smtClean="0"/>
              <a:t>09/09/2024</a:t>
            </a:fld>
            <a:endParaRPr lang="en-GB"/>
          </a:p>
        </p:txBody>
      </p:sp>
    </p:spTree>
    <p:extLst>
      <p:ext uri="{BB962C8B-B14F-4D97-AF65-F5344CB8AC3E}">
        <p14:creationId xmlns:p14="http://schemas.microsoft.com/office/powerpoint/2010/main" val="396330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7</a:t>
            </a:fld>
            <a:endParaRPr lang="en-GB"/>
          </a:p>
        </p:txBody>
      </p:sp>
      <p:sp>
        <p:nvSpPr>
          <p:cNvPr id="5" name="Date Placeholder 4">
            <a:extLst>
              <a:ext uri="{FF2B5EF4-FFF2-40B4-BE49-F238E27FC236}">
                <a16:creationId xmlns:a16="http://schemas.microsoft.com/office/drawing/2014/main" id="{A2305651-8D30-45CE-BFC9-45372C897153}"/>
              </a:ext>
            </a:extLst>
          </p:cNvPr>
          <p:cNvSpPr>
            <a:spLocks noGrp="1"/>
          </p:cNvSpPr>
          <p:nvPr>
            <p:ph type="dt" idx="1"/>
          </p:nvPr>
        </p:nvSpPr>
        <p:spPr/>
        <p:txBody>
          <a:bodyPr/>
          <a:lstStyle/>
          <a:p>
            <a:pPr rtl="0"/>
            <a:fld id="{8307B592-45D3-43FD-9CAB-CF71C4EA4E88}" type="datetime1">
              <a:rPr lang="en-GB" smtClean="0"/>
              <a:t>09/09/2024</a:t>
            </a:fld>
            <a:endParaRPr lang="en-GB"/>
          </a:p>
        </p:txBody>
      </p:sp>
    </p:spTree>
    <p:extLst>
      <p:ext uri="{BB962C8B-B14F-4D97-AF65-F5344CB8AC3E}">
        <p14:creationId xmlns:p14="http://schemas.microsoft.com/office/powerpoint/2010/main" val="359204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8</a:t>
            </a:fld>
            <a:endParaRPr lang="en-GB"/>
          </a:p>
        </p:txBody>
      </p:sp>
      <p:sp>
        <p:nvSpPr>
          <p:cNvPr id="5" name="Date Placeholder 4">
            <a:extLst>
              <a:ext uri="{FF2B5EF4-FFF2-40B4-BE49-F238E27FC236}">
                <a16:creationId xmlns:a16="http://schemas.microsoft.com/office/drawing/2014/main" id="{E3366E7A-B1AF-4685-81B6-9A63B08DE42F}"/>
              </a:ext>
            </a:extLst>
          </p:cNvPr>
          <p:cNvSpPr>
            <a:spLocks noGrp="1"/>
          </p:cNvSpPr>
          <p:nvPr>
            <p:ph type="dt" idx="1"/>
          </p:nvPr>
        </p:nvSpPr>
        <p:spPr/>
        <p:txBody>
          <a:bodyPr/>
          <a:lstStyle/>
          <a:p>
            <a:pPr rtl="0"/>
            <a:fld id="{B9FA1D35-9279-4503-AA65-44459462ED41}" type="datetime1">
              <a:rPr lang="en-GB" smtClean="0"/>
              <a:t>09/09/2024</a:t>
            </a:fld>
            <a:endParaRPr lang="en-GB"/>
          </a:p>
        </p:txBody>
      </p:sp>
    </p:spTree>
    <p:extLst>
      <p:ext uri="{BB962C8B-B14F-4D97-AF65-F5344CB8AC3E}">
        <p14:creationId xmlns:p14="http://schemas.microsoft.com/office/powerpoint/2010/main" val="40430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9</a:t>
            </a:fld>
            <a:endParaRPr lang="en-GB"/>
          </a:p>
        </p:txBody>
      </p:sp>
      <p:sp>
        <p:nvSpPr>
          <p:cNvPr id="5" name="Date Placeholder 4">
            <a:extLst>
              <a:ext uri="{FF2B5EF4-FFF2-40B4-BE49-F238E27FC236}">
                <a16:creationId xmlns:a16="http://schemas.microsoft.com/office/drawing/2014/main" id="{E3366E7A-B1AF-4685-81B6-9A63B08DE42F}"/>
              </a:ext>
            </a:extLst>
          </p:cNvPr>
          <p:cNvSpPr>
            <a:spLocks noGrp="1"/>
          </p:cNvSpPr>
          <p:nvPr>
            <p:ph type="dt" idx="1"/>
          </p:nvPr>
        </p:nvSpPr>
        <p:spPr/>
        <p:txBody>
          <a:bodyPr/>
          <a:lstStyle/>
          <a:p>
            <a:pPr rtl="0"/>
            <a:fld id="{B9FA1D35-9279-4503-AA65-44459462ED41}" type="datetime1">
              <a:rPr lang="en-GB" smtClean="0"/>
              <a:t>09/09/2024</a:t>
            </a:fld>
            <a:endParaRPr lang="en-GB"/>
          </a:p>
        </p:txBody>
      </p:sp>
    </p:spTree>
    <p:extLst>
      <p:ext uri="{BB962C8B-B14F-4D97-AF65-F5344CB8AC3E}">
        <p14:creationId xmlns:p14="http://schemas.microsoft.com/office/powerpoint/2010/main" val="283483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10</a:t>
            </a:fld>
            <a:endParaRPr lang="en-GB"/>
          </a:p>
        </p:txBody>
      </p:sp>
      <p:sp>
        <p:nvSpPr>
          <p:cNvPr id="5" name="Date Placeholder 4">
            <a:extLst>
              <a:ext uri="{FF2B5EF4-FFF2-40B4-BE49-F238E27FC236}">
                <a16:creationId xmlns:a16="http://schemas.microsoft.com/office/drawing/2014/main" id="{A2305651-8D30-45CE-BFC9-45372C897153}"/>
              </a:ext>
            </a:extLst>
          </p:cNvPr>
          <p:cNvSpPr>
            <a:spLocks noGrp="1"/>
          </p:cNvSpPr>
          <p:nvPr>
            <p:ph type="dt" idx="1"/>
          </p:nvPr>
        </p:nvSpPr>
        <p:spPr/>
        <p:txBody>
          <a:bodyPr/>
          <a:lstStyle/>
          <a:p>
            <a:pPr rtl="0"/>
            <a:fld id="{8307B592-45D3-43FD-9CAB-CF71C4EA4E88}" type="datetime1">
              <a:rPr lang="en-GB" smtClean="0"/>
              <a:t>09/09/2024</a:t>
            </a:fld>
            <a:endParaRPr lang="en-GB"/>
          </a:p>
        </p:txBody>
      </p:sp>
    </p:spTree>
    <p:extLst>
      <p:ext uri="{BB962C8B-B14F-4D97-AF65-F5344CB8AC3E}">
        <p14:creationId xmlns:p14="http://schemas.microsoft.com/office/powerpoint/2010/main" val="295723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13</a:t>
            </a:fld>
            <a:endParaRPr lang="en-GB"/>
          </a:p>
        </p:txBody>
      </p:sp>
      <p:sp>
        <p:nvSpPr>
          <p:cNvPr id="5" name="Date Placeholder 4">
            <a:extLst>
              <a:ext uri="{FF2B5EF4-FFF2-40B4-BE49-F238E27FC236}">
                <a16:creationId xmlns:a16="http://schemas.microsoft.com/office/drawing/2014/main" id="{2BD0D2D7-C33C-454C-BB95-A55C1C66958D}"/>
              </a:ext>
            </a:extLst>
          </p:cNvPr>
          <p:cNvSpPr>
            <a:spLocks noGrp="1"/>
          </p:cNvSpPr>
          <p:nvPr>
            <p:ph type="dt" idx="1"/>
          </p:nvPr>
        </p:nvSpPr>
        <p:spPr/>
        <p:txBody>
          <a:bodyPr/>
          <a:lstStyle/>
          <a:p>
            <a:pPr rtl="0"/>
            <a:fld id="{7C383082-EA5C-4909-9BC1-11E6110F3D9A}" type="datetime1">
              <a:rPr lang="en-GB" smtClean="0"/>
              <a:t>09/09/2024</a:t>
            </a:fld>
            <a:endParaRPr lang="en-GB"/>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US"/>
              <a:t>Click icon to add picture</a:t>
            </a:r>
            <a:endParaRPr lang="en-GB"/>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n-US"/>
              <a:t>Click to edit Master title style</a:t>
            </a:r>
            <a:endParaRPr lang="en-GB"/>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n-US"/>
              <a:t>Click icon to add picture</a:t>
            </a:r>
            <a:endParaRPr lang="en-GB"/>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n-US"/>
              <a:t>Click to edit Master title style</a:t>
            </a:r>
            <a:endParaRPr lang="en-GB"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n-US"/>
              <a:t>Click icon to add picture</a:t>
            </a:r>
            <a:endParaRPr lang="en-GB"/>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n-US"/>
              <a:t>Click to edit Master title style</a:t>
            </a:r>
            <a:endParaRPr lang="en-GB"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n-US"/>
              <a:t>Click to edit Master title style</a:t>
            </a:r>
            <a:endParaRPr lang="en-GB"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n-US"/>
              <a:t>Click to edit Master title style</a:t>
            </a:r>
            <a:endParaRPr lang="en-GB"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n-US"/>
              <a:t>Click icon to add picture</a:t>
            </a:r>
            <a:endParaRPr lang="en-GB"/>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n-US"/>
              <a:t>Click icon to add picture</a:t>
            </a:r>
            <a:endParaRPr lang="en-GB"/>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n-US"/>
              <a:t>Click icon to add picture</a:t>
            </a:r>
            <a:endParaRPr lang="en-GB"/>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n-US"/>
              <a:t>Click icon to add picture</a:t>
            </a:r>
            <a:endParaRPr lang="en-GB"/>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n-US"/>
              <a:t>Click to edit Master title style</a:t>
            </a:r>
            <a:endParaRPr lang="en-GB"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n-US"/>
              <a:t>Click icon to add picture</a:t>
            </a:r>
            <a:endParaRPr lang="en-GB"/>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n-US">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n-US"/>
              <a:t>Click to edit Master title style</a:t>
            </a:r>
            <a:endParaRPr lang="en-GB"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GB" dirty="0"/>
            </a:lvl1pPr>
          </a:lstStyle>
          <a:p>
            <a:pPr lvl="0" rtl="0">
              <a:lnSpc>
                <a:spcPct val="100000"/>
              </a:lnSpc>
            </a:pPr>
            <a:r>
              <a:rPr lang="en-US"/>
              <a:t>Click to edit Master title style</a:t>
            </a:r>
            <a:endParaRPr lang="en-GB"/>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n-GB"/>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n-US"/>
              <a:t>Click to edit Master title style</a:t>
            </a:r>
            <a:endParaRPr lang="en-GB"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n-US"/>
              <a:t>Click icon to add picture</a:t>
            </a:r>
            <a:endParaRPr lang="en-GB"/>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n-US"/>
              <a:t>Click icon to add picture</a:t>
            </a:r>
            <a:endParaRPr lang="en-GB"/>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n-US"/>
              <a:t>Click icon to add picture</a:t>
            </a:r>
            <a:endParaRPr lang="en-GB"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n-US"/>
              <a:t>Click icon to add picture</a:t>
            </a:r>
            <a:endParaRPr lang="en-GB"/>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US"/>
              <a:t>Click to edit Master title style</a:t>
            </a:r>
            <a:endParaRPr lang="en-GB"/>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GB" sz="1400" b="0" cap="all" spc="200" baseline="0" dirty="0">
                <a:solidFill>
                  <a:schemeClr val="tx1"/>
                </a:solidFill>
              </a:defRPr>
            </a:lvl1pPr>
          </a:lstStyle>
          <a:p>
            <a:pPr marL="228600" lvl="0" indent="-228600" rtl="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n-GB"/>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n-GB"/>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n-US"/>
              <a:t>Click to edit Master title style</a:t>
            </a:r>
            <a:endParaRPr lang="en-GB"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Sample Footer Text</a:t>
            </a:r>
            <a:endParaRPr lang="en-GB"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n-GB" smtClean="0"/>
              <a:pPr/>
              <a:t>‹#›</a:t>
            </a:fld>
            <a:endParaRPr lang="en-GB"/>
          </a:p>
        </p:txBody>
      </p:sp>
      <p:sp>
        <p:nvSpPr>
          <p:cNvPr id="8" name="TextBox 7">
            <a:extLst>
              <a:ext uri="{FF2B5EF4-FFF2-40B4-BE49-F238E27FC236}">
                <a16:creationId xmlns:a16="http://schemas.microsoft.com/office/drawing/2014/main" id="{C883A519-8FF2-472D-0B84-708CFB8CCA85}"/>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n/smartphone-touchscreen-communication-312816/" TargetMode="External"/><Relationship Id="rId3" Type="http://schemas.openxmlformats.org/officeDocument/2006/relationships/image" Target="../media/image5.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en.wikipedia.org/wiki/Facsimile_mach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266420"/>
            <a:ext cx="3565524" cy="4254759"/>
          </a:xfrm>
        </p:spPr>
        <p:txBody>
          <a:bodyPr rtlCol="0" anchor="b" anchorCtr="0">
            <a:normAutofit fontScale="90000"/>
          </a:bodyPr>
          <a:lstStyle/>
          <a:p>
            <a:pPr algn="ctr" rtl="0"/>
            <a:r>
              <a:rPr lang="en-GB" dirty="0"/>
              <a:t>Weaving the thread tightly for the future of occupational health medicine</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4" y="4859617"/>
            <a:ext cx="3565524" cy="1731963"/>
          </a:xfrm>
        </p:spPr>
        <p:txBody>
          <a:bodyPr rtlCol="0">
            <a:normAutofit/>
          </a:bodyPr>
          <a:lstStyle/>
          <a:p>
            <a:pPr rtl="0"/>
            <a:r>
              <a:rPr lang="en-GB" dirty="0"/>
              <a:t>Dr Justin Varney</a:t>
            </a:r>
          </a:p>
          <a:p>
            <a:pPr rtl="0"/>
            <a:r>
              <a:rPr lang="en-GB" dirty="0"/>
              <a:t>Director of Public Health</a:t>
            </a:r>
          </a:p>
          <a:p>
            <a:pPr rtl="0"/>
            <a:r>
              <a:rPr lang="en-GB" dirty="0"/>
              <a:t>Birmingham City Council</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601783" y="1255185"/>
            <a:ext cx="6453595" cy="2644462"/>
          </a:xfrm>
        </p:spPr>
        <p:txBody>
          <a:bodyPr vert="horz" wrap="square" lIns="0" tIns="0" rIns="0" bIns="0" rtlCol="0" anchor="b" anchorCtr="0">
            <a:normAutofit/>
          </a:bodyPr>
          <a:lstStyle/>
          <a:p>
            <a:pPr algn="ctr" rtl="0">
              <a:lnSpc>
                <a:spcPct val="100000"/>
              </a:lnSpc>
            </a:pPr>
            <a:r>
              <a:rPr lang="en-GB" sz="7200" dirty="0"/>
              <a:t>Wider Context</a:t>
            </a:r>
            <a:endParaRPr lang="en-GB" sz="72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n-GB" smtClean="0"/>
              <a:t>10</a:t>
            </a:fld>
            <a:endParaRPr lang="en-GB"/>
          </a:p>
        </p:txBody>
      </p:sp>
      <p:sp>
        <p:nvSpPr>
          <p:cNvPr id="12" name="Title 10">
            <a:extLst>
              <a:ext uri="{FF2B5EF4-FFF2-40B4-BE49-F238E27FC236}">
                <a16:creationId xmlns:a16="http://schemas.microsoft.com/office/drawing/2014/main" id="{6FF274D1-2D7E-843B-99A9-11E3199EED7B}"/>
              </a:ext>
            </a:extLst>
          </p:cNvPr>
          <p:cNvSpPr txBox="1">
            <a:spLocks/>
          </p:cNvSpPr>
          <p:nvPr/>
        </p:nvSpPr>
        <p:spPr>
          <a:xfrm>
            <a:off x="676369" y="4634752"/>
            <a:ext cx="5964576" cy="1575927"/>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GB" sz="6400" kern="1200">
                <a:solidFill>
                  <a:schemeClr val="tx1"/>
                </a:solidFill>
                <a:latin typeface="+mj-lt"/>
                <a:ea typeface="+mj-ea"/>
                <a:cs typeface="+mj-cs"/>
              </a:defRPr>
            </a:lvl1pPr>
          </a:lstStyle>
          <a:p>
            <a:r>
              <a:rPr lang="en-GB" sz="3200" dirty="0"/>
              <a:t>“All men can see these tactics whereby I conquer, but what none can see is the strategy out of which victory is evolved.”</a:t>
            </a:r>
          </a:p>
        </p:txBody>
      </p:sp>
      <p:sp>
        <p:nvSpPr>
          <p:cNvPr id="13" name="Footer Placeholder 4">
            <a:extLst>
              <a:ext uri="{FF2B5EF4-FFF2-40B4-BE49-F238E27FC236}">
                <a16:creationId xmlns:a16="http://schemas.microsoft.com/office/drawing/2014/main" id="{20AC0629-43CD-4224-0343-5ACFCB153426}"/>
              </a:ext>
            </a:extLst>
          </p:cNvPr>
          <p:cNvSpPr>
            <a:spLocks noGrp="1"/>
          </p:cNvSpPr>
          <p:nvPr>
            <p:ph type="ftr" sz="quarter" idx="11"/>
          </p:nvPr>
        </p:nvSpPr>
        <p:spPr>
          <a:xfrm>
            <a:off x="676369" y="6327866"/>
            <a:ext cx="2687402" cy="184666"/>
          </a:xfrm>
        </p:spPr>
        <p:txBody>
          <a:bodyPr rtlCol="0"/>
          <a:lstStyle/>
          <a:p>
            <a:pPr rtl="0"/>
            <a:r>
              <a:rPr lang="en-GB" sz="1200" b="1" dirty="0">
                <a:solidFill>
                  <a:schemeClr val="tx1">
                    <a:alpha val="80000"/>
                  </a:schemeClr>
                </a:solidFill>
              </a:rPr>
              <a:t>Sun Tzu</a:t>
            </a:r>
          </a:p>
        </p:txBody>
      </p:sp>
      <p:sp>
        <p:nvSpPr>
          <p:cNvPr id="14" name="Title 10">
            <a:extLst>
              <a:ext uri="{FF2B5EF4-FFF2-40B4-BE49-F238E27FC236}">
                <a16:creationId xmlns:a16="http://schemas.microsoft.com/office/drawing/2014/main" id="{69040138-6F41-79A4-C1C1-E0F8E7252521}"/>
              </a:ext>
            </a:extLst>
          </p:cNvPr>
          <p:cNvSpPr txBox="1">
            <a:spLocks/>
          </p:cNvSpPr>
          <p:nvPr/>
        </p:nvSpPr>
        <p:spPr>
          <a:xfrm>
            <a:off x="559617" y="203702"/>
            <a:ext cx="6537926" cy="1558137"/>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GB" sz="6400" kern="1200">
                <a:solidFill>
                  <a:schemeClr val="tx1"/>
                </a:solidFill>
                <a:latin typeface="+mj-lt"/>
                <a:ea typeface="+mj-ea"/>
                <a:cs typeface="+mj-cs"/>
              </a:defRPr>
            </a:lvl1pPr>
          </a:lstStyle>
          <a:p>
            <a:r>
              <a:rPr lang="en-GB" sz="3200" dirty="0"/>
              <a:t>“The universe is wider than our views of it.”</a:t>
            </a:r>
          </a:p>
        </p:txBody>
      </p:sp>
      <p:sp>
        <p:nvSpPr>
          <p:cNvPr id="17" name="Footer Placeholder 4">
            <a:extLst>
              <a:ext uri="{FF2B5EF4-FFF2-40B4-BE49-F238E27FC236}">
                <a16:creationId xmlns:a16="http://schemas.microsoft.com/office/drawing/2014/main" id="{E08852D9-377B-BCD4-568A-D60FFD7E553C}"/>
              </a:ext>
            </a:extLst>
          </p:cNvPr>
          <p:cNvSpPr txBox="1">
            <a:spLocks/>
          </p:cNvSpPr>
          <p:nvPr/>
        </p:nvSpPr>
        <p:spPr>
          <a:xfrm>
            <a:off x="601783" y="1879025"/>
            <a:ext cx="2687402" cy="184666"/>
          </a:xfrm>
          <a:prstGeom prst="rect">
            <a:avLst/>
          </a:prstGeom>
        </p:spPr>
        <p:txBody>
          <a:bodyPr vert="horz" wrap="square" lIns="0" tIns="0" rIns="0" bIns="0" rtlCol="0" anchor="ctr">
            <a:spAutoFit/>
          </a:bodyPr>
          <a:lstStyle>
            <a:defPPr rtl="0">
              <a:defRPr lang="en-GB"/>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Henry David Thoreau</a:t>
            </a:r>
          </a:p>
        </p:txBody>
      </p:sp>
    </p:spTree>
    <p:extLst>
      <p:ext uri="{BB962C8B-B14F-4D97-AF65-F5344CB8AC3E}">
        <p14:creationId xmlns:p14="http://schemas.microsoft.com/office/powerpoint/2010/main" val="235028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n-GB" dirty="0"/>
              <a:t>Context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rtlCol="0"/>
          <a:lstStyle/>
          <a:p>
            <a:pPr rtl="0"/>
            <a:r>
              <a:rPr lang="en-GB" dirty="0"/>
              <a:t>Political</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6" y="2432304"/>
            <a:ext cx="3563936" cy="3515555"/>
          </a:xfrm>
        </p:spPr>
        <p:txBody>
          <a:bodyPr rtlCol="0">
            <a:noAutofit/>
          </a:bodyPr>
          <a:lstStyle/>
          <a:p>
            <a:pPr lvl="0" rtl="0">
              <a:lnSpc>
                <a:spcPct val="100000"/>
              </a:lnSpc>
            </a:pPr>
            <a:r>
              <a:rPr lang="en-GB" sz="1700" dirty="0"/>
              <a:t>National government missions place health and work relationship clearly linked to economic growth and cross-government challenge</a:t>
            </a:r>
          </a:p>
          <a:p>
            <a:pPr lvl="0" rtl="0">
              <a:lnSpc>
                <a:spcPct val="100000"/>
              </a:lnSpc>
            </a:pPr>
            <a:r>
              <a:rPr lang="en-GB" sz="1700" dirty="0"/>
              <a:t>NHS workforce sustainability is a political priority</a:t>
            </a:r>
          </a:p>
          <a:p>
            <a:pPr rtl="0">
              <a:lnSpc>
                <a:spcPct val="100000"/>
              </a:lnSpc>
            </a:pPr>
            <a:endParaRPr lang="en-GB" sz="1700"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rtlCol="0"/>
          <a:lstStyle/>
          <a:p>
            <a:pPr rtl="0"/>
            <a:r>
              <a:rPr lang="en-GB" dirty="0"/>
              <a:t>ECONOMIC</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0"/>
            <a:ext cx="3508755" cy="3515555"/>
          </a:xfrm>
        </p:spPr>
        <p:txBody>
          <a:bodyPr rtlCol="0">
            <a:normAutofit/>
          </a:bodyPr>
          <a:lstStyle/>
          <a:p>
            <a:pPr lvl="0" rtl="0"/>
            <a:r>
              <a:rPr lang="en-GB" dirty="0"/>
              <a:t>Limited public purse so financial restraint is constant</a:t>
            </a:r>
          </a:p>
          <a:p>
            <a:pPr lvl="0" rtl="0"/>
            <a:r>
              <a:rPr lang="en-GB" dirty="0"/>
              <a:t>Cost effectiveness and demonstrating impact is key</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1731375"/>
            <a:ext cx="3566160" cy="535354"/>
          </a:xfrm>
        </p:spPr>
        <p:txBody>
          <a:bodyPr rtlCol="0"/>
          <a:lstStyle/>
          <a:p>
            <a:pPr rtl="0"/>
            <a:r>
              <a:rPr lang="en-GB" dirty="0"/>
              <a:t>social</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2427370"/>
            <a:ext cx="3508755" cy="3515555"/>
          </a:xfrm>
        </p:spPr>
        <p:txBody>
          <a:bodyPr rtlCol="0">
            <a:normAutofit/>
          </a:bodyPr>
          <a:lstStyle/>
          <a:p>
            <a:pPr lvl="0" rtl="0"/>
            <a:r>
              <a:rPr lang="en-GB" dirty="0"/>
              <a:t>Shifting perceptions of duration of working life</a:t>
            </a:r>
          </a:p>
          <a:p>
            <a:pPr lvl="0" rtl="0"/>
            <a:r>
              <a:rPr lang="en-GB" dirty="0"/>
              <a:t>Significant second and third careers narrative emerging</a:t>
            </a:r>
          </a:p>
          <a:p>
            <a:pPr lvl="0" rtl="0"/>
            <a:r>
              <a:rPr lang="en-GB" dirty="0"/>
              <a:t>Portfolio careers becoming more common and implications for OH responsibilities</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11</a:t>
            </a:fld>
            <a:endParaRPr lang="en-GB"/>
          </a:p>
        </p:txBody>
      </p:sp>
    </p:spTree>
    <p:extLst>
      <p:ext uri="{BB962C8B-B14F-4D97-AF65-F5344CB8AC3E}">
        <p14:creationId xmlns:p14="http://schemas.microsoft.com/office/powerpoint/2010/main" val="142054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88B34-4190-4916-9048-47720EA5ABF1}"/>
              </a:ext>
            </a:extLst>
          </p:cNvPr>
          <p:cNvSpPr>
            <a:spLocks noGrp="1"/>
          </p:cNvSpPr>
          <p:nvPr>
            <p:ph type="title"/>
          </p:nvPr>
        </p:nvSpPr>
        <p:spPr>
          <a:xfrm>
            <a:off x="550862" y="549275"/>
            <a:ext cx="11097551" cy="1332000"/>
          </a:xfrm>
        </p:spPr>
        <p:txBody>
          <a:bodyPr rtlCol="0"/>
          <a:lstStyle/>
          <a:p>
            <a:pPr rtl="0"/>
            <a:r>
              <a:rPr lang="en-GB" dirty="0"/>
              <a:t>Context </a:t>
            </a:r>
          </a:p>
        </p:txBody>
      </p:sp>
      <p:sp>
        <p:nvSpPr>
          <p:cNvPr id="8" name="Text Placeholder 7">
            <a:extLst>
              <a:ext uri="{FF2B5EF4-FFF2-40B4-BE49-F238E27FC236}">
                <a16:creationId xmlns:a16="http://schemas.microsoft.com/office/drawing/2014/main" id="{ABA415A0-3B77-43FB-A408-5F1DA4B0AAFA}"/>
              </a:ext>
            </a:extLst>
          </p:cNvPr>
          <p:cNvSpPr>
            <a:spLocks noGrp="1"/>
          </p:cNvSpPr>
          <p:nvPr>
            <p:ph type="body" idx="1"/>
          </p:nvPr>
        </p:nvSpPr>
        <p:spPr>
          <a:xfrm>
            <a:off x="550864" y="1731375"/>
            <a:ext cx="3563936" cy="535354"/>
          </a:xfrm>
        </p:spPr>
        <p:txBody>
          <a:bodyPr rtlCol="0"/>
          <a:lstStyle/>
          <a:p>
            <a:pPr rtl="0"/>
            <a:r>
              <a:rPr lang="en-GB" dirty="0"/>
              <a:t>technological</a:t>
            </a:r>
          </a:p>
        </p:txBody>
      </p:sp>
      <p:sp>
        <p:nvSpPr>
          <p:cNvPr id="9" name="Content Placeholder 8">
            <a:extLst>
              <a:ext uri="{FF2B5EF4-FFF2-40B4-BE49-F238E27FC236}">
                <a16:creationId xmlns:a16="http://schemas.microsoft.com/office/drawing/2014/main" id="{8598ECEC-4413-4244-8F21-0076EC511806}"/>
              </a:ext>
            </a:extLst>
          </p:cNvPr>
          <p:cNvSpPr>
            <a:spLocks noGrp="1"/>
          </p:cNvSpPr>
          <p:nvPr>
            <p:ph sz="half" idx="2"/>
          </p:nvPr>
        </p:nvSpPr>
        <p:spPr>
          <a:xfrm>
            <a:off x="559476" y="2432304"/>
            <a:ext cx="3563936" cy="3515555"/>
          </a:xfrm>
        </p:spPr>
        <p:txBody>
          <a:bodyPr rtlCol="0">
            <a:noAutofit/>
          </a:bodyPr>
          <a:lstStyle/>
          <a:p>
            <a:pPr lvl="0" rtl="0">
              <a:lnSpc>
                <a:spcPct val="100000"/>
              </a:lnSpc>
            </a:pPr>
            <a:r>
              <a:rPr lang="en-GB" sz="1700" dirty="0"/>
              <a:t>Impact of social media</a:t>
            </a:r>
          </a:p>
          <a:p>
            <a:pPr lvl="0" rtl="0">
              <a:lnSpc>
                <a:spcPct val="100000"/>
              </a:lnSpc>
            </a:pPr>
            <a:r>
              <a:rPr lang="en-GB" sz="1700" dirty="0"/>
              <a:t>Self-monitoring technology</a:t>
            </a:r>
          </a:p>
          <a:p>
            <a:pPr lvl="0" rtl="0">
              <a:lnSpc>
                <a:spcPct val="100000"/>
              </a:lnSpc>
            </a:pPr>
            <a:r>
              <a:rPr lang="en-GB" sz="1700" dirty="0"/>
              <a:t>Digital health service access</a:t>
            </a:r>
          </a:p>
          <a:p>
            <a:pPr lvl="0" rtl="0">
              <a:lnSpc>
                <a:spcPct val="100000"/>
              </a:lnSpc>
            </a:pPr>
            <a:r>
              <a:rPr lang="en-GB" sz="1700" dirty="0"/>
              <a:t>Virtual workplace interactions impact on social contract in work and manager relationships</a:t>
            </a:r>
          </a:p>
          <a:p>
            <a:pPr rtl="0">
              <a:lnSpc>
                <a:spcPct val="100000"/>
              </a:lnSpc>
            </a:pPr>
            <a:endParaRPr lang="en-GB" sz="1700" dirty="0"/>
          </a:p>
        </p:txBody>
      </p:sp>
      <p:sp>
        <p:nvSpPr>
          <p:cNvPr id="12" name="Text Placeholder 11">
            <a:extLst>
              <a:ext uri="{FF2B5EF4-FFF2-40B4-BE49-F238E27FC236}">
                <a16:creationId xmlns:a16="http://schemas.microsoft.com/office/drawing/2014/main" id="{3A63626D-0E6E-4023-ABFC-A744C9862159}"/>
              </a:ext>
            </a:extLst>
          </p:cNvPr>
          <p:cNvSpPr>
            <a:spLocks noGrp="1"/>
          </p:cNvSpPr>
          <p:nvPr>
            <p:ph type="body" sz="quarter" idx="13"/>
          </p:nvPr>
        </p:nvSpPr>
        <p:spPr>
          <a:xfrm>
            <a:off x="4341573" y="1731375"/>
            <a:ext cx="3566160" cy="535354"/>
          </a:xfrm>
        </p:spPr>
        <p:txBody>
          <a:bodyPr rtlCol="0"/>
          <a:lstStyle/>
          <a:p>
            <a:pPr rtl="0"/>
            <a:r>
              <a:rPr lang="en-GB" dirty="0"/>
              <a:t>legal</a:t>
            </a:r>
          </a:p>
        </p:txBody>
      </p:sp>
      <p:sp>
        <p:nvSpPr>
          <p:cNvPr id="13" name="Content Placeholder 12">
            <a:extLst>
              <a:ext uri="{FF2B5EF4-FFF2-40B4-BE49-F238E27FC236}">
                <a16:creationId xmlns:a16="http://schemas.microsoft.com/office/drawing/2014/main" id="{258E9390-685C-4BAD-BFAD-EC56E81C4745}"/>
              </a:ext>
            </a:extLst>
          </p:cNvPr>
          <p:cNvSpPr>
            <a:spLocks noGrp="1"/>
          </p:cNvSpPr>
          <p:nvPr>
            <p:ph sz="quarter" idx="14"/>
          </p:nvPr>
        </p:nvSpPr>
        <p:spPr>
          <a:xfrm>
            <a:off x="4341573" y="2427370"/>
            <a:ext cx="3508755" cy="3515555"/>
          </a:xfrm>
        </p:spPr>
        <p:txBody>
          <a:bodyPr rtlCol="0">
            <a:normAutofit/>
          </a:bodyPr>
          <a:lstStyle/>
          <a:p>
            <a:pPr lvl="0" rtl="0"/>
            <a:r>
              <a:rPr lang="en-GB" dirty="0"/>
              <a:t>EU legal transitions</a:t>
            </a:r>
          </a:p>
          <a:p>
            <a:pPr lvl="0" rtl="0"/>
            <a:r>
              <a:rPr lang="en-GB" dirty="0"/>
              <a:t>Significant landscape of OH legislation is quite old</a:t>
            </a:r>
          </a:p>
        </p:txBody>
      </p:sp>
      <p:sp>
        <p:nvSpPr>
          <p:cNvPr id="10" name="Text Placeholder 9">
            <a:extLst>
              <a:ext uri="{FF2B5EF4-FFF2-40B4-BE49-F238E27FC236}">
                <a16:creationId xmlns:a16="http://schemas.microsoft.com/office/drawing/2014/main" id="{34A9BC34-CFDB-4D7A-8D6C-1CE608D0909F}"/>
              </a:ext>
            </a:extLst>
          </p:cNvPr>
          <p:cNvSpPr>
            <a:spLocks noGrp="1"/>
          </p:cNvSpPr>
          <p:nvPr>
            <p:ph type="body" sz="quarter" idx="3"/>
          </p:nvPr>
        </p:nvSpPr>
        <p:spPr>
          <a:xfrm>
            <a:off x="8139659" y="1731375"/>
            <a:ext cx="3566160" cy="535354"/>
          </a:xfrm>
        </p:spPr>
        <p:txBody>
          <a:bodyPr rtlCol="0"/>
          <a:lstStyle/>
          <a:p>
            <a:pPr rtl="0"/>
            <a:r>
              <a:rPr lang="en-GB" dirty="0"/>
              <a:t>environmental</a:t>
            </a:r>
          </a:p>
        </p:txBody>
      </p:sp>
      <p:sp>
        <p:nvSpPr>
          <p:cNvPr id="11" name="Content Placeholder 10">
            <a:extLst>
              <a:ext uri="{FF2B5EF4-FFF2-40B4-BE49-F238E27FC236}">
                <a16:creationId xmlns:a16="http://schemas.microsoft.com/office/drawing/2014/main" id="{1D014E48-5DD9-49CE-AD5B-0FEF69204F68}"/>
              </a:ext>
            </a:extLst>
          </p:cNvPr>
          <p:cNvSpPr>
            <a:spLocks noGrp="1"/>
          </p:cNvSpPr>
          <p:nvPr>
            <p:ph sz="quarter" idx="4"/>
          </p:nvPr>
        </p:nvSpPr>
        <p:spPr>
          <a:xfrm>
            <a:off x="8139659" y="2427370"/>
            <a:ext cx="3508755" cy="3515555"/>
          </a:xfrm>
        </p:spPr>
        <p:txBody>
          <a:bodyPr rtlCol="0">
            <a:normAutofit/>
          </a:bodyPr>
          <a:lstStyle/>
          <a:p>
            <a:pPr lvl="0" rtl="0"/>
            <a:r>
              <a:rPr lang="en-GB" dirty="0"/>
              <a:t>Extreme weather impact on workplace health esp. heat</a:t>
            </a:r>
          </a:p>
          <a:p>
            <a:pPr lvl="0" rtl="0"/>
            <a:r>
              <a:rPr lang="en-GB" dirty="0"/>
              <a:t>Climate shift and infectious disease paradigm e.g. malaria</a:t>
            </a:r>
          </a:p>
        </p:txBody>
      </p:sp>
      <p:sp>
        <p:nvSpPr>
          <p:cNvPr id="16" name="Slide Number Placeholder 15">
            <a:extLst>
              <a:ext uri="{FF2B5EF4-FFF2-40B4-BE49-F238E27FC236}">
                <a16:creationId xmlns:a16="http://schemas.microsoft.com/office/drawing/2014/main" id="{CF0A8666-4477-461C-A79D-E91232EE973E}"/>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12</a:t>
            </a:fld>
            <a:endParaRPr lang="en-GB"/>
          </a:p>
        </p:txBody>
      </p:sp>
    </p:spTree>
    <p:extLst>
      <p:ext uri="{BB962C8B-B14F-4D97-AF65-F5344CB8AC3E}">
        <p14:creationId xmlns:p14="http://schemas.microsoft.com/office/powerpoint/2010/main" val="261315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13</a:t>
            </a:fld>
            <a:endParaRPr lang="en-GB"/>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855663" y="1039159"/>
            <a:ext cx="4500562" cy="1562959"/>
          </a:xfrm>
        </p:spPr>
        <p:txBody>
          <a:bodyPr rtlCol="0"/>
          <a:lstStyle/>
          <a:p>
            <a:br>
              <a:rPr lang="en-GB" b="1" i="0" dirty="0">
                <a:solidFill>
                  <a:srgbClr val="222222"/>
                </a:solidFill>
                <a:effectLst/>
                <a:highlight>
                  <a:srgbClr val="FFFFFF"/>
                </a:highlight>
                <a:latin typeface="Arial" panose="020B0604020202020204" pitchFamily="34" charset="0"/>
              </a:rPr>
            </a:br>
            <a:endParaRPr lang="en-GB" dirty="0"/>
          </a:p>
        </p:txBody>
      </p:sp>
      <p:sp>
        <p:nvSpPr>
          <p:cNvPr id="2" name="Title 10">
            <a:extLst>
              <a:ext uri="{FF2B5EF4-FFF2-40B4-BE49-F238E27FC236}">
                <a16:creationId xmlns:a16="http://schemas.microsoft.com/office/drawing/2014/main" id="{B859B594-DE85-C41B-CEB6-A77A12A35BE7}"/>
              </a:ext>
            </a:extLst>
          </p:cNvPr>
          <p:cNvSpPr txBox="1">
            <a:spLocks/>
          </p:cNvSpPr>
          <p:nvPr/>
        </p:nvSpPr>
        <p:spPr>
          <a:xfrm>
            <a:off x="541687" y="3801569"/>
            <a:ext cx="5267442" cy="1558137"/>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GB" sz="6400" kern="1200">
                <a:solidFill>
                  <a:schemeClr val="tx1"/>
                </a:solidFill>
                <a:latin typeface="+mj-lt"/>
                <a:ea typeface="+mj-ea"/>
                <a:cs typeface="+mj-cs"/>
              </a:defRPr>
            </a:lvl1pPr>
          </a:lstStyle>
          <a:p>
            <a:r>
              <a:rPr lang="en-GB" sz="3200" dirty="0"/>
              <a:t>“You must be the change you wish to see in the world.”</a:t>
            </a:r>
          </a:p>
        </p:txBody>
      </p:sp>
      <p:sp>
        <p:nvSpPr>
          <p:cNvPr id="3" name="Footer Placeholder 4">
            <a:extLst>
              <a:ext uri="{FF2B5EF4-FFF2-40B4-BE49-F238E27FC236}">
                <a16:creationId xmlns:a16="http://schemas.microsoft.com/office/drawing/2014/main" id="{497FB2E1-9ECD-FDBD-8F99-AC30BD74535C}"/>
              </a:ext>
            </a:extLst>
          </p:cNvPr>
          <p:cNvSpPr txBox="1">
            <a:spLocks/>
          </p:cNvSpPr>
          <p:nvPr/>
        </p:nvSpPr>
        <p:spPr>
          <a:xfrm>
            <a:off x="583853" y="5476892"/>
            <a:ext cx="2687402" cy="184666"/>
          </a:xfrm>
          <a:prstGeom prst="rect">
            <a:avLst/>
          </a:prstGeom>
        </p:spPr>
        <p:txBody>
          <a:bodyPr vert="horz" wrap="square" lIns="0" tIns="0" rIns="0" bIns="0" rtlCol="0" anchor="ctr">
            <a:spAutoFit/>
          </a:bodyPr>
          <a:lstStyle>
            <a:defPPr rtl="0">
              <a:defRPr lang="en-GB"/>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t>Mahatma Gandhi</a:t>
            </a:r>
          </a:p>
        </p:txBody>
      </p:sp>
      <p:sp>
        <p:nvSpPr>
          <p:cNvPr id="8" name="Content Placeholder 7">
            <a:extLst>
              <a:ext uri="{FF2B5EF4-FFF2-40B4-BE49-F238E27FC236}">
                <a16:creationId xmlns:a16="http://schemas.microsoft.com/office/drawing/2014/main" id="{46588B59-E58D-B749-5DD0-C04D297743E0}"/>
              </a:ext>
            </a:extLst>
          </p:cNvPr>
          <p:cNvSpPr>
            <a:spLocks noGrp="1"/>
          </p:cNvSpPr>
          <p:nvPr>
            <p:ph sz="quarter" idx="15"/>
          </p:nvPr>
        </p:nvSpPr>
        <p:spPr>
          <a:xfrm>
            <a:off x="6015319" y="3953867"/>
            <a:ext cx="5634994" cy="1563688"/>
          </a:xfrm>
        </p:spPr>
        <p:txBody>
          <a:bodyPr/>
          <a:lstStyle/>
          <a:p>
            <a:r>
              <a:rPr lang="en-GB" dirty="0"/>
              <a:t>The future is a network of opportunity and there is huge potential to shape that future in a positive way if it is approached with intention. For occupational health medicine there are many tools like training, guidelines, good practice as well as our own leadership, to shape the future for a healthier, happier workforce.</a:t>
            </a:r>
          </a:p>
        </p:txBody>
      </p:sp>
    </p:spTree>
    <p:extLst>
      <p:ext uri="{BB962C8B-B14F-4D97-AF65-F5344CB8AC3E}">
        <p14:creationId xmlns:p14="http://schemas.microsoft.com/office/powerpoint/2010/main" val="352156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rtlCol="0"/>
          <a:lstStyle/>
          <a:p>
            <a:pPr rtl="0"/>
            <a:r>
              <a:rPr lang="en-GB"/>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rtlCol="0"/>
          <a:lstStyle/>
          <a:p>
            <a:pPr rtl="0"/>
            <a:r>
              <a:rPr lang="en-GB" dirty="0"/>
              <a:t>Dr Justin Varney </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14</a:t>
            </a:fld>
            <a:endParaRPr lang="en-GB"/>
          </a:p>
        </p:txBody>
      </p:sp>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rtlCol="0"/>
          <a:lstStyle/>
          <a:p>
            <a:pPr rtl="0"/>
            <a:r>
              <a:rPr lang="en-GB" dirty="0"/>
              <a:t>Framing the future</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3056965"/>
            <a:ext cx="4316972" cy="3035860"/>
          </a:xfrm>
        </p:spPr>
        <p:txBody>
          <a:bodyPr rtlCol="0"/>
          <a:lstStyle/>
          <a:p>
            <a:pPr rtl="0"/>
            <a:r>
              <a:rPr lang="en-GB" sz="2400" dirty="0"/>
              <a:t>Challenges &amp; opportunities</a:t>
            </a:r>
          </a:p>
          <a:p>
            <a:pPr rtl="0"/>
            <a:r>
              <a:rPr lang="en-GB" sz="2400" dirty="0"/>
              <a:t>Proactive vs Reactive</a:t>
            </a:r>
          </a:p>
          <a:p>
            <a:pPr rtl="0"/>
            <a:r>
              <a:rPr lang="en-GB" sz="2400" dirty="0"/>
              <a:t>Wider context of the world</a:t>
            </a:r>
          </a:p>
          <a:p>
            <a:pPr rtl="0"/>
            <a:endParaRPr lang="en-GB" sz="2400"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rtlCol="0"/>
          <a:lstStyle/>
          <a:p>
            <a:pPr rtl="0"/>
            <a:r>
              <a:rPr lang="en-GB"/>
              <a:t>Tuesday, February 2, 20XX</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rtlCol="0"/>
          <a:lstStyle/>
          <a:p>
            <a:pPr rtl="0"/>
            <a:r>
              <a:rPr lang="en-GB"/>
              <a:t>Sample Footer Text</a:t>
            </a:r>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a:t>2</a:t>
            </a:fld>
            <a:endParaRPr lang="en-GB"/>
          </a:p>
        </p:txBody>
      </p:sp>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92A292-D957-CB5A-37F2-3D3F8C9767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3398" y="-44272"/>
            <a:ext cx="4694010" cy="3800343"/>
          </a:xfrm>
          <a:prstGeom prst="rect">
            <a:avLst/>
          </a:prstGeom>
        </p:spPr>
      </p:pic>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488110" y="4210749"/>
            <a:ext cx="4500562" cy="2001792"/>
          </a:xfrm>
        </p:spPr>
        <p:txBody>
          <a:bodyPr rtlCol="0"/>
          <a:lstStyle/>
          <a:p>
            <a:pPr rtl="0"/>
            <a:r>
              <a:rPr lang="en-GB" sz="3600" dirty="0"/>
              <a:t>“The pace of change has never been this fast, yet it will never be this slow again.” </a:t>
            </a:r>
          </a:p>
        </p:txBody>
      </p:sp>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488110" y="6280520"/>
            <a:ext cx="2687402" cy="294671"/>
          </a:xfrm>
        </p:spPr>
        <p:txBody>
          <a:bodyPr rtlCol="0"/>
          <a:lstStyle/>
          <a:p>
            <a:pPr rtl="0"/>
            <a:r>
              <a:rPr lang="en-GB" sz="1200" b="1" dirty="0">
                <a:solidFill>
                  <a:schemeClr val="tx1">
                    <a:alpha val="80000"/>
                  </a:schemeClr>
                </a:solidFill>
              </a:rPr>
              <a:t>Justin Trudeau</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a:t>3</a:t>
            </a:fld>
            <a:endParaRPr lang="en-GB"/>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rtlCol="0">
            <a:normAutofit lnSpcReduction="10000"/>
          </a:bodyPr>
          <a:lstStyle/>
          <a:p>
            <a:pPr marL="0" indent="0" rtl="0">
              <a:buNone/>
            </a:pPr>
            <a:r>
              <a:rPr lang="en-GB" dirty="0"/>
              <a:t>If you think in your life time what changes have you seen both at work and at home, the pace of technological acceleration and social change is moving faster now than ever before through global interconnectedness and stronger interdisciplinary science. </a:t>
            </a:r>
          </a:p>
        </p:txBody>
      </p:sp>
      <p:pic>
        <p:nvPicPr>
          <p:cNvPr id="15" name="Picture Placeholder 14">
            <a:extLst>
              <a:ext uri="{FF2B5EF4-FFF2-40B4-BE49-F238E27FC236}">
                <a16:creationId xmlns:a16="http://schemas.microsoft.com/office/drawing/2014/main" id="{12BDA8E0-44DB-E5B4-153F-EF332A7258E0}"/>
              </a:ext>
            </a:extLst>
          </p:cNvPr>
          <p:cNvPicPr>
            <a:picLocks noGrp="1" noChangeAspect="1"/>
          </p:cNvPicPr>
          <p:nvPr>
            <p:ph type="pic" sz="quarter" idx="15"/>
          </p:nvPr>
        </p:nvPicPr>
        <p:blipFill>
          <a:blip r:embed="rId7">
            <a:extLst>
              <a:ext uri="{837473B0-CC2E-450A-ABE3-18F120FF3D39}">
                <a1611:picAttrSrcUrl xmlns:a1611="http://schemas.microsoft.com/office/drawing/2016/11/main" r:id="rId8"/>
              </a:ext>
            </a:extLst>
          </a:blip>
          <a:srcRect l="23042" r="23042"/>
          <a:stretch>
            <a:fillRect/>
          </a:stretch>
        </p:blipFill>
        <p:spPr/>
      </p:pic>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65063" y="0"/>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601783" y="1255185"/>
            <a:ext cx="6453595" cy="2986234"/>
          </a:xfrm>
        </p:spPr>
        <p:txBody>
          <a:bodyPr vert="horz" wrap="square" lIns="0" tIns="0" rIns="0" bIns="0" rtlCol="0" anchor="b" anchorCtr="0">
            <a:normAutofit/>
          </a:bodyPr>
          <a:lstStyle/>
          <a:p>
            <a:pPr algn="ctr" rtl="0">
              <a:lnSpc>
                <a:spcPct val="100000"/>
              </a:lnSpc>
            </a:pPr>
            <a:r>
              <a:rPr lang="en-GB" sz="7200" dirty="0"/>
              <a:t>Challenges &amp; Opportunities</a:t>
            </a:r>
            <a:endParaRPr lang="en-GB" sz="72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n-GB" smtClean="0"/>
              <a:t>4</a:t>
            </a:fld>
            <a:endParaRPr lang="en-GB"/>
          </a:p>
        </p:txBody>
      </p:sp>
      <p:sp>
        <p:nvSpPr>
          <p:cNvPr id="12" name="Title 10">
            <a:extLst>
              <a:ext uri="{FF2B5EF4-FFF2-40B4-BE49-F238E27FC236}">
                <a16:creationId xmlns:a16="http://schemas.microsoft.com/office/drawing/2014/main" id="{6FF274D1-2D7E-843B-99A9-11E3199EED7B}"/>
              </a:ext>
            </a:extLst>
          </p:cNvPr>
          <p:cNvSpPr txBox="1">
            <a:spLocks/>
          </p:cNvSpPr>
          <p:nvPr/>
        </p:nvSpPr>
        <p:spPr>
          <a:xfrm>
            <a:off x="676369" y="4208888"/>
            <a:ext cx="5964576" cy="2001792"/>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GB" sz="6400" kern="1200">
                <a:solidFill>
                  <a:schemeClr val="tx1"/>
                </a:solidFill>
                <a:latin typeface="+mj-lt"/>
                <a:ea typeface="+mj-ea"/>
                <a:cs typeface="+mj-cs"/>
              </a:defRPr>
            </a:lvl1pPr>
          </a:lstStyle>
          <a:p>
            <a:r>
              <a:rPr lang="en-GB" sz="3200" dirty="0"/>
              <a:t>“Leaders think and talk about the solutions. Followers think and talk about the problems.”</a:t>
            </a:r>
          </a:p>
        </p:txBody>
      </p:sp>
      <p:sp>
        <p:nvSpPr>
          <p:cNvPr id="13" name="Footer Placeholder 4">
            <a:extLst>
              <a:ext uri="{FF2B5EF4-FFF2-40B4-BE49-F238E27FC236}">
                <a16:creationId xmlns:a16="http://schemas.microsoft.com/office/drawing/2014/main" id="{20AC0629-43CD-4224-0343-5ACFCB153426}"/>
              </a:ext>
            </a:extLst>
          </p:cNvPr>
          <p:cNvSpPr>
            <a:spLocks noGrp="1"/>
          </p:cNvSpPr>
          <p:nvPr>
            <p:ph type="ftr" sz="quarter" idx="11"/>
          </p:nvPr>
        </p:nvSpPr>
        <p:spPr>
          <a:xfrm>
            <a:off x="676369" y="6327866"/>
            <a:ext cx="2687402" cy="184666"/>
          </a:xfrm>
        </p:spPr>
        <p:txBody>
          <a:bodyPr rtlCol="0"/>
          <a:lstStyle/>
          <a:p>
            <a:pPr rtl="0"/>
            <a:r>
              <a:rPr lang="en-GB" sz="1200" b="1" dirty="0">
                <a:solidFill>
                  <a:schemeClr val="tx1">
                    <a:alpha val="80000"/>
                  </a:schemeClr>
                </a:solidFill>
              </a:rPr>
              <a:t>Brian Tracy</a:t>
            </a:r>
          </a:p>
        </p:txBody>
      </p:sp>
      <p:sp>
        <p:nvSpPr>
          <p:cNvPr id="14" name="Title 10">
            <a:extLst>
              <a:ext uri="{FF2B5EF4-FFF2-40B4-BE49-F238E27FC236}">
                <a16:creationId xmlns:a16="http://schemas.microsoft.com/office/drawing/2014/main" id="{69040138-6F41-79A4-C1C1-E0F8E7252521}"/>
              </a:ext>
            </a:extLst>
          </p:cNvPr>
          <p:cNvSpPr txBox="1">
            <a:spLocks/>
          </p:cNvSpPr>
          <p:nvPr/>
        </p:nvSpPr>
        <p:spPr>
          <a:xfrm>
            <a:off x="601783" y="-3240"/>
            <a:ext cx="6537926" cy="1558137"/>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GB" sz="6400" kern="1200">
                <a:solidFill>
                  <a:schemeClr val="tx1"/>
                </a:solidFill>
                <a:latin typeface="+mj-lt"/>
                <a:ea typeface="+mj-ea"/>
                <a:cs typeface="+mj-cs"/>
              </a:defRPr>
            </a:lvl1pPr>
          </a:lstStyle>
          <a:p>
            <a:r>
              <a:rPr lang="en-GB" sz="3200" dirty="0"/>
              <a:t>“Accept the presence of thorns, but let the rose inspire you.”</a:t>
            </a:r>
          </a:p>
        </p:txBody>
      </p:sp>
      <p:sp>
        <p:nvSpPr>
          <p:cNvPr id="17" name="Footer Placeholder 4">
            <a:extLst>
              <a:ext uri="{FF2B5EF4-FFF2-40B4-BE49-F238E27FC236}">
                <a16:creationId xmlns:a16="http://schemas.microsoft.com/office/drawing/2014/main" id="{E08852D9-377B-BCD4-568A-D60FFD7E553C}"/>
              </a:ext>
            </a:extLst>
          </p:cNvPr>
          <p:cNvSpPr txBox="1">
            <a:spLocks/>
          </p:cNvSpPr>
          <p:nvPr/>
        </p:nvSpPr>
        <p:spPr>
          <a:xfrm>
            <a:off x="637101" y="1594231"/>
            <a:ext cx="2687402" cy="184666"/>
          </a:xfrm>
          <a:prstGeom prst="rect">
            <a:avLst/>
          </a:prstGeom>
        </p:spPr>
        <p:txBody>
          <a:bodyPr vert="horz" wrap="square" lIns="0" tIns="0" rIns="0" bIns="0" rtlCol="0" anchor="ctr">
            <a:spAutoFit/>
          </a:bodyPr>
          <a:lstStyle>
            <a:defPPr rtl="0">
              <a:defRPr lang="en-GB"/>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solidFill>
                  <a:schemeClr val="tx1">
                    <a:alpha val="80000"/>
                  </a:schemeClr>
                </a:solidFill>
              </a:rPr>
              <a:t>Steve Pavlina</a:t>
            </a: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A30C0-1BC4-4764-9C0F-5D811CAB8312}"/>
              </a:ext>
            </a:extLst>
          </p:cNvPr>
          <p:cNvSpPr>
            <a:spLocks noGrp="1"/>
          </p:cNvSpPr>
          <p:nvPr>
            <p:ph type="ctrTitle"/>
          </p:nvPr>
        </p:nvSpPr>
        <p:spPr>
          <a:xfrm>
            <a:off x="548640" y="548640"/>
            <a:ext cx="8281987" cy="1253041"/>
          </a:xfrm>
        </p:spPr>
        <p:txBody>
          <a:bodyPr rtlCol="0"/>
          <a:lstStyle/>
          <a:p>
            <a:pPr rtl="0"/>
            <a:r>
              <a:rPr lang="en-GB" dirty="0"/>
              <a:t>Challenges or opportunity?</a:t>
            </a:r>
          </a:p>
        </p:txBody>
      </p:sp>
      <p:pic>
        <p:nvPicPr>
          <p:cNvPr id="17" name="Picture Placeholder 16" descr="A man smiling in the office">
            <a:extLst>
              <a:ext uri="{FF2B5EF4-FFF2-40B4-BE49-F238E27FC236}">
                <a16:creationId xmlns:a16="http://schemas.microsoft.com/office/drawing/2014/main" id="{05ED5B1E-974F-476C-A3C9-572D3602E95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078992" y="1990724"/>
            <a:ext cx="1691640" cy="1435608"/>
          </a:xfrm>
        </p:spPr>
      </p:pic>
      <p:pic>
        <p:nvPicPr>
          <p:cNvPr id="36" name="Picture Placeholder 35" descr="A lady smiling in the office">
            <a:extLst>
              <a:ext uri="{FF2B5EF4-FFF2-40B4-BE49-F238E27FC236}">
                <a16:creationId xmlns:a16="http://schemas.microsoft.com/office/drawing/2014/main" id="{F3CCCCDF-EA66-4F5E-98F3-A05239CBBAC4}"/>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3838384" y="1990724"/>
            <a:ext cx="1691640" cy="1435608"/>
          </a:xfrm>
        </p:spPr>
      </p:pic>
      <p:pic>
        <p:nvPicPr>
          <p:cNvPr id="38" name="Picture Placeholder 37" descr="A lady in the office smiling at the camera&#10;">
            <a:extLst>
              <a:ext uri="{FF2B5EF4-FFF2-40B4-BE49-F238E27FC236}">
                <a16:creationId xmlns:a16="http://schemas.microsoft.com/office/drawing/2014/main" id="{8A6BB597-41F4-432E-8432-8F39511B2941}"/>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661976" y="1993392"/>
            <a:ext cx="1691640" cy="1435608"/>
          </a:xfrm>
        </p:spPr>
      </p:pic>
      <p:pic>
        <p:nvPicPr>
          <p:cNvPr id="40" name="Picture Placeholder 39" descr="Smiling man with a beard">
            <a:extLst>
              <a:ext uri="{FF2B5EF4-FFF2-40B4-BE49-F238E27FC236}">
                <a16:creationId xmlns:a16="http://schemas.microsoft.com/office/drawing/2014/main" id="{76B2FC80-9F3B-46D8-94D9-882D90A858F6}"/>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9485568" y="1990724"/>
            <a:ext cx="1691640" cy="1435608"/>
          </a:xfrm>
        </p:spPr>
      </p:pic>
      <p:sp>
        <p:nvSpPr>
          <p:cNvPr id="41" name="Text Placeholder 40">
            <a:extLst>
              <a:ext uri="{FF2B5EF4-FFF2-40B4-BE49-F238E27FC236}">
                <a16:creationId xmlns:a16="http://schemas.microsoft.com/office/drawing/2014/main" id="{91181F6D-A54F-4289-8C36-80ECE3B2C8E2}"/>
              </a:ext>
            </a:extLst>
          </p:cNvPr>
          <p:cNvSpPr>
            <a:spLocks noGrp="1"/>
          </p:cNvSpPr>
          <p:nvPr>
            <p:ph type="body" sz="quarter" idx="18"/>
          </p:nvPr>
        </p:nvSpPr>
        <p:spPr>
          <a:xfrm>
            <a:off x="1079500" y="3781425"/>
            <a:ext cx="1711325" cy="365760"/>
          </a:xfrm>
        </p:spPr>
        <p:txBody>
          <a:bodyPr rtlCol="0"/>
          <a:lstStyle/>
          <a:p>
            <a:pPr rtl="0"/>
            <a:r>
              <a:rPr lang="en-GB" dirty="0"/>
              <a:t>Ageing Workforce</a:t>
            </a:r>
          </a:p>
        </p:txBody>
      </p:sp>
      <p:sp>
        <p:nvSpPr>
          <p:cNvPr id="15" name="Subtitle 14">
            <a:extLst>
              <a:ext uri="{FF2B5EF4-FFF2-40B4-BE49-F238E27FC236}">
                <a16:creationId xmlns:a16="http://schemas.microsoft.com/office/drawing/2014/main" id="{84D39D81-9726-4BD7-BDC0-FA0B2AD0D219}"/>
              </a:ext>
            </a:extLst>
          </p:cNvPr>
          <p:cNvSpPr>
            <a:spLocks noGrp="1"/>
          </p:cNvSpPr>
          <p:nvPr>
            <p:ph type="body" sz="quarter" idx="17"/>
          </p:nvPr>
        </p:nvSpPr>
        <p:spPr>
          <a:xfrm>
            <a:off x="1059060" y="4767901"/>
            <a:ext cx="1711572" cy="638175"/>
          </a:xfrm>
        </p:spPr>
        <p:txBody>
          <a:bodyPr rtlCol="0"/>
          <a:lstStyle/>
          <a:p>
            <a:pPr rtl="0"/>
            <a:r>
              <a:rPr lang="en-GB" dirty="0"/>
              <a:t>Title</a:t>
            </a:r>
          </a:p>
        </p:txBody>
      </p:sp>
      <p:sp>
        <p:nvSpPr>
          <p:cNvPr id="43" name="Text Placeholder 42">
            <a:extLst>
              <a:ext uri="{FF2B5EF4-FFF2-40B4-BE49-F238E27FC236}">
                <a16:creationId xmlns:a16="http://schemas.microsoft.com/office/drawing/2014/main" id="{E4387CED-5FBE-4AFF-B64D-975B5574F16F}"/>
              </a:ext>
            </a:extLst>
          </p:cNvPr>
          <p:cNvSpPr>
            <a:spLocks noGrp="1"/>
          </p:cNvSpPr>
          <p:nvPr>
            <p:ph type="body" sz="quarter" idx="20"/>
          </p:nvPr>
        </p:nvSpPr>
        <p:spPr>
          <a:xfrm>
            <a:off x="3839151" y="3781425"/>
            <a:ext cx="1711325" cy="365760"/>
          </a:xfrm>
        </p:spPr>
        <p:txBody>
          <a:bodyPr rtlCol="0"/>
          <a:lstStyle/>
          <a:p>
            <a:pPr rtl="0"/>
            <a:r>
              <a:rPr lang="en-GB" dirty="0"/>
              <a:t>Global Workforce</a:t>
            </a:r>
          </a:p>
        </p:txBody>
      </p:sp>
      <p:sp>
        <p:nvSpPr>
          <p:cNvPr id="42" name="Text Placeholder 41">
            <a:extLst>
              <a:ext uri="{FF2B5EF4-FFF2-40B4-BE49-F238E27FC236}">
                <a16:creationId xmlns:a16="http://schemas.microsoft.com/office/drawing/2014/main" id="{CCDF84CD-BC27-4182-9FBA-9D4FEED95410}"/>
              </a:ext>
            </a:extLst>
          </p:cNvPr>
          <p:cNvSpPr>
            <a:spLocks noGrp="1"/>
          </p:cNvSpPr>
          <p:nvPr>
            <p:ph type="body" sz="quarter" idx="19"/>
          </p:nvPr>
        </p:nvSpPr>
        <p:spPr>
          <a:xfrm>
            <a:off x="3839027" y="4767900"/>
            <a:ext cx="1711572" cy="638175"/>
          </a:xfrm>
        </p:spPr>
        <p:txBody>
          <a:bodyPr rtlCol="0"/>
          <a:lstStyle/>
          <a:p>
            <a:pPr rtl="0"/>
            <a:r>
              <a:rPr lang="en-GB" dirty="0"/>
              <a:t>Title</a:t>
            </a:r>
          </a:p>
        </p:txBody>
      </p:sp>
      <p:sp>
        <p:nvSpPr>
          <p:cNvPr id="45" name="Text Placeholder 44">
            <a:extLst>
              <a:ext uri="{FF2B5EF4-FFF2-40B4-BE49-F238E27FC236}">
                <a16:creationId xmlns:a16="http://schemas.microsoft.com/office/drawing/2014/main" id="{FE5CD03B-066A-46AF-8FB8-E8A78074ABEF}"/>
              </a:ext>
            </a:extLst>
          </p:cNvPr>
          <p:cNvSpPr>
            <a:spLocks noGrp="1"/>
          </p:cNvSpPr>
          <p:nvPr>
            <p:ph type="body" sz="quarter" idx="22"/>
          </p:nvPr>
        </p:nvSpPr>
        <p:spPr>
          <a:xfrm>
            <a:off x="6662743" y="3781425"/>
            <a:ext cx="1711325" cy="365760"/>
          </a:xfrm>
        </p:spPr>
        <p:txBody>
          <a:bodyPr rtlCol="0"/>
          <a:lstStyle/>
          <a:p>
            <a:pPr rtl="0"/>
            <a:r>
              <a:rPr lang="en-GB" dirty="0"/>
              <a:t>New Paradigms</a:t>
            </a:r>
          </a:p>
        </p:txBody>
      </p:sp>
      <p:sp>
        <p:nvSpPr>
          <p:cNvPr id="44" name="Text Placeholder 43">
            <a:extLst>
              <a:ext uri="{FF2B5EF4-FFF2-40B4-BE49-F238E27FC236}">
                <a16:creationId xmlns:a16="http://schemas.microsoft.com/office/drawing/2014/main" id="{10E83414-3440-46C7-8C07-7D073B69C422}"/>
              </a:ext>
            </a:extLst>
          </p:cNvPr>
          <p:cNvSpPr>
            <a:spLocks noGrp="1"/>
          </p:cNvSpPr>
          <p:nvPr>
            <p:ph type="body" sz="quarter" idx="21"/>
          </p:nvPr>
        </p:nvSpPr>
        <p:spPr>
          <a:xfrm>
            <a:off x="6662619" y="4767899"/>
            <a:ext cx="1711572" cy="1359030"/>
          </a:xfrm>
        </p:spPr>
        <p:txBody>
          <a:bodyPr rtlCol="0"/>
          <a:lstStyle/>
          <a:p>
            <a:pPr rtl="0"/>
            <a:r>
              <a:rPr lang="en-GB" dirty="0"/>
              <a:t>Gender Identity</a:t>
            </a:r>
          </a:p>
          <a:p>
            <a:pPr rtl="0"/>
            <a:r>
              <a:rPr lang="en-GB" dirty="0"/>
              <a:t>Neurodiversity</a:t>
            </a:r>
          </a:p>
        </p:txBody>
      </p:sp>
      <p:sp>
        <p:nvSpPr>
          <p:cNvPr id="47" name="Text Placeholder 46">
            <a:extLst>
              <a:ext uri="{FF2B5EF4-FFF2-40B4-BE49-F238E27FC236}">
                <a16:creationId xmlns:a16="http://schemas.microsoft.com/office/drawing/2014/main" id="{F4640D91-CB97-4FCC-8FEF-F4B22B844DC4}"/>
              </a:ext>
            </a:extLst>
          </p:cNvPr>
          <p:cNvSpPr>
            <a:spLocks noGrp="1"/>
          </p:cNvSpPr>
          <p:nvPr>
            <p:ph type="body" sz="quarter" idx="24"/>
          </p:nvPr>
        </p:nvSpPr>
        <p:spPr>
          <a:xfrm>
            <a:off x="9433112" y="3787288"/>
            <a:ext cx="1711325" cy="365760"/>
          </a:xfrm>
        </p:spPr>
        <p:txBody>
          <a:bodyPr rtlCol="0"/>
          <a:lstStyle/>
          <a:p>
            <a:pPr rtl="0"/>
            <a:r>
              <a:rPr lang="en-GB" dirty="0"/>
              <a:t>Name</a:t>
            </a:r>
          </a:p>
        </p:txBody>
      </p:sp>
      <p:sp>
        <p:nvSpPr>
          <p:cNvPr id="3" name="Text Placeholder 2">
            <a:extLst>
              <a:ext uri="{FF2B5EF4-FFF2-40B4-BE49-F238E27FC236}">
                <a16:creationId xmlns:a16="http://schemas.microsoft.com/office/drawing/2014/main" id="{B1C6A53C-7538-4FF9-BC09-EFC116FE7054}"/>
              </a:ext>
            </a:extLst>
          </p:cNvPr>
          <p:cNvSpPr>
            <a:spLocks noGrp="1"/>
          </p:cNvSpPr>
          <p:nvPr>
            <p:ph type="body" sz="quarter" idx="23"/>
          </p:nvPr>
        </p:nvSpPr>
        <p:spPr>
          <a:xfrm>
            <a:off x="9432345" y="4238812"/>
            <a:ext cx="1711572" cy="638175"/>
          </a:xfrm>
        </p:spPr>
        <p:txBody>
          <a:bodyPr rtlCol="0"/>
          <a:lstStyle/>
          <a:p>
            <a:pPr rtl="0"/>
            <a:r>
              <a:rPr lang="en-GB"/>
              <a:t>Title</a:t>
            </a:r>
          </a:p>
        </p:txBody>
      </p:sp>
      <p:sp>
        <p:nvSpPr>
          <p:cNvPr id="9" name="Slide Number Placeholder 8">
            <a:extLst>
              <a:ext uri="{FF2B5EF4-FFF2-40B4-BE49-F238E27FC236}">
                <a16:creationId xmlns:a16="http://schemas.microsoft.com/office/drawing/2014/main" id="{7AF9A883-CC44-4401-AE67-8FCEACB7DDDA}"/>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5</a:t>
            </a:fld>
            <a:endParaRPr lang="en-GB"/>
          </a:p>
        </p:txBody>
      </p:sp>
    </p:spTree>
    <p:extLst>
      <p:ext uri="{BB962C8B-B14F-4D97-AF65-F5344CB8AC3E}">
        <p14:creationId xmlns:p14="http://schemas.microsoft.com/office/powerpoint/2010/main" val="2979876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5EE852-24F1-4643-8082-AB45CFF2BA10}"/>
              </a:ext>
            </a:extLst>
          </p:cNvPr>
          <p:cNvSpPr>
            <a:spLocks noGrp="1"/>
          </p:cNvSpPr>
          <p:nvPr>
            <p:ph type="title"/>
          </p:nvPr>
        </p:nvSpPr>
        <p:spPr>
          <a:xfrm>
            <a:off x="550864" y="549275"/>
            <a:ext cx="3566160" cy="3384550"/>
          </a:xfrm>
        </p:spPr>
        <p:txBody>
          <a:bodyPr rtlCol="0">
            <a:normAutofit/>
          </a:bodyPr>
          <a:lstStyle/>
          <a:p>
            <a:pPr rtl="0"/>
            <a:r>
              <a:rPr lang="en-GB" dirty="0"/>
              <a:t>“He who sweats more in training, bleeds less in battle”</a:t>
            </a:r>
          </a:p>
        </p:txBody>
      </p:sp>
      <p:sp>
        <p:nvSpPr>
          <p:cNvPr id="15" name="Content Placeholder 14">
            <a:extLst>
              <a:ext uri="{FF2B5EF4-FFF2-40B4-BE49-F238E27FC236}">
                <a16:creationId xmlns:a16="http://schemas.microsoft.com/office/drawing/2014/main" id="{4139825C-53C7-44F4-A064-9795CECD081B}"/>
              </a:ext>
            </a:extLst>
          </p:cNvPr>
          <p:cNvSpPr>
            <a:spLocks noGrp="1"/>
          </p:cNvSpPr>
          <p:nvPr>
            <p:ph sz="quarter" idx="15"/>
          </p:nvPr>
        </p:nvSpPr>
        <p:spPr>
          <a:xfrm>
            <a:off x="550863" y="4097338"/>
            <a:ext cx="3565524" cy="2351087"/>
          </a:xfrm>
        </p:spPr>
        <p:txBody>
          <a:bodyPr rtlCol="0"/>
          <a:lstStyle/>
          <a:p>
            <a:pPr rtl="0"/>
            <a:r>
              <a:rPr lang="en-GB" dirty="0"/>
              <a:t>Greek Proverb</a:t>
            </a:r>
          </a:p>
          <a:p>
            <a:pPr rtl="0"/>
            <a:endParaRPr lang="en-GB" dirty="0"/>
          </a:p>
        </p:txBody>
      </p:sp>
      <p:pic>
        <p:nvPicPr>
          <p:cNvPr id="18" name="Picture Placeholder 17" descr="Student working on a computer">
            <a:extLst>
              <a:ext uri="{FF2B5EF4-FFF2-40B4-BE49-F238E27FC236}">
                <a16:creationId xmlns:a16="http://schemas.microsoft.com/office/drawing/2014/main" id="{301557C2-9072-409B-88EC-E8577CEFCAFB}"/>
              </a:ext>
            </a:extLst>
          </p:cNvPr>
          <p:cNvPicPr>
            <a:picLocks noGrp="1" noChangeAspect="1"/>
          </p:cNvPicPr>
          <p:nvPr>
            <p:ph type="pic" sz="quarter" idx="13"/>
          </p:nvPr>
        </p:nvPicPr>
        <p:blipFill>
          <a:blip r:embed="rId2"/>
          <a:srcRect/>
          <a:stretch/>
        </p:blipFill>
        <p:spPr>
          <a:xfrm>
            <a:off x="5535809" y="656633"/>
            <a:ext cx="5132388" cy="5132388"/>
          </a:xfrm>
        </p:spPr>
      </p:pic>
      <p:sp>
        <p:nvSpPr>
          <p:cNvPr id="21" name="Slide Number Placeholder 20">
            <a:extLst>
              <a:ext uri="{FF2B5EF4-FFF2-40B4-BE49-F238E27FC236}">
                <a16:creationId xmlns:a16="http://schemas.microsoft.com/office/drawing/2014/main" id="{1C563B34-DD53-4FB1-B8C2-8914E01C6365}"/>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6</a:t>
            </a:fld>
            <a:endParaRPr lang="en-GB"/>
          </a:p>
        </p:txBody>
      </p:sp>
    </p:spTree>
    <p:extLst>
      <p:ext uri="{BB962C8B-B14F-4D97-AF65-F5344CB8AC3E}">
        <p14:creationId xmlns:p14="http://schemas.microsoft.com/office/powerpoint/2010/main" val="395518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601783" y="1255185"/>
            <a:ext cx="6453595" cy="2986234"/>
          </a:xfrm>
        </p:spPr>
        <p:txBody>
          <a:bodyPr vert="horz" wrap="square" lIns="0" tIns="0" rIns="0" bIns="0" rtlCol="0" anchor="b" anchorCtr="0">
            <a:normAutofit/>
          </a:bodyPr>
          <a:lstStyle/>
          <a:p>
            <a:pPr algn="ctr" rtl="0">
              <a:lnSpc>
                <a:spcPct val="100000"/>
              </a:lnSpc>
            </a:pPr>
            <a:r>
              <a:rPr lang="en-GB" sz="7200" kern="1200" dirty="0">
                <a:solidFill>
                  <a:schemeClr val="tx1"/>
                </a:solidFill>
                <a:latin typeface="+mj-lt"/>
                <a:ea typeface="+mj-ea"/>
                <a:cs typeface="+mj-cs"/>
              </a:rPr>
              <a:t>Proactive or Reactive?</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n-GB" smtClean="0"/>
              <a:t>7</a:t>
            </a:fld>
            <a:endParaRPr lang="en-GB"/>
          </a:p>
        </p:txBody>
      </p:sp>
      <p:sp>
        <p:nvSpPr>
          <p:cNvPr id="12" name="Title 10">
            <a:extLst>
              <a:ext uri="{FF2B5EF4-FFF2-40B4-BE49-F238E27FC236}">
                <a16:creationId xmlns:a16="http://schemas.microsoft.com/office/drawing/2014/main" id="{6FF274D1-2D7E-843B-99A9-11E3199EED7B}"/>
              </a:ext>
            </a:extLst>
          </p:cNvPr>
          <p:cNvSpPr txBox="1">
            <a:spLocks/>
          </p:cNvSpPr>
          <p:nvPr/>
        </p:nvSpPr>
        <p:spPr>
          <a:xfrm>
            <a:off x="676369" y="4634752"/>
            <a:ext cx="5964576" cy="1575927"/>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GB" sz="6400" kern="1200">
                <a:solidFill>
                  <a:schemeClr val="tx1"/>
                </a:solidFill>
                <a:latin typeface="+mj-lt"/>
                <a:ea typeface="+mj-ea"/>
                <a:cs typeface="+mj-cs"/>
              </a:defRPr>
            </a:lvl1pPr>
          </a:lstStyle>
          <a:p>
            <a:r>
              <a:rPr lang="en-GB" sz="3200" dirty="0"/>
              <a:t>“If you're proactive, you focus on preparing. If you're reactive, you end up focusing on repairing.”</a:t>
            </a:r>
          </a:p>
        </p:txBody>
      </p:sp>
      <p:sp>
        <p:nvSpPr>
          <p:cNvPr id="13" name="Footer Placeholder 4">
            <a:extLst>
              <a:ext uri="{FF2B5EF4-FFF2-40B4-BE49-F238E27FC236}">
                <a16:creationId xmlns:a16="http://schemas.microsoft.com/office/drawing/2014/main" id="{20AC0629-43CD-4224-0343-5ACFCB153426}"/>
              </a:ext>
            </a:extLst>
          </p:cNvPr>
          <p:cNvSpPr>
            <a:spLocks noGrp="1"/>
          </p:cNvSpPr>
          <p:nvPr>
            <p:ph type="ftr" sz="quarter" idx="11"/>
          </p:nvPr>
        </p:nvSpPr>
        <p:spPr>
          <a:xfrm>
            <a:off x="676369" y="6327866"/>
            <a:ext cx="2687402" cy="184666"/>
          </a:xfrm>
        </p:spPr>
        <p:txBody>
          <a:bodyPr rtlCol="0"/>
          <a:lstStyle/>
          <a:p>
            <a:pPr rtl="0"/>
            <a:r>
              <a:rPr lang="en-GB" sz="1200" b="1" dirty="0">
                <a:solidFill>
                  <a:schemeClr val="tx1">
                    <a:alpha val="80000"/>
                  </a:schemeClr>
                </a:solidFill>
              </a:rPr>
              <a:t>John c Maxwell</a:t>
            </a:r>
          </a:p>
        </p:txBody>
      </p:sp>
      <p:sp>
        <p:nvSpPr>
          <p:cNvPr id="14" name="Title 10">
            <a:extLst>
              <a:ext uri="{FF2B5EF4-FFF2-40B4-BE49-F238E27FC236}">
                <a16:creationId xmlns:a16="http://schemas.microsoft.com/office/drawing/2014/main" id="{69040138-6F41-79A4-C1C1-E0F8E7252521}"/>
              </a:ext>
            </a:extLst>
          </p:cNvPr>
          <p:cNvSpPr txBox="1">
            <a:spLocks/>
          </p:cNvSpPr>
          <p:nvPr/>
        </p:nvSpPr>
        <p:spPr>
          <a:xfrm>
            <a:off x="559617" y="203702"/>
            <a:ext cx="6537926" cy="1558137"/>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lang="en-GB" sz="6400" kern="1200">
                <a:solidFill>
                  <a:schemeClr val="tx1"/>
                </a:solidFill>
                <a:latin typeface="+mj-lt"/>
                <a:ea typeface="+mj-ea"/>
                <a:cs typeface="+mj-cs"/>
              </a:defRPr>
            </a:lvl1pPr>
          </a:lstStyle>
          <a:p>
            <a:r>
              <a:rPr lang="en-GB" sz="3200" dirty="0"/>
              <a:t>“I think so many people are reactive... they see things in a short term way they're right up against it.”</a:t>
            </a:r>
          </a:p>
        </p:txBody>
      </p:sp>
      <p:sp>
        <p:nvSpPr>
          <p:cNvPr id="17" name="Footer Placeholder 4">
            <a:extLst>
              <a:ext uri="{FF2B5EF4-FFF2-40B4-BE49-F238E27FC236}">
                <a16:creationId xmlns:a16="http://schemas.microsoft.com/office/drawing/2014/main" id="{E08852D9-377B-BCD4-568A-D60FFD7E553C}"/>
              </a:ext>
            </a:extLst>
          </p:cNvPr>
          <p:cNvSpPr txBox="1">
            <a:spLocks/>
          </p:cNvSpPr>
          <p:nvPr/>
        </p:nvSpPr>
        <p:spPr>
          <a:xfrm>
            <a:off x="601783" y="1879025"/>
            <a:ext cx="2687402" cy="184666"/>
          </a:xfrm>
          <a:prstGeom prst="rect">
            <a:avLst/>
          </a:prstGeom>
        </p:spPr>
        <p:txBody>
          <a:bodyPr vert="horz" wrap="square" lIns="0" tIns="0" rIns="0" bIns="0" rtlCol="0" anchor="ctr">
            <a:spAutoFit/>
          </a:bodyPr>
          <a:lstStyle>
            <a:defPPr rtl="0">
              <a:defRPr lang="en-GB"/>
            </a:defPPr>
            <a:lvl1pPr marL="0" algn="l" defTabSz="914400" rtl="0" eaLnBrk="1" latinLnBrk="0" hangingPunct="1">
              <a:defRPr sz="1000" kern="1200">
                <a:solidFill>
                  <a:schemeClr val="tx1">
                    <a:lumMod val="65000"/>
                    <a:alpha val="8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solidFill>
                  <a:schemeClr val="tx1">
                    <a:alpha val="80000"/>
                  </a:schemeClr>
                </a:solidFill>
              </a:rPr>
              <a:t>Ray </a:t>
            </a:r>
            <a:r>
              <a:rPr lang="en-GB" sz="1200" b="1" dirty="0" err="1">
                <a:solidFill>
                  <a:schemeClr val="tx1">
                    <a:alpha val="80000"/>
                  </a:schemeClr>
                </a:solidFill>
              </a:rPr>
              <a:t>Dalio</a:t>
            </a:r>
            <a:endParaRPr lang="en-GB" sz="1200" b="1" dirty="0">
              <a:solidFill>
                <a:schemeClr val="tx1">
                  <a:alpha val="80000"/>
                </a:schemeClr>
              </a:solidFill>
            </a:endParaRPr>
          </a:p>
        </p:txBody>
      </p:sp>
    </p:spTree>
    <p:extLst>
      <p:ext uri="{BB962C8B-B14F-4D97-AF65-F5344CB8AC3E}">
        <p14:creationId xmlns:p14="http://schemas.microsoft.com/office/powerpoint/2010/main" val="2771685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pPr rtl="0"/>
            <a:r>
              <a:rPr lang="en-GB" dirty="0"/>
              <a:t>Measles </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rtlCol="0"/>
          <a:lstStyle/>
          <a:p>
            <a:pPr rtl="0"/>
            <a:r>
              <a:rPr lang="en-GB" dirty="0"/>
              <a:t>Reactive</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rtlCol="0"/>
          <a:lstStyle/>
          <a:p>
            <a:pPr rtl="0"/>
            <a:r>
              <a:rPr lang="en-GB" dirty="0"/>
              <a:t>Significant threat to NHS business continuity through infected staff and exposed unimmunised staff who needed to be excluded. </a:t>
            </a:r>
          </a:p>
          <a:p>
            <a:pPr rtl="0"/>
            <a:r>
              <a:rPr lang="en-GB" dirty="0"/>
              <a:t>Reactive response involved rapid ad hoc mapping of immunisation coverage.</a:t>
            </a:r>
          </a:p>
          <a:p>
            <a:pPr rtl="0"/>
            <a:r>
              <a:rPr lang="en-GB" dirty="0"/>
              <a:t>Staff sickness monitoring.</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4" y="1731375"/>
            <a:ext cx="5436392" cy="535354"/>
          </a:xfrm>
        </p:spPr>
        <p:txBody>
          <a:bodyPr rtlCol="0"/>
          <a:lstStyle/>
          <a:p>
            <a:pPr rtl="0"/>
            <a:r>
              <a:rPr lang="en-GB" dirty="0"/>
              <a:t>Proactive Embedding</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436391" cy="3515555"/>
          </a:xfrm>
        </p:spPr>
        <p:txBody>
          <a:bodyPr rtlCol="0"/>
          <a:lstStyle/>
          <a:p>
            <a:pPr rtl="0"/>
            <a:r>
              <a:rPr lang="en-GB" dirty="0"/>
              <a:t>Standardised e-records of staff immunisation status?</a:t>
            </a:r>
          </a:p>
          <a:p>
            <a:pPr rtl="0"/>
            <a:r>
              <a:rPr lang="en-GB" dirty="0"/>
              <a:t>On-boarding immunisation offer?</a:t>
            </a:r>
          </a:p>
          <a:p>
            <a:pPr rtl="0"/>
            <a:r>
              <a:rPr lang="en-GB" dirty="0"/>
              <a:t>Vulnerable staff mapping?</a:t>
            </a:r>
          </a:p>
          <a:p>
            <a:pPr rtl="0"/>
            <a:endParaRPr lang="en-GB"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8</a:t>
            </a:fld>
            <a:endParaRPr lang="en-GB"/>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389134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rtlCol="0">
            <a:normAutofit/>
          </a:bodyPr>
          <a:lstStyle/>
          <a:p>
            <a:pPr rtl="0"/>
            <a:r>
              <a:rPr lang="en-GB" dirty="0"/>
              <a:t>Ageing Workforce </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rtlCol="0"/>
          <a:lstStyle/>
          <a:p>
            <a:pPr rtl="0"/>
            <a:r>
              <a:rPr lang="en-GB" dirty="0"/>
              <a:t>Reactive</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rtlCol="0"/>
          <a:lstStyle/>
          <a:p>
            <a:pPr rtl="0"/>
            <a:r>
              <a:rPr lang="en-GB" dirty="0"/>
              <a:t>Reasonable adjustment advice</a:t>
            </a:r>
          </a:p>
          <a:p>
            <a:pPr rtl="0"/>
            <a:r>
              <a:rPr lang="en-GB" dirty="0"/>
              <a:t>Medical retirement advice</a:t>
            </a:r>
          </a:p>
        </p:txBody>
      </p:sp>
      <p:sp>
        <p:nvSpPr>
          <p:cNvPr id="11" name="Text Placeholder 10">
            <a:extLst>
              <a:ext uri="{FF2B5EF4-FFF2-40B4-BE49-F238E27FC236}">
                <a16:creationId xmlns:a16="http://schemas.microsoft.com/office/drawing/2014/main" id="{60726BA7-44D6-4116-90E3-38325026EAAD}"/>
              </a:ext>
            </a:extLst>
          </p:cNvPr>
          <p:cNvSpPr>
            <a:spLocks noGrp="1"/>
          </p:cNvSpPr>
          <p:nvPr>
            <p:ph type="body" sz="quarter" idx="3"/>
          </p:nvPr>
        </p:nvSpPr>
        <p:spPr>
          <a:xfrm>
            <a:off x="6212024" y="1731375"/>
            <a:ext cx="5436392" cy="535354"/>
          </a:xfrm>
        </p:spPr>
        <p:txBody>
          <a:bodyPr rtlCol="0"/>
          <a:lstStyle/>
          <a:p>
            <a:pPr rtl="0"/>
            <a:r>
              <a:rPr lang="en-GB" dirty="0"/>
              <a:t>Proactive Embedding</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436391" cy="3515555"/>
          </a:xfrm>
        </p:spPr>
        <p:txBody>
          <a:bodyPr rtlCol="0"/>
          <a:lstStyle/>
          <a:p>
            <a:pPr rtl="0"/>
            <a:r>
              <a:rPr lang="en-GB" dirty="0"/>
              <a:t>Pre-retirement planning?</a:t>
            </a:r>
          </a:p>
          <a:p>
            <a:pPr rtl="0"/>
            <a:r>
              <a:rPr lang="en-GB" dirty="0"/>
              <a:t>Caring strategy?</a:t>
            </a:r>
          </a:p>
          <a:p>
            <a:pPr rtl="0"/>
            <a:r>
              <a:rPr lang="en-GB" dirty="0"/>
              <a:t>Reasonable adjustment working patterns and work roles for older staff?</a:t>
            </a:r>
          </a:p>
          <a:p>
            <a:pPr rtl="0"/>
            <a:endParaRPr lang="en-GB" dirty="0"/>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9</a:t>
            </a:fld>
            <a:endParaRPr lang="en-GB"/>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193888806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24.tgt.Office_50301378_TF33713516_Win32_OJ112196127" id="{EDFFA481-CE53-4409-8D36-2ECF03B6BBD6}" vid="{001D13DB-0C6A-47B8-A3F5-ADC4851DB2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{69007167-1D01-4187-A376-A930E18235EC}tf33713516_win32</Template>
  <TotalTime>1306</TotalTime>
  <Words>592</Words>
  <Application>Microsoft Macintosh PowerPoint</Application>
  <PresentationFormat>Widescreen</PresentationFormat>
  <Paragraphs>117</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Walbaum Display</vt:lpstr>
      <vt:lpstr>3DFloatVTI</vt:lpstr>
      <vt:lpstr>Weaving the thread tightly for the future of occupational health medicine</vt:lpstr>
      <vt:lpstr>Framing the future</vt:lpstr>
      <vt:lpstr>“The pace of change has never been this fast, yet it will never be this slow again.” </vt:lpstr>
      <vt:lpstr>Challenges &amp; Opportunities</vt:lpstr>
      <vt:lpstr>Challenges or opportunity?</vt:lpstr>
      <vt:lpstr>“He who sweats more in training, bleeds less in battle”</vt:lpstr>
      <vt:lpstr>Proactive or Reactive?</vt:lpstr>
      <vt:lpstr>Measles </vt:lpstr>
      <vt:lpstr>Ageing Workforce </vt:lpstr>
      <vt:lpstr>Wider Context</vt:lpstr>
      <vt:lpstr>Context </vt:lpstr>
      <vt:lpstr>Context </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Justin Varney</dc:creator>
  <cp:lastModifiedBy>Anna McNeil</cp:lastModifiedBy>
  <cp:revision>7</cp:revision>
  <dcterms:created xsi:type="dcterms:W3CDTF">2024-08-28T12:43:45Z</dcterms:created>
  <dcterms:modified xsi:type="dcterms:W3CDTF">2024-09-09T14:50:40Z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a17471b1-27ab-4640-9264-e69a67407ca3_Enabled">
    <vt:lpwstr>true</vt:lpwstr>
  </property>
  <property fmtid="{D5CDD505-2E9C-101B-9397-08002B2CF9AE}" pid="4" name="MSIP_Label_a17471b1-27ab-4640-9264-e69a67407ca3_SetDate">
    <vt:lpwstr>2024-08-28T13:43:10Z</vt:lpwstr>
  </property>
  <property fmtid="{D5CDD505-2E9C-101B-9397-08002B2CF9AE}" pid="5" name="MSIP_Label_a17471b1-27ab-4640-9264-e69a67407ca3_Method">
    <vt:lpwstr>Standard</vt:lpwstr>
  </property>
  <property fmtid="{D5CDD505-2E9C-101B-9397-08002B2CF9AE}" pid="6" name="MSIP_Label_a17471b1-27ab-4640-9264-e69a67407ca3_Name">
    <vt:lpwstr>BCC - OFFICIAL</vt:lpwstr>
  </property>
  <property fmtid="{D5CDD505-2E9C-101B-9397-08002B2CF9AE}" pid="7" name="MSIP_Label_a17471b1-27ab-4640-9264-e69a67407ca3_SiteId">
    <vt:lpwstr>699ace67-d2e4-4bcd-b303-d2bbe2b9bbf1</vt:lpwstr>
  </property>
  <property fmtid="{D5CDD505-2E9C-101B-9397-08002B2CF9AE}" pid="8" name="MSIP_Label_a17471b1-27ab-4640-9264-e69a67407ca3_ActionId">
    <vt:lpwstr>b9df8c0b-33cb-4783-a7b1-dbc42d41ff5b</vt:lpwstr>
  </property>
  <property fmtid="{D5CDD505-2E9C-101B-9397-08002B2CF9AE}" pid="9" name="MSIP_Label_a17471b1-27ab-4640-9264-e69a67407ca3_ContentBits">
    <vt:lpwstr>2</vt:lpwstr>
  </property>
  <property fmtid="{D5CDD505-2E9C-101B-9397-08002B2CF9AE}" pid="10" name="ClassificationContentMarkingFooterLocations">
    <vt:lpwstr>3DFloatVTI:8</vt:lpwstr>
  </property>
  <property fmtid="{D5CDD505-2E9C-101B-9397-08002B2CF9AE}" pid="11" name="ClassificationContentMarkingFooterText">
    <vt:lpwstr>OFFICIAL</vt:lpwstr>
  </property>
</Properties>
</file>