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notesMasterIdLst>
    <p:notesMasterId r:id="rId25"/>
  </p:notesMasterIdLst>
  <p:sldIdLst>
    <p:sldId id="258" r:id="rId3"/>
    <p:sldId id="348" r:id="rId4"/>
    <p:sldId id="309" r:id="rId5"/>
    <p:sldId id="316" r:id="rId6"/>
    <p:sldId id="291" r:id="rId7"/>
    <p:sldId id="324" r:id="rId8"/>
    <p:sldId id="273" r:id="rId9"/>
    <p:sldId id="275" r:id="rId10"/>
    <p:sldId id="344" r:id="rId11"/>
    <p:sldId id="349" r:id="rId12"/>
    <p:sldId id="351" r:id="rId13"/>
    <p:sldId id="353" r:id="rId14"/>
    <p:sldId id="366" r:id="rId15"/>
    <p:sldId id="502" r:id="rId16"/>
    <p:sldId id="326" r:id="rId17"/>
    <p:sldId id="343" r:id="rId18"/>
    <p:sldId id="314" r:id="rId19"/>
    <p:sldId id="345" r:id="rId20"/>
    <p:sldId id="347" r:id="rId21"/>
    <p:sldId id="354" r:id="rId22"/>
    <p:sldId id="323" r:id="rId23"/>
    <p:sldId id="3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CC00"/>
    <a:srgbClr val="CC6600"/>
    <a:srgbClr val="993300"/>
    <a:srgbClr val="A50021"/>
    <a:srgbClr val="33CC33"/>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6190" autoAdjust="0"/>
  </p:normalViewPr>
  <p:slideViewPr>
    <p:cSldViewPr snapToGrid="0">
      <p:cViewPr varScale="1">
        <p:scale>
          <a:sx n="109" d="100"/>
          <a:sy n="109" d="100"/>
        </p:scale>
        <p:origin x="10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3D010-7D9E-4DEF-8AE6-327896D0554B}"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DA3AC-D08C-47DC-B8B7-6355BAAC077D}" type="slidenum">
              <a:rPr lang="en-GB" smtClean="0"/>
              <a:t>‹#›</a:t>
            </a:fld>
            <a:endParaRPr lang="en-GB"/>
          </a:p>
        </p:txBody>
      </p:sp>
    </p:spTree>
    <p:extLst>
      <p:ext uri="{BB962C8B-B14F-4D97-AF65-F5344CB8AC3E}">
        <p14:creationId xmlns:p14="http://schemas.microsoft.com/office/powerpoint/2010/main" val="284416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E38E5-AC00-40C5-A086-5A09E22134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33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0DA3AC-D08C-47DC-B8B7-6355BAAC077D}" type="slidenum">
              <a:rPr lang="en-GB" smtClean="0"/>
              <a:t>6</a:t>
            </a:fld>
            <a:endParaRPr lang="en-GB"/>
          </a:p>
        </p:txBody>
      </p:sp>
    </p:spTree>
    <p:extLst>
      <p:ext uri="{BB962C8B-B14F-4D97-AF65-F5344CB8AC3E}">
        <p14:creationId xmlns:p14="http://schemas.microsoft.com/office/powerpoint/2010/main" val="120000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Yu Mincho" panose="02020400000000000000" pitchFamily="18" charset="-128"/>
                <a:cs typeface="Arial" panose="020B0604020202020204" pitchFamily="34" charset="0"/>
              </a:rPr>
              <a:t>The estimated incidence risk of first-time suicide attempts was 3.9% (95% CI=3.4%, 4.4%; n=244/6,323 people who had not reported previous suicide attempts at Time 1 and also completed Time 2). The estimated incidence risk of first-time non-suicidal self-injury was 6.1% (95% CI=5.5%, 6.7%; n=360/5,949 people who had not reported previous non-suicidal self-injury at Time 1 and completed Time 2).</a:t>
            </a:r>
            <a:endParaRPr lang="en-GB" dirty="0"/>
          </a:p>
        </p:txBody>
      </p:sp>
      <p:sp>
        <p:nvSpPr>
          <p:cNvPr id="4" name="Slide Number Placeholder 3"/>
          <p:cNvSpPr>
            <a:spLocks noGrp="1"/>
          </p:cNvSpPr>
          <p:nvPr>
            <p:ph type="sldNum" sz="quarter" idx="5"/>
          </p:nvPr>
        </p:nvSpPr>
        <p:spPr/>
        <p:txBody>
          <a:bodyPr/>
          <a:lstStyle/>
          <a:p>
            <a:fld id="{C3CD1ACF-AAA0-463C-83B7-BD2C1FC632DE}" type="slidenum">
              <a:rPr lang="en-GB" smtClean="0"/>
              <a:t>13</a:t>
            </a:fld>
            <a:endParaRPr lang="en-GB"/>
          </a:p>
        </p:txBody>
      </p:sp>
    </p:spTree>
    <p:extLst>
      <p:ext uri="{BB962C8B-B14F-4D97-AF65-F5344CB8AC3E}">
        <p14:creationId xmlns:p14="http://schemas.microsoft.com/office/powerpoint/2010/main" val="351203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21.emf"/><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E5F5-51C8-4DB9-A6A9-8318C6247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C76273-A1B0-405E-918B-568DE5893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15169D-4F00-423E-9E43-7206DB91B830}"/>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5" name="Footer Placeholder 4">
            <a:extLst>
              <a:ext uri="{FF2B5EF4-FFF2-40B4-BE49-F238E27FC236}">
                <a16:creationId xmlns:a16="http://schemas.microsoft.com/office/drawing/2014/main" id="{38BC348D-8D39-44D9-B27E-78A4AE912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38F1C8-F5E9-4097-9AC8-2BB73450D946}"/>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176272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07DDB-39E6-4670-9CDF-E921182411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092ABF-D817-4FDC-9B3B-2B473BDE7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FB8F6D-E7E4-42EC-85AD-5F60757C7878}"/>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5" name="Footer Placeholder 4">
            <a:extLst>
              <a:ext uri="{FF2B5EF4-FFF2-40B4-BE49-F238E27FC236}">
                <a16:creationId xmlns:a16="http://schemas.microsoft.com/office/drawing/2014/main" id="{C2761566-12FD-4598-AA89-92C6E201B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E8F86F-46E2-4DCA-96EA-E6FFCABE51EC}"/>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398479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CC97C-E419-429E-8A59-59B64DC294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A2F60A-695D-47CD-A298-408957740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8E7443-9B52-4936-8993-26BBDB07004F}"/>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5" name="Footer Placeholder 4">
            <a:extLst>
              <a:ext uri="{FF2B5EF4-FFF2-40B4-BE49-F238E27FC236}">
                <a16:creationId xmlns:a16="http://schemas.microsoft.com/office/drawing/2014/main" id="{0B27A417-C335-467C-A678-A9ED0D631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78202-C080-4F4C-8DE8-DA0A7968A36E}"/>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48514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91775"/>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3" name="Picture 12" descr="Text&#10;&#10;Description automatically generated">
            <a:extLst>
              <a:ext uri="{FF2B5EF4-FFF2-40B4-BE49-F238E27FC236}">
                <a16:creationId xmlns:a16="http://schemas.microsoft.com/office/drawing/2014/main" id="{FDBDE6F2-8FC4-4E6A-B8FD-59F31CF233EC}"/>
              </a:ext>
            </a:extLst>
          </p:cNvPr>
          <p:cNvPicPr>
            <a:picLocks noChangeAspect="1"/>
          </p:cNvPicPr>
          <p:nvPr userDrawn="1"/>
        </p:nvPicPr>
        <p:blipFill>
          <a:blip r:embed="rId6"/>
          <a:stretch>
            <a:fillRect/>
          </a:stretch>
        </p:blipFill>
        <p:spPr>
          <a:xfrm>
            <a:off x="283083" y="69905"/>
            <a:ext cx="3145918" cy="792738"/>
          </a:xfrm>
          <a:prstGeom prst="rect">
            <a:avLst/>
          </a:prstGeom>
        </p:spPr>
      </p:pic>
    </p:spTree>
    <p:extLst>
      <p:ext uri="{BB962C8B-B14F-4D97-AF65-F5344CB8AC3E}">
        <p14:creationId xmlns:p14="http://schemas.microsoft.com/office/powerpoint/2010/main" val="1568973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dirty="0"/>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66726" y="6023303"/>
            <a:ext cx="11056823" cy="60118"/>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6E921839-337E-4B6A-BE4B-DB0C090D5B96}"/>
              </a:ext>
            </a:extLst>
          </p:cNvPr>
          <p:cNvPicPr>
            <a:picLocks noChangeAspect="1"/>
          </p:cNvPicPr>
          <p:nvPr userDrawn="1"/>
        </p:nvPicPr>
        <p:blipFill>
          <a:blip r:embed="rId3"/>
          <a:stretch>
            <a:fillRect/>
          </a:stretch>
        </p:blipFill>
        <p:spPr>
          <a:xfrm>
            <a:off x="315995" y="6067414"/>
            <a:ext cx="2932029" cy="738840"/>
          </a:xfrm>
          <a:prstGeom prst="rect">
            <a:avLst/>
          </a:prstGeom>
        </p:spPr>
      </p:pic>
    </p:spTree>
    <p:extLst>
      <p:ext uri="{BB962C8B-B14F-4D97-AF65-F5344CB8AC3E}">
        <p14:creationId xmlns:p14="http://schemas.microsoft.com/office/powerpoint/2010/main" val="92678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23303"/>
            <a:ext cx="11056823" cy="60118"/>
          </a:xfrm>
          <a:prstGeom prst="rect">
            <a:avLst/>
          </a:prstGeom>
        </p:spPr>
      </p:pic>
      <p:pic>
        <p:nvPicPr>
          <p:cNvPr id="12" name="Picture 11" descr="Text&#10;&#10;Description automatically generated">
            <a:extLst>
              <a:ext uri="{FF2B5EF4-FFF2-40B4-BE49-F238E27FC236}">
                <a16:creationId xmlns:a16="http://schemas.microsoft.com/office/drawing/2014/main" id="{B9EDB103-7F58-4919-A40F-030608915F32}"/>
              </a:ext>
            </a:extLst>
          </p:cNvPr>
          <p:cNvPicPr>
            <a:picLocks noChangeAspect="1"/>
          </p:cNvPicPr>
          <p:nvPr userDrawn="1"/>
        </p:nvPicPr>
        <p:blipFill>
          <a:blip r:embed="rId4"/>
          <a:stretch>
            <a:fillRect/>
          </a:stretch>
        </p:blipFill>
        <p:spPr>
          <a:xfrm>
            <a:off x="227278" y="6026658"/>
            <a:ext cx="3145918" cy="792738"/>
          </a:xfrm>
          <a:prstGeom prst="rect">
            <a:avLst/>
          </a:prstGeom>
        </p:spPr>
      </p:pic>
    </p:spTree>
    <p:extLst>
      <p:ext uri="{BB962C8B-B14F-4D97-AF65-F5344CB8AC3E}">
        <p14:creationId xmlns:p14="http://schemas.microsoft.com/office/powerpoint/2010/main" val="9484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242148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2487903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dirty="0"/>
          </a:p>
        </p:txBody>
      </p:sp>
    </p:spTree>
    <p:extLst>
      <p:ext uri="{BB962C8B-B14F-4D97-AF65-F5344CB8AC3E}">
        <p14:creationId xmlns:p14="http://schemas.microsoft.com/office/powerpoint/2010/main" val="1691844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3998744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dirty="0"/>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178910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9A7D-B32E-47F5-9EFF-2821F6E2D5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49E2C6-14C6-49A9-9303-0383F18FA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185620-908F-49C0-98A3-05946B732ADD}"/>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5" name="Footer Placeholder 4">
            <a:extLst>
              <a:ext uri="{FF2B5EF4-FFF2-40B4-BE49-F238E27FC236}">
                <a16:creationId xmlns:a16="http://schemas.microsoft.com/office/drawing/2014/main" id="{113713CD-6338-47F0-B501-8EA20A07A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F05EA-3247-45A9-ABB3-668C53EBEEF2}"/>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2745225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191127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C033-DCFB-45AD-BF1B-E7AD3D4E3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488A7E-A918-4256-B082-2DD030D6C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5F79D-F63B-4022-9500-94F4E5B9E4AF}"/>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5" name="Footer Placeholder 4">
            <a:extLst>
              <a:ext uri="{FF2B5EF4-FFF2-40B4-BE49-F238E27FC236}">
                <a16:creationId xmlns:a16="http://schemas.microsoft.com/office/drawing/2014/main" id="{5E7FB783-EF57-4BB7-B37D-AA415AA11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85581-B3CA-4944-A86F-936B4BF6D667}"/>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72701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ADA1-C264-4F9F-BECE-262B9DF78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3808C1-24EC-4760-A69A-399D58502B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16F73F-FBD9-4D48-BDE4-ADE2A8005C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349EB9-FA4F-46A6-9C7A-E327CCEBB295}"/>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6" name="Footer Placeholder 5">
            <a:extLst>
              <a:ext uri="{FF2B5EF4-FFF2-40B4-BE49-F238E27FC236}">
                <a16:creationId xmlns:a16="http://schemas.microsoft.com/office/drawing/2014/main" id="{531E2704-1A44-4956-A3B8-281FEA7872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52D004-3A3E-4EC3-AB79-B4A8BFF40C0F}"/>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251713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1648-2235-4555-A02D-52BFC7F262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74A486-6A18-479D-8646-BDB342257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B6D44-4788-4A84-BF58-4639B4D1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85FBA2-2FE3-4324-90E4-DA5BE83A0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A839E-4A70-492B-900E-DB0B949F6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3E71F-7061-4AD6-A634-D02314FCFB32}"/>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8" name="Footer Placeholder 7">
            <a:extLst>
              <a:ext uri="{FF2B5EF4-FFF2-40B4-BE49-F238E27FC236}">
                <a16:creationId xmlns:a16="http://schemas.microsoft.com/office/drawing/2014/main" id="{02964325-DBF1-48CA-9CE8-168C3EEC0A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E05C44-E682-400B-9879-84E4D64403F8}"/>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263112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1D43-BC8E-4733-945D-029531C8A3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CC8ADB-5A07-4415-89DF-ECE52ED39F97}"/>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4" name="Footer Placeholder 3">
            <a:extLst>
              <a:ext uri="{FF2B5EF4-FFF2-40B4-BE49-F238E27FC236}">
                <a16:creationId xmlns:a16="http://schemas.microsoft.com/office/drawing/2014/main" id="{24748CCA-2DED-48CD-A6C7-F6FA891C7E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ED1A08-F51F-4C1C-BBED-EDF30DF027E7}"/>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7170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D949E-C36F-4D31-AA80-1F75A11F3FAC}"/>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3" name="Footer Placeholder 2">
            <a:extLst>
              <a:ext uri="{FF2B5EF4-FFF2-40B4-BE49-F238E27FC236}">
                <a16:creationId xmlns:a16="http://schemas.microsoft.com/office/drawing/2014/main" id="{5E481A38-0F03-4F0E-8D93-35E17BC9F6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906D7E-EBB6-44AA-906D-D094E518C387}"/>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267241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09E-2C4C-4822-ACFA-CD4A01DE8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AD420D-E173-438A-9C06-3EC74CCD1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E79D30-DE90-4E3F-89B9-913E23630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0EA7A-471C-44FE-A749-A12484C775EA}"/>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6" name="Footer Placeholder 5">
            <a:extLst>
              <a:ext uri="{FF2B5EF4-FFF2-40B4-BE49-F238E27FC236}">
                <a16:creationId xmlns:a16="http://schemas.microsoft.com/office/drawing/2014/main" id="{C0C3CAFC-1B2E-4AD6-BCA9-E71BA4811D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1CC4C6-1924-4370-9D5C-4CE5286A4D1D}"/>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10773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9137-FC01-4FED-B657-784E78D92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E9D700-6208-420B-B5C0-4C46CF20B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3A9699-EC6D-44AC-8892-182E42501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F2571-AA23-4383-9B67-B3E74291ED35}"/>
              </a:ext>
            </a:extLst>
          </p:cNvPr>
          <p:cNvSpPr>
            <a:spLocks noGrp="1"/>
          </p:cNvSpPr>
          <p:nvPr>
            <p:ph type="dt" sz="half" idx="10"/>
          </p:nvPr>
        </p:nvSpPr>
        <p:spPr/>
        <p:txBody>
          <a:bodyPr/>
          <a:lstStyle/>
          <a:p>
            <a:fld id="{4A8CE882-0DEA-4B3B-AD34-FAC9D6C4F986}" type="datetimeFigureOut">
              <a:rPr lang="en-GB" smtClean="0"/>
              <a:t>09/09/2024</a:t>
            </a:fld>
            <a:endParaRPr lang="en-GB"/>
          </a:p>
        </p:txBody>
      </p:sp>
      <p:sp>
        <p:nvSpPr>
          <p:cNvPr id="6" name="Footer Placeholder 5">
            <a:extLst>
              <a:ext uri="{FF2B5EF4-FFF2-40B4-BE49-F238E27FC236}">
                <a16:creationId xmlns:a16="http://schemas.microsoft.com/office/drawing/2014/main" id="{17DB547E-57E9-49BF-9F2B-A29634458C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E231AD-539B-49A7-BD83-FDC24AC695C7}"/>
              </a:ext>
            </a:extLst>
          </p:cNvPr>
          <p:cNvSpPr>
            <a:spLocks noGrp="1"/>
          </p:cNvSpPr>
          <p:nvPr>
            <p:ph type="sldNum" sz="quarter" idx="12"/>
          </p:nvPr>
        </p:nvSpPr>
        <p:spPr/>
        <p:txBody>
          <a:bodyPr/>
          <a:lstStyle/>
          <a:p>
            <a:fld id="{3653C5F6-50B8-44C9-9B3A-DD973DF9DBFF}" type="slidenum">
              <a:rPr lang="en-GB" smtClean="0"/>
              <a:t>‹#›</a:t>
            </a:fld>
            <a:endParaRPr lang="en-GB"/>
          </a:p>
        </p:txBody>
      </p:sp>
    </p:spTree>
    <p:extLst>
      <p:ext uri="{BB962C8B-B14F-4D97-AF65-F5344CB8AC3E}">
        <p14:creationId xmlns:p14="http://schemas.microsoft.com/office/powerpoint/2010/main" val="345793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06466-2CD2-4C96-9930-EAC9FABD0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FC8163-C80F-4A44-8AB8-9E69B61F8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AD684-5299-4934-9AA9-92C59A9C9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CE882-0DEA-4B3B-AD34-FAC9D6C4F986}" type="datetimeFigureOut">
              <a:rPr lang="en-GB" smtClean="0"/>
              <a:t>09/09/2024</a:t>
            </a:fld>
            <a:endParaRPr lang="en-GB"/>
          </a:p>
        </p:txBody>
      </p:sp>
      <p:sp>
        <p:nvSpPr>
          <p:cNvPr id="5" name="Footer Placeholder 4">
            <a:extLst>
              <a:ext uri="{FF2B5EF4-FFF2-40B4-BE49-F238E27FC236}">
                <a16:creationId xmlns:a16="http://schemas.microsoft.com/office/drawing/2014/main" id="{A9D191AA-AE63-437E-847F-3E1A6ED7C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CE79B3-A919-46DF-8B7A-A4926BE5A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3C5F6-50B8-44C9-9B3A-DD973DF9DBFF}" type="slidenum">
              <a:rPr lang="en-GB" smtClean="0"/>
              <a:t>‹#›</a:t>
            </a:fld>
            <a:endParaRPr lang="en-GB"/>
          </a:p>
        </p:txBody>
      </p:sp>
    </p:spTree>
    <p:extLst>
      <p:ext uri="{BB962C8B-B14F-4D97-AF65-F5344CB8AC3E}">
        <p14:creationId xmlns:p14="http://schemas.microsoft.com/office/powerpoint/2010/main" val="179309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9/9/24</a:t>
            </a:fld>
            <a:endParaRPr lang="en-US" dirty="0"/>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dirty="0"/>
          </a:p>
        </p:txBody>
      </p:sp>
    </p:spTree>
    <p:extLst>
      <p:ext uri="{BB962C8B-B14F-4D97-AF65-F5344CB8AC3E}">
        <p14:creationId xmlns:p14="http://schemas.microsoft.com/office/powerpoint/2010/main" val="213349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d.lamb@uc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andfonline.com/doi/full/10.1080/09638237.2023.21824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andfonline.com/doi/full/10.1080/20008066.2022.2128028"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journals.plos.org/plosone/article?id=10.1371/journal.pone.028620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journals.sagepub.com/doi/full/10.1177/13591053221140255" TargetMode="Externa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i.org/10.1192/bjp.2022.10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mjopen.bmj.com/content/11/6/e051687.abstrac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em.bmj.com/content/78/11/801.abstract"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helancet.com/journals/lanpsy/article/PIIS2215-0366(22)00375-3/fulltex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145AC2-45CD-45E4-8653-2EEEE522D133}"/>
              </a:ext>
            </a:extLst>
          </p:cNvPr>
          <p:cNvSpPr>
            <a:spLocks noGrp="1"/>
          </p:cNvSpPr>
          <p:nvPr>
            <p:ph type="ctrTitle"/>
          </p:nvPr>
        </p:nvSpPr>
        <p:spPr>
          <a:xfrm>
            <a:off x="982639" y="1012536"/>
            <a:ext cx="4613300" cy="3163224"/>
          </a:xfrm>
        </p:spPr>
        <p:txBody>
          <a:bodyPr anchor="t">
            <a:normAutofit/>
          </a:bodyPr>
          <a:lstStyle/>
          <a:p>
            <a:r>
              <a:rPr lang="en-GB" sz="3700" b="1" dirty="0">
                <a:solidFill>
                  <a:schemeClr val="accent1">
                    <a:lumMod val="75000"/>
                  </a:schemeClr>
                </a:solidFill>
                <a:latin typeface="Calibri" panose="020F0502020204030204" pitchFamily="34" charset="0"/>
                <a:cs typeface="Calibri" panose="020F0502020204030204" pitchFamily="34" charset="0"/>
              </a:rPr>
              <a:t>The mental health of NHS workers: an overview of the </a:t>
            </a:r>
            <a:br>
              <a:rPr lang="en-GB" sz="3700" b="1" dirty="0">
                <a:solidFill>
                  <a:schemeClr val="accent1">
                    <a:lumMod val="75000"/>
                  </a:schemeClr>
                </a:solidFill>
                <a:latin typeface="Calibri" panose="020F0502020204030204" pitchFamily="34" charset="0"/>
                <a:cs typeface="Calibri" panose="020F0502020204030204" pitchFamily="34" charset="0"/>
              </a:rPr>
            </a:br>
            <a:r>
              <a:rPr lang="en-GB" sz="3700" b="1" dirty="0">
                <a:solidFill>
                  <a:schemeClr val="accent1">
                    <a:lumMod val="75000"/>
                  </a:schemeClr>
                </a:solidFill>
                <a:latin typeface="Calibri" panose="020F0502020204030204" pitchFamily="34" charset="0"/>
                <a:cs typeface="Calibri" panose="020F0502020204030204" pitchFamily="34" charset="0"/>
              </a:rPr>
              <a:t>NHS CHECK study</a:t>
            </a:r>
            <a:br>
              <a:rPr lang="en-GB" sz="3700" b="1" dirty="0">
                <a:latin typeface="Calibri" panose="020F0502020204030204" pitchFamily="34" charset="0"/>
                <a:cs typeface="Calibri" panose="020F0502020204030204" pitchFamily="34" charset="0"/>
              </a:rPr>
            </a:br>
            <a:endParaRPr lang="en-GB" sz="3700" dirty="0"/>
          </a:p>
        </p:txBody>
      </p:sp>
      <p:sp>
        <p:nvSpPr>
          <p:cNvPr id="3" name="Subtitle 2">
            <a:extLst>
              <a:ext uri="{FF2B5EF4-FFF2-40B4-BE49-F238E27FC236}">
                <a16:creationId xmlns:a16="http://schemas.microsoft.com/office/drawing/2014/main" id="{9A233481-8EE1-4250-A17D-0FF2C9B9328F}"/>
              </a:ext>
            </a:extLst>
          </p:cNvPr>
          <p:cNvSpPr>
            <a:spLocks noGrp="1"/>
          </p:cNvSpPr>
          <p:nvPr>
            <p:ph type="subTitle" idx="1"/>
          </p:nvPr>
        </p:nvSpPr>
        <p:spPr>
          <a:xfrm>
            <a:off x="982639" y="4738036"/>
            <a:ext cx="4408228" cy="1192815"/>
          </a:xfrm>
        </p:spPr>
        <p:txBody>
          <a:bodyPr anchor="b">
            <a:noAutofit/>
          </a:bodyPr>
          <a:lstStyle/>
          <a:p>
            <a:pPr marL="0" marR="0" lvl="0" indent="0" algn="l" defTabSz="914400" rtl="0" eaLnBrk="1" fontAlgn="auto" latinLnBrk="0" hangingPunct="1">
              <a:spcBef>
                <a:spcPts val="0"/>
              </a:spcBef>
              <a:spcAft>
                <a:spcPts val="600"/>
              </a:spcAft>
              <a:buClrTx/>
              <a:buSzTx/>
              <a:buFontTx/>
              <a:buNone/>
              <a:tabLst/>
              <a:defRPr/>
            </a:pPr>
            <a:r>
              <a:rPr kumimoji="0" lang="en-GB"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Dr Danielle Lamb </a:t>
            </a:r>
          </a:p>
          <a:p>
            <a:pPr marL="0" marR="0" lvl="0" indent="0" algn="l" defTabSz="914400" rtl="0" eaLnBrk="1" fontAlgn="auto" latinLnBrk="0" hangingPunct="1">
              <a:spcBef>
                <a:spcPts val="0"/>
              </a:spcBef>
              <a:spcAft>
                <a:spcPts val="600"/>
              </a:spcAft>
              <a:buClrTx/>
              <a:buSzTx/>
              <a:buFontTx/>
              <a:buNone/>
              <a:tabLst/>
              <a:defRPr/>
            </a:pPr>
            <a:endParaRPr kumimoji="0" lang="en-GB" sz="18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Email: </a:t>
            </a:r>
            <a:r>
              <a:rPr kumimoji="0" lang="en-GB" sz="18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hlinkClick r:id="rId2"/>
              </a:rPr>
              <a:t>d.lamb@ucl.ac.uk</a:t>
            </a:r>
            <a:endParaRPr kumimoji="0" lang="en-GB" sz="18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a:p>
            <a:pPr algn="l">
              <a:spcBef>
                <a:spcPts val="0"/>
              </a:spcBef>
              <a:spcAft>
                <a:spcPts val="600"/>
              </a:spcAft>
              <a:defRPr/>
            </a:pPr>
            <a:r>
              <a:rPr kumimoji="0" lang="en-GB"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Twitter: </a:t>
            </a:r>
            <a:r>
              <a:rPr lang="en-GB" sz="1800" b="1" dirty="0">
                <a:solidFill>
                  <a:srgbClr val="0070C0"/>
                </a:solidFill>
                <a:latin typeface="Calibri" panose="020F0502020204030204"/>
              </a:rPr>
              <a:t>@dannijl </a:t>
            </a:r>
          </a:p>
          <a:p>
            <a:pPr marL="0" marR="0" lvl="0" indent="0" algn="l" defTabSz="914400" rtl="0" eaLnBrk="1" fontAlgn="auto" latinLnBrk="0" hangingPunct="1">
              <a:spcBef>
                <a:spcPts val="0"/>
              </a:spcBef>
              <a:spcAft>
                <a:spcPts val="600"/>
              </a:spcAft>
              <a:buClrTx/>
              <a:buSzTx/>
              <a:buFontTx/>
              <a:buNone/>
              <a:tabLst/>
              <a:defRPr/>
            </a:pPr>
            <a:endParaRPr kumimoji="0" lang="en-GB" sz="18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On behalf of the NHS CHECK team</a:t>
            </a:r>
          </a:p>
        </p:txBody>
      </p:sp>
      <p:sp>
        <p:nvSpPr>
          <p:cNvPr id="37" name="Rectangle 3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9615C7-683C-456D-B388-DA138ADC26DF}"/>
              </a:ext>
            </a:extLst>
          </p:cNvPr>
          <p:cNvPicPr>
            <a:picLocks noChangeAspect="1"/>
          </p:cNvPicPr>
          <p:nvPr/>
        </p:nvPicPr>
        <p:blipFill rotWithShape="1">
          <a:blip r:embed="rId3"/>
          <a:srcRect r="-3" b="-3"/>
          <a:stretch/>
        </p:blipFill>
        <p:spPr>
          <a:xfrm>
            <a:off x="5981991" y="1012535"/>
            <a:ext cx="4870171" cy="4870171"/>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7223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E95AC-669F-FE4F-9145-36BAC2359273}"/>
              </a:ext>
            </a:extLst>
          </p:cNvPr>
          <p:cNvSpPr>
            <a:spLocks noGrp="1"/>
          </p:cNvSpPr>
          <p:nvPr>
            <p:ph idx="1"/>
          </p:nvPr>
        </p:nvSpPr>
        <p:spPr>
          <a:xfrm>
            <a:off x="476955" y="1291345"/>
            <a:ext cx="10515600" cy="5314597"/>
          </a:xfrm>
        </p:spPr>
        <p:txBody>
          <a:bodyPr>
            <a:normAutofit lnSpcReduction="10000"/>
          </a:bodyPr>
          <a:lstStyle/>
          <a:p>
            <a:r>
              <a:rPr lang="en-GB" sz="2400" dirty="0">
                <a:solidFill>
                  <a:srgbClr val="515152"/>
                </a:solidFill>
              </a:rPr>
              <a:t>Moral injury is the psychological distress experienced following an event which violate one’s moral beliefs or expectations (Potentially Morally Injurious Events, PMIEs). Three elements: commission, omission, betrayal.</a:t>
            </a:r>
          </a:p>
          <a:p>
            <a:r>
              <a:rPr lang="en-GB" sz="2400" dirty="0">
                <a:solidFill>
                  <a:srgbClr val="515152"/>
                </a:solidFill>
              </a:rPr>
              <a:t>Measured by the Moral Injury Events Scale (MIES).</a:t>
            </a:r>
          </a:p>
          <a:p>
            <a:r>
              <a:rPr lang="en-GB" sz="2400" dirty="0">
                <a:solidFill>
                  <a:srgbClr val="515152"/>
                </a:solidFill>
              </a:rPr>
              <a:t>Analysed baseline survey data from 12,965 participants on PMIEs using multilevel logistic regression models.</a:t>
            </a:r>
          </a:p>
          <a:p>
            <a:r>
              <a:rPr lang="en-GB" sz="2400" dirty="0">
                <a:solidFill>
                  <a:srgbClr val="515152"/>
                </a:solidFill>
              </a:rPr>
              <a:t>28% reported experiencing PMIE(s), with acts of betrayal most commonly reported, and men significantly more likely to report PMIEs than women.</a:t>
            </a:r>
          </a:p>
          <a:p>
            <a:r>
              <a:rPr lang="en-GB" sz="2400" dirty="0">
                <a:solidFill>
                  <a:srgbClr val="515152"/>
                </a:solidFill>
              </a:rPr>
              <a:t>PMIEs were significantly associated with adverse mental health symptoms across different types of healthcare staff.</a:t>
            </a:r>
          </a:p>
          <a:p>
            <a:r>
              <a:rPr lang="en-GB" sz="2400" dirty="0">
                <a:solidFill>
                  <a:srgbClr val="515152"/>
                </a:solidFill>
              </a:rPr>
              <a:t>Specific work factors were significantly associated with experiences of moral injury, including being redeployed, lack of support from managers/colleagues, lack of PPE, and having a colleague die of COVID-19. </a:t>
            </a:r>
          </a:p>
          <a:p>
            <a:r>
              <a:rPr lang="en-GB" sz="2400" dirty="0">
                <a:solidFill>
                  <a:srgbClr val="515152"/>
                </a:solidFill>
              </a:rPr>
              <a:t>Paper published in the </a:t>
            </a:r>
            <a:r>
              <a:rPr lang="en-GB" sz="2400" i="1" dirty="0">
                <a:solidFill>
                  <a:srgbClr val="515152"/>
                </a:solidFill>
              </a:rPr>
              <a:t>Journal of Mental Health: </a:t>
            </a:r>
            <a:r>
              <a:rPr lang="en-GB" sz="2400" dirty="0">
                <a:solidFill>
                  <a:srgbClr val="515152"/>
                </a:solidFill>
                <a:hlinkClick r:id="rId2"/>
              </a:rPr>
              <a:t>https://www.tandfonline.com/doi/full/10.1080/09638237.2023.2182414</a:t>
            </a:r>
            <a:r>
              <a:rPr lang="en-GB" sz="2400" dirty="0">
                <a:solidFill>
                  <a:srgbClr val="515152"/>
                </a:solidFill>
              </a:rPr>
              <a:t> </a:t>
            </a:r>
          </a:p>
        </p:txBody>
      </p:sp>
      <p:sp>
        <p:nvSpPr>
          <p:cNvPr id="4" name="Title 1">
            <a:extLst>
              <a:ext uri="{FF2B5EF4-FFF2-40B4-BE49-F238E27FC236}">
                <a16:creationId xmlns:a16="http://schemas.microsoft.com/office/drawing/2014/main" id="{F9887FA3-4440-170A-647E-02D2A6955BD5}"/>
              </a:ext>
            </a:extLst>
          </p:cNvPr>
          <p:cNvSpPr>
            <a:spLocks noGrp="1"/>
          </p:cNvSpPr>
          <p:nvPr>
            <p:ph type="title"/>
          </p:nvPr>
        </p:nvSpPr>
        <p:spPr>
          <a:xfrm>
            <a:off x="476955" y="252058"/>
            <a:ext cx="9009526" cy="822885"/>
          </a:xfrm>
        </p:spPr>
        <p:txBody>
          <a:bodyPr anchor="b">
            <a:normAutofit/>
          </a:bodyPr>
          <a:lstStyle/>
          <a:p>
            <a:r>
              <a:rPr lang="en-US" sz="4000" dirty="0">
                <a:solidFill>
                  <a:srgbClr val="4D4D4D"/>
                </a:solidFill>
                <a:cs typeface="Arial" panose="020B0604020202020204" pitchFamily="34" charset="0"/>
              </a:rPr>
              <a:t>Moral injury – quantitative analyses</a:t>
            </a:r>
          </a:p>
        </p:txBody>
      </p:sp>
      <p:pic>
        <p:nvPicPr>
          <p:cNvPr id="5" name="Picture 4">
            <a:extLst>
              <a:ext uri="{FF2B5EF4-FFF2-40B4-BE49-F238E27FC236}">
                <a16:creationId xmlns:a16="http://schemas.microsoft.com/office/drawing/2014/main" id="{3D988F09-5880-A764-B63F-0A6685751E36}"/>
              </a:ext>
            </a:extLst>
          </p:cNvPr>
          <p:cNvPicPr>
            <a:picLocks noChangeAspect="1"/>
          </p:cNvPicPr>
          <p:nvPr/>
        </p:nvPicPr>
        <p:blipFill>
          <a:blip r:embed="rId3"/>
          <a:stretch>
            <a:fillRect/>
          </a:stretch>
        </p:blipFill>
        <p:spPr>
          <a:xfrm>
            <a:off x="10646902" y="101681"/>
            <a:ext cx="1254153" cy="1254153"/>
          </a:xfrm>
          <a:prstGeom prst="rect">
            <a:avLst/>
          </a:prstGeom>
        </p:spPr>
      </p:pic>
    </p:spTree>
    <p:extLst>
      <p:ext uri="{BB962C8B-B14F-4D97-AF65-F5344CB8AC3E}">
        <p14:creationId xmlns:p14="http://schemas.microsoft.com/office/powerpoint/2010/main" val="343147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E95AC-669F-FE4F-9145-36BAC2359273}"/>
              </a:ext>
            </a:extLst>
          </p:cNvPr>
          <p:cNvSpPr>
            <a:spLocks noGrp="1"/>
          </p:cNvSpPr>
          <p:nvPr>
            <p:ph idx="1"/>
          </p:nvPr>
        </p:nvSpPr>
        <p:spPr>
          <a:xfrm>
            <a:off x="510822" y="1355834"/>
            <a:ext cx="3523706" cy="5303232"/>
          </a:xfrm>
        </p:spPr>
        <p:txBody>
          <a:bodyPr>
            <a:normAutofit fontScale="92500" lnSpcReduction="10000"/>
          </a:bodyPr>
          <a:lstStyle/>
          <a:p>
            <a:r>
              <a:rPr lang="en-GB" sz="2400" dirty="0">
                <a:solidFill>
                  <a:srgbClr val="515152"/>
                </a:solidFill>
              </a:rPr>
              <a:t>Aim: To better understand the experience and impact of PMIEs in a sample of frontline HCWs responding to the COVID-19 pandemic in England.</a:t>
            </a:r>
          </a:p>
          <a:p>
            <a:r>
              <a:rPr lang="en-GB" sz="2400" dirty="0">
                <a:solidFill>
                  <a:srgbClr val="515152"/>
                </a:solidFill>
              </a:rPr>
              <a:t>Procedure: 30 single time point interviews carried out with a diverse sample.</a:t>
            </a:r>
          </a:p>
          <a:p>
            <a:r>
              <a:rPr lang="en-GB" sz="2400" dirty="0">
                <a:solidFill>
                  <a:srgbClr val="515152"/>
                </a:solidFill>
              </a:rPr>
              <a:t>Analysed using reflexive thematic analysis.</a:t>
            </a:r>
          </a:p>
          <a:p>
            <a:r>
              <a:rPr lang="en-GB" sz="2400" dirty="0">
                <a:solidFill>
                  <a:srgbClr val="515152"/>
                </a:solidFill>
              </a:rPr>
              <a:t>Paper published in the </a:t>
            </a:r>
            <a:r>
              <a:rPr lang="en-GB" sz="2400" i="1" dirty="0">
                <a:solidFill>
                  <a:srgbClr val="515152"/>
                </a:solidFill>
              </a:rPr>
              <a:t>European Journal of </a:t>
            </a:r>
            <a:r>
              <a:rPr lang="en-GB" sz="2400" i="1" dirty="0" err="1">
                <a:solidFill>
                  <a:srgbClr val="515152"/>
                </a:solidFill>
              </a:rPr>
              <a:t>Psychtraumatology</a:t>
            </a:r>
            <a:r>
              <a:rPr lang="en-GB" sz="2400" i="1" dirty="0">
                <a:solidFill>
                  <a:srgbClr val="515152"/>
                </a:solidFill>
              </a:rPr>
              <a:t>: </a:t>
            </a:r>
            <a:r>
              <a:rPr lang="en-GB" sz="2400" dirty="0">
                <a:solidFill>
                  <a:srgbClr val="515152"/>
                </a:solidFill>
                <a:hlinkClick r:id="rId2"/>
              </a:rPr>
              <a:t>https://www.tandfonline.com/doi/full/10.1080/20008066.2022.2128028</a:t>
            </a:r>
            <a:r>
              <a:rPr lang="en-GB" sz="2400" dirty="0">
                <a:solidFill>
                  <a:srgbClr val="515152"/>
                </a:solidFill>
              </a:rPr>
              <a:t> </a:t>
            </a:r>
          </a:p>
          <a:p>
            <a:endParaRPr lang="en-GB" sz="2400" dirty="0">
              <a:solidFill>
                <a:srgbClr val="515152"/>
              </a:solidFill>
            </a:endParaRPr>
          </a:p>
          <a:p>
            <a:endParaRPr lang="en-GB" sz="2400" dirty="0">
              <a:solidFill>
                <a:srgbClr val="515152"/>
              </a:solidFill>
            </a:endParaRPr>
          </a:p>
        </p:txBody>
      </p:sp>
      <p:sp>
        <p:nvSpPr>
          <p:cNvPr id="4" name="Title 1">
            <a:extLst>
              <a:ext uri="{FF2B5EF4-FFF2-40B4-BE49-F238E27FC236}">
                <a16:creationId xmlns:a16="http://schemas.microsoft.com/office/drawing/2014/main" id="{F9887FA3-4440-170A-647E-02D2A6955BD5}"/>
              </a:ext>
            </a:extLst>
          </p:cNvPr>
          <p:cNvSpPr>
            <a:spLocks noGrp="1"/>
          </p:cNvSpPr>
          <p:nvPr>
            <p:ph type="title"/>
          </p:nvPr>
        </p:nvSpPr>
        <p:spPr>
          <a:xfrm>
            <a:off x="749526" y="257325"/>
            <a:ext cx="9009526" cy="796678"/>
          </a:xfrm>
        </p:spPr>
        <p:txBody>
          <a:bodyPr anchor="b">
            <a:normAutofit/>
          </a:bodyPr>
          <a:lstStyle/>
          <a:p>
            <a:r>
              <a:rPr lang="en-US" dirty="0">
                <a:solidFill>
                  <a:srgbClr val="4D4D4D"/>
                </a:solidFill>
                <a:cs typeface="Arial" panose="020B0604020202020204" pitchFamily="34" charset="0"/>
              </a:rPr>
              <a:t>Moral injury – qualitative interviews</a:t>
            </a:r>
          </a:p>
        </p:txBody>
      </p:sp>
      <p:pic>
        <p:nvPicPr>
          <p:cNvPr id="5" name="Picture 4">
            <a:extLst>
              <a:ext uri="{FF2B5EF4-FFF2-40B4-BE49-F238E27FC236}">
                <a16:creationId xmlns:a16="http://schemas.microsoft.com/office/drawing/2014/main" id="{3D988F09-5880-A764-B63F-0A6685751E36}"/>
              </a:ext>
            </a:extLst>
          </p:cNvPr>
          <p:cNvPicPr>
            <a:picLocks noChangeAspect="1"/>
          </p:cNvPicPr>
          <p:nvPr/>
        </p:nvPicPr>
        <p:blipFill>
          <a:blip r:embed="rId3"/>
          <a:stretch>
            <a:fillRect/>
          </a:stretch>
        </p:blipFill>
        <p:spPr>
          <a:xfrm>
            <a:off x="10646902" y="101681"/>
            <a:ext cx="1254153" cy="1254153"/>
          </a:xfrm>
          <a:prstGeom prst="rect">
            <a:avLst/>
          </a:prstGeom>
        </p:spPr>
      </p:pic>
      <p:pic>
        <p:nvPicPr>
          <p:cNvPr id="6" name="Picture 5" descr="Timeline&#10;&#10;Description automatically generated">
            <a:extLst>
              <a:ext uri="{FF2B5EF4-FFF2-40B4-BE49-F238E27FC236}">
                <a16:creationId xmlns:a16="http://schemas.microsoft.com/office/drawing/2014/main" id="{F2DCB244-2EC9-7D4A-6310-59DA40C9A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02428" y="1355834"/>
            <a:ext cx="7225748" cy="5112218"/>
          </a:xfrm>
          <a:prstGeom prst="rect">
            <a:avLst/>
          </a:prstGeom>
          <a:noFill/>
        </p:spPr>
      </p:pic>
    </p:spTree>
    <p:extLst>
      <p:ext uri="{BB962C8B-B14F-4D97-AF65-F5344CB8AC3E}">
        <p14:creationId xmlns:p14="http://schemas.microsoft.com/office/powerpoint/2010/main" val="223027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9C84-A3F2-D20E-0A23-B9E9B00FCC2C}"/>
              </a:ext>
            </a:extLst>
          </p:cNvPr>
          <p:cNvSpPr>
            <a:spLocks noGrp="1"/>
          </p:cNvSpPr>
          <p:nvPr>
            <p:ph type="title"/>
          </p:nvPr>
        </p:nvSpPr>
        <p:spPr/>
        <p:txBody>
          <a:bodyPr/>
          <a:lstStyle/>
          <a:p>
            <a:r>
              <a:rPr lang="en-GB" dirty="0">
                <a:solidFill>
                  <a:srgbClr val="4D4D4D"/>
                </a:solidFill>
              </a:rPr>
              <a:t>Suicidal ideation and self-harm</a:t>
            </a:r>
          </a:p>
        </p:txBody>
      </p:sp>
      <p:sp>
        <p:nvSpPr>
          <p:cNvPr id="3" name="Content Placeholder 2">
            <a:extLst>
              <a:ext uri="{FF2B5EF4-FFF2-40B4-BE49-F238E27FC236}">
                <a16:creationId xmlns:a16="http://schemas.microsoft.com/office/drawing/2014/main" id="{6E77306E-F4EB-ADFD-1C94-5D887432D966}"/>
              </a:ext>
            </a:extLst>
          </p:cNvPr>
          <p:cNvSpPr>
            <a:spLocks noGrp="1"/>
          </p:cNvSpPr>
          <p:nvPr>
            <p:ph idx="1"/>
          </p:nvPr>
        </p:nvSpPr>
        <p:spPr>
          <a:xfrm>
            <a:off x="838200" y="1619278"/>
            <a:ext cx="10515600" cy="4873597"/>
          </a:xfrm>
        </p:spPr>
        <p:txBody>
          <a:bodyPr>
            <a:normAutofit fontScale="55000" lnSpcReduction="20000"/>
          </a:bodyPr>
          <a:lstStyle/>
          <a:p>
            <a:pPr marL="0" indent="0">
              <a:spcBef>
                <a:spcPts val="0"/>
              </a:spcBef>
              <a:spcAft>
                <a:spcPts val="1800"/>
              </a:spcAft>
              <a:buNone/>
            </a:pPr>
            <a:r>
              <a:rPr lang="en-GB" sz="3300" dirty="0">
                <a:solidFill>
                  <a:srgbClr val="4D4D4D"/>
                </a:solidFill>
                <a:cs typeface="Poppins" pitchFamily="2" charset="77"/>
              </a:rPr>
              <a:t>Analysis of </a:t>
            </a:r>
            <a:r>
              <a:rPr lang="en-GB" sz="3300" b="1" dirty="0">
                <a:solidFill>
                  <a:srgbClr val="4D4D4D"/>
                </a:solidFill>
                <a:cs typeface="Poppins" pitchFamily="2" charset="77"/>
              </a:rPr>
              <a:t>baseline</a:t>
            </a:r>
            <a:r>
              <a:rPr lang="en-GB" sz="3300" dirty="0">
                <a:solidFill>
                  <a:srgbClr val="4D4D4D"/>
                </a:solidFill>
                <a:cs typeface="Poppins" pitchFamily="2" charset="77"/>
              </a:rPr>
              <a:t> and </a:t>
            </a:r>
            <a:r>
              <a:rPr lang="en-GB" sz="3300" b="1" dirty="0">
                <a:solidFill>
                  <a:srgbClr val="4D4D4D"/>
                </a:solidFill>
                <a:cs typeface="Poppins" pitchFamily="2" charset="77"/>
              </a:rPr>
              <a:t>6 month </a:t>
            </a:r>
            <a:r>
              <a:rPr lang="en-GB" sz="3300" dirty="0">
                <a:solidFill>
                  <a:srgbClr val="4D4D4D"/>
                </a:solidFill>
                <a:cs typeface="Poppins" pitchFamily="2" charset="77"/>
              </a:rPr>
              <a:t>data on suicidal and self-harm thoughts and behaviours (using CIS-R suicidality questions).</a:t>
            </a:r>
          </a:p>
          <a:p>
            <a:pPr marL="0" indent="0">
              <a:spcBef>
                <a:spcPts val="0"/>
              </a:spcBef>
              <a:spcAft>
                <a:spcPts val="1800"/>
              </a:spcAft>
              <a:buNone/>
            </a:pPr>
            <a:r>
              <a:rPr lang="en-GB" sz="3300" dirty="0">
                <a:solidFill>
                  <a:srgbClr val="4D4D4D"/>
                </a:solidFill>
                <a:cs typeface="Poppins" pitchFamily="2" charset="77"/>
              </a:rPr>
              <a:t>“Have you ever thought of taking your life, even though you would not actually do it?” (</a:t>
            </a:r>
            <a:r>
              <a:rPr lang="en-GB" sz="3300" b="1" dirty="0">
                <a:solidFill>
                  <a:srgbClr val="4D4D4D"/>
                </a:solidFill>
                <a:cs typeface="Poppins" pitchFamily="2" charset="77"/>
              </a:rPr>
              <a:t>suicidal ideation</a:t>
            </a:r>
            <a:r>
              <a:rPr lang="en-GB" sz="3300" dirty="0">
                <a:solidFill>
                  <a:srgbClr val="4D4D4D"/>
                </a:solidFill>
                <a:cs typeface="Poppins" pitchFamily="2" charset="77"/>
              </a:rPr>
              <a:t>)</a:t>
            </a:r>
          </a:p>
          <a:p>
            <a:pPr marL="0" indent="0">
              <a:spcBef>
                <a:spcPts val="0"/>
              </a:spcBef>
              <a:spcAft>
                <a:spcPts val="1800"/>
              </a:spcAft>
              <a:buNone/>
            </a:pPr>
            <a:r>
              <a:rPr lang="en-GB" sz="3300" dirty="0">
                <a:solidFill>
                  <a:srgbClr val="4D4D4D"/>
                </a:solidFill>
                <a:cs typeface="Poppins" pitchFamily="2" charset="77"/>
              </a:rPr>
              <a:t>“Have you ever made an attempt to take your life, by taking an overdose of tablets or in some other way?” (</a:t>
            </a:r>
            <a:r>
              <a:rPr lang="en-GB" sz="3300" b="1" dirty="0">
                <a:solidFill>
                  <a:srgbClr val="4D4D4D"/>
                </a:solidFill>
                <a:cs typeface="Poppins" pitchFamily="2" charset="77"/>
              </a:rPr>
              <a:t>suicide attempts</a:t>
            </a:r>
            <a:r>
              <a:rPr lang="en-GB" sz="3300" dirty="0">
                <a:solidFill>
                  <a:srgbClr val="4D4D4D"/>
                </a:solidFill>
                <a:cs typeface="Poppins" pitchFamily="2" charset="77"/>
              </a:rPr>
              <a:t>)</a:t>
            </a:r>
          </a:p>
          <a:p>
            <a:pPr marL="0" indent="0">
              <a:spcBef>
                <a:spcPts val="0"/>
              </a:spcBef>
              <a:spcAft>
                <a:spcPts val="1800"/>
              </a:spcAft>
              <a:buNone/>
            </a:pPr>
            <a:r>
              <a:rPr lang="en-GB" sz="3300" dirty="0">
                <a:solidFill>
                  <a:srgbClr val="4D4D4D"/>
                </a:solidFill>
                <a:cs typeface="Poppins" pitchFamily="2" charset="77"/>
              </a:rPr>
              <a:t>“Have you ever deliberately harmed yourself in any way but not with the intention of killing yourself?” (</a:t>
            </a:r>
            <a:r>
              <a:rPr lang="en-GB" sz="3300" b="1" dirty="0">
                <a:solidFill>
                  <a:srgbClr val="4D4D4D"/>
                </a:solidFill>
                <a:cs typeface="Poppins" pitchFamily="2" charset="77"/>
              </a:rPr>
              <a:t>non-suicidal self-injury</a:t>
            </a:r>
            <a:r>
              <a:rPr lang="en-GB" sz="3300" dirty="0">
                <a:solidFill>
                  <a:srgbClr val="4D4D4D"/>
                </a:solidFill>
                <a:cs typeface="Poppins" pitchFamily="2" charset="77"/>
              </a:rPr>
              <a:t>)</a:t>
            </a:r>
          </a:p>
          <a:p>
            <a:pPr marL="0" indent="0">
              <a:spcBef>
                <a:spcPts val="0"/>
              </a:spcBef>
              <a:spcAft>
                <a:spcPts val="1800"/>
              </a:spcAft>
              <a:buNone/>
            </a:pPr>
            <a:r>
              <a:rPr lang="en-GB" sz="3300" dirty="0">
                <a:solidFill>
                  <a:srgbClr val="4D4D4D"/>
                </a:solidFill>
                <a:cs typeface="Poppins" pitchFamily="2" charset="77"/>
              </a:rPr>
              <a:t>Answer options: </a:t>
            </a:r>
          </a:p>
          <a:p>
            <a:pPr>
              <a:spcBef>
                <a:spcPts val="0"/>
              </a:spcBef>
              <a:spcAft>
                <a:spcPts val="1800"/>
              </a:spcAft>
            </a:pPr>
            <a:r>
              <a:rPr lang="en-GB" sz="3300" dirty="0">
                <a:solidFill>
                  <a:srgbClr val="4D4D4D"/>
                </a:solidFill>
                <a:cs typeface="Poppins" pitchFamily="2" charset="77"/>
              </a:rPr>
              <a:t>Yes, in the past 2 months</a:t>
            </a:r>
          </a:p>
          <a:p>
            <a:pPr>
              <a:spcBef>
                <a:spcPts val="0"/>
              </a:spcBef>
              <a:spcAft>
                <a:spcPts val="1800"/>
              </a:spcAft>
            </a:pPr>
            <a:r>
              <a:rPr lang="en-GB" sz="3300" dirty="0">
                <a:solidFill>
                  <a:srgbClr val="4D4D4D"/>
                </a:solidFill>
                <a:cs typeface="Poppins" pitchFamily="2" charset="77"/>
              </a:rPr>
              <a:t>Yes, but not in the past 2 months</a:t>
            </a:r>
          </a:p>
          <a:p>
            <a:pPr>
              <a:spcBef>
                <a:spcPts val="0"/>
              </a:spcBef>
              <a:spcAft>
                <a:spcPts val="1800"/>
              </a:spcAft>
            </a:pPr>
            <a:r>
              <a:rPr lang="en-GB" sz="3300" dirty="0">
                <a:solidFill>
                  <a:srgbClr val="4D4D4D"/>
                </a:solidFill>
                <a:cs typeface="Poppins" pitchFamily="2" charset="77"/>
              </a:rPr>
              <a:t>No</a:t>
            </a:r>
          </a:p>
          <a:p>
            <a:pPr marL="0" indent="0">
              <a:spcBef>
                <a:spcPts val="0"/>
              </a:spcBef>
              <a:spcAft>
                <a:spcPts val="1800"/>
              </a:spcAft>
              <a:buNone/>
            </a:pPr>
            <a:r>
              <a:rPr lang="en-GB" sz="3300" dirty="0">
                <a:solidFill>
                  <a:srgbClr val="4D4D4D"/>
                </a:solidFill>
                <a:cs typeface="Poppins" pitchFamily="2" charset="77"/>
              </a:rPr>
              <a:t>Descriptives of proportions at baseline and 6 months, and incidence at 6 months, and multilevel multivariable logistic regression models exploring factors at baseline associated with reporting at 6 months.</a:t>
            </a:r>
          </a:p>
          <a:p>
            <a:pPr marL="0" indent="0">
              <a:spcBef>
                <a:spcPts val="0"/>
              </a:spcBef>
              <a:spcAft>
                <a:spcPts val="1800"/>
              </a:spcAft>
              <a:buNone/>
            </a:pPr>
            <a:r>
              <a:rPr lang="en-GB" sz="3300" dirty="0">
                <a:solidFill>
                  <a:srgbClr val="4D4D4D"/>
                </a:solidFill>
                <a:cs typeface="Poppins" pitchFamily="2" charset="77"/>
              </a:rPr>
              <a:t>Paper published in </a:t>
            </a:r>
            <a:r>
              <a:rPr lang="en-GB" sz="3300" i="1" dirty="0">
                <a:solidFill>
                  <a:srgbClr val="4D4D4D"/>
                </a:solidFill>
                <a:cs typeface="Poppins" pitchFamily="2" charset="77"/>
              </a:rPr>
              <a:t>PLOS ONE</a:t>
            </a:r>
            <a:r>
              <a:rPr lang="en-GB" sz="3300" dirty="0">
                <a:solidFill>
                  <a:srgbClr val="4D4D4D"/>
                </a:solidFill>
                <a:cs typeface="Poppins" pitchFamily="2" charset="77"/>
              </a:rPr>
              <a:t>: </a:t>
            </a:r>
            <a:r>
              <a:rPr lang="en-GB" sz="3300" dirty="0">
                <a:solidFill>
                  <a:srgbClr val="4D4D4D"/>
                </a:solidFill>
                <a:cs typeface="Poppins" pitchFamily="2" charset="77"/>
                <a:hlinkClick r:id="rId2"/>
              </a:rPr>
              <a:t>https://journals.plos.org/plosone/article?id=10.1371/journal.pone.0286207</a:t>
            </a:r>
            <a:r>
              <a:rPr lang="en-GB" sz="3300" dirty="0">
                <a:solidFill>
                  <a:srgbClr val="4D4D4D"/>
                </a:solidFill>
                <a:cs typeface="Poppins" pitchFamily="2" charset="77"/>
              </a:rPr>
              <a:t> </a:t>
            </a:r>
            <a:endParaRPr lang="en-US" sz="3300" dirty="0">
              <a:solidFill>
                <a:srgbClr val="4D4D4D"/>
              </a:solidFill>
              <a:cs typeface="Poppins" pitchFamily="2" charset="77"/>
            </a:endParaRPr>
          </a:p>
        </p:txBody>
      </p:sp>
      <p:pic>
        <p:nvPicPr>
          <p:cNvPr id="4" name="Picture 3">
            <a:extLst>
              <a:ext uri="{FF2B5EF4-FFF2-40B4-BE49-F238E27FC236}">
                <a16:creationId xmlns:a16="http://schemas.microsoft.com/office/drawing/2014/main" id="{F7BAA756-4B02-89D9-CD11-9788C73E7D6A}"/>
              </a:ext>
            </a:extLst>
          </p:cNvPr>
          <p:cNvPicPr>
            <a:picLocks noChangeAspect="1"/>
          </p:cNvPicPr>
          <p:nvPr/>
        </p:nvPicPr>
        <p:blipFill>
          <a:blip r:embed="rId3"/>
          <a:stretch>
            <a:fillRect/>
          </a:stretch>
        </p:blipFill>
        <p:spPr>
          <a:xfrm>
            <a:off x="10646902" y="101681"/>
            <a:ext cx="1254153" cy="1254153"/>
          </a:xfrm>
          <a:prstGeom prst="rect">
            <a:avLst/>
          </a:prstGeom>
        </p:spPr>
      </p:pic>
    </p:spTree>
    <p:extLst>
      <p:ext uri="{BB962C8B-B14F-4D97-AF65-F5344CB8AC3E}">
        <p14:creationId xmlns:p14="http://schemas.microsoft.com/office/powerpoint/2010/main" val="60070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CF6E-E140-E20B-F818-E08DC186FF0F}"/>
              </a:ext>
            </a:extLst>
          </p:cNvPr>
          <p:cNvSpPr>
            <a:spLocks noGrp="1"/>
          </p:cNvSpPr>
          <p:nvPr>
            <p:ph type="title"/>
          </p:nvPr>
        </p:nvSpPr>
        <p:spPr>
          <a:xfrm>
            <a:off x="838200" y="196024"/>
            <a:ext cx="10515600" cy="922484"/>
          </a:xfrm>
        </p:spPr>
        <p:txBody>
          <a:bodyPr>
            <a:normAutofit/>
          </a:bodyPr>
          <a:lstStyle/>
          <a:p>
            <a:r>
              <a:rPr lang="en-GB" dirty="0">
                <a:solidFill>
                  <a:srgbClr val="4D4D4D"/>
                </a:solidFill>
              </a:rPr>
              <a:t>Results – prevalence &amp; incidence</a:t>
            </a:r>
          </a:p>
        </p:txBody>
      </p:sp>
      <p:pic>
        <p:nvPicPr>
          <p:cNvPr id="4" name="Picture 3" descr="Icon&#10;&#10;Description automatically generated">
            <a:extLst>
              <a:ext uri="{FF2B5EF4-FFF2-40B4-BE49-F238E27FC236}">
                <a16:creationId xmlns:a16="http://schemas.microsoft.com/office/drawing/2014/main" id="{83E4E4A1-74E3-709E-BC9B-F96C121BE46A}"/>
              </a:ext>
            </a:extLst>
          </p:cNvPr>
          <p:cNvPicPr>
            <a:picLocks noChangeAspect="1"/>
          </p:cNvPicPr>
          <p:nvPr/>
        </p:nvPicPr>
        <p:blipFill>
          <a:blip r:embed="rId3"/>
          <a:stretch>
            <a:fillRect/>
          </a:stretch>
        </p:blipFill>
        <p:spPr>
          <a:xfrm>
            <a:off x="10899321" y="196024"/>
            <a:ext cx="1033217" cy="1033217"/>
          </a:xfrm>
          <a:prstGeom prst="rect">
            <a:avLst/>
          </a:prstGeom>
        </p:spPr>
      </p:pic>
      <p:graphicFrame>
        <p:nvGraphicFramePr>
          <p:cNvPr id="8" name="Content Placeholder 7">
            <a:extLst>
              <a:ext uri="{FF2B5EF4-FFF2-40B4-BE49-F238E27FC236}">
                <a16:creationId xmlns:a16="http://schemas.microsoft.com/office/drawing/2014/main" id="{BEA73ABB-8EF7-F7EF-BF57-4CC3BFF0E00F}"/>
              </a:ext>
            </a:extLst>
          </p:cNvPr>
          <p:cNvGraphicFramePr>
            <a:graphicFrameLocks noGrp="1"/>
          </p:cNvGraphicFramePr>
          <p:nvPr>
            <p:ph idx="1"/>
            <p:extLst>
              <p:ext uri="{D42A27DB-BD31-4B8C-83A1-F6EECF244321}">
                <p14:modId xmlns:p14="http://schemas.microsoft.com/office/powerpoint/2010/main" val="54115648"/>
              </p:ext>
            </p:extLst>
          </p:nvPr>
        </p:nvGraphicFramePr>
        <p:xfrm>
          <a:off x="981942" y="1272053"/>
          <a:ext cx="10371858" cy="5145787"/>
        </p:xfrm>
        <a:graphic>
          <a:graphicData uri="http://schemas.openxmlformats.org/drawingml/2006/table">
            <a:tbl>
              <a:tblPr firstRow="1" firstCol="1" bandRow="1">
                <a:tableStyleId>{F5AB1C69-6EDB-4FF4-983F-18BD219EF322}</a:tableStyleId>
              </a:tblPr>
              <a:tblGrid>
                <a:gridCol w="1081364">
                  <a:extLst>
                    <a:ext uri="{9D8B030D-6E8A-4147-A177-3AD203B41FA5}">
                      <a16:colId xmlns:a16="http://schemas.microsoft.com/office/drawing/2014/main" val="695639775"/>
                    </a:ext>
                  </a:extLst>
                </a:gridCol>
                <a:gridCol w="1081364">
                  <a:extLst>
                    <a:ext uri="{9D8B030D-6E8A-4147-A177-3AD203B41FA5}">
                      <a16:colId xmlns:a16="http://schemas.microsoft.com/office/drawing/2014/main" val="95562936"/>
                    </a:ext>
                  </a:extLst>
                </a:gridCol>
                <a:gridCol w="697055">
                  <a:extLst>
                    <a:ext uri="{9D8B030D-6E8A-4147-A177-3AD203B41FA5}">
                      <a16:colId xmlns:a16="http://schemas.microsoft.com/office/drawing/2014/main" val="2787647461"/>
                    </a:ext>
                  </a:extLst>
                </a:gridCol>
                <a:gridCol w="697055">
                  <a:extLst>
                    <a:ext uri="{9D8B030D-6E8A-4147-A177-3AD203B41FA5}">
                      <a16:colId xmlns:a16="http://schemas.microsoft.com/office/drawing/2014/main" val="1566318698"/>
                    </a:ext>
                  </a:extLst>
                </a:gridCol>
                <a:gridCol w="689166">
                  <a:extLst>
                    <a:ext uri="{9D8B030D-6E8A-4147-A177-3AD203B41FA5}">
                      <a16:colId xmlns:a16="http://schemas.microsoft.com/office/drawing/2014/main" val="2662143439"/>
                    </a:ext>
                  </a:extLst>
                </a:gridCol>
                <a:gridCol w="689166">
                  <a:extLst>
                    <a:ext uri="{9D8B030D-6E8A-4147-A177-3AD203B41FA5}">
                      <a16:colId xmlns:a16="http://schemas.microsoft.com/office/drawing/2014/main" val="1157792870"/>
                    </a:ext>
                  </a:extLst>
                </a:gridCol>
                <a:gridCol w="679586">
                  <a:extLst>
                    <a:ext uri="{9D8B030D-6E8A-4147-A177-3AD203B41FA5}">
                      <a16:colId xmlns:a16="http://schemas.microsoft.com/office/drawing/2014/main" val="3779834871"/>
                    </a:ext>
                  </a:extLst>
                </a:gridCol>
                <a:gridCol w="679586">
                  <a:extLst>
                    <a:ext uri="{9D8B030D-6E8A-4147-A177-3AD203B41FA5}">
                      <a16:colId xmlns:a16="http://schemas.microsoft.com/office/drawing/2014/main" val="2406454938"/>
                    </a:ext>
                  </a:extLst>
                </a:gridCol>
                <a:gridCol w="679586">
                  <a:extLst>
                    <a:ext uri="{9D8B030D-6E8A-4147-A177-3AD203B41FA5}">
                      <a16:colId xmlns:a16="http://schemas.microsoft.com/office/drawing/2014/main" val="3411290264"/>
                    </a:ext>
                  </a:extLst>
                </a:gridCol>
                <a:gridCol w="679586">
                  <a:extLst>
                    <a:ext uri="{9D8B030D-6E8A-4147-A177-3AD203B41FA5}">
                      <a16:colId xmlns:a16="http://schemas.microsoft.com/office/drawing/2014/main" val="3644368280"/>
                    </a:ext>
                  </a:extLst>
                </a:gridCol>
                <a:gridCol w="679586">
                  <a:extLst>
                    <a:ext uri="{9D8B030D-6E8A-4147-A177-3AD203B41FA5}">
                      <a16:colId xmlns:a16="http://schemas.microsoft.com/office/drawing/2014/main" val="1266619159"/>
                    </a:ext>
                  </a:extLst>
                </a:gridCol>
                <a:gridCol w="679586">
                  <a:extLst>
                    <a:ext uri="{9D8B030D-6E8A-4147-A177-3AD203B41FA5}">
                      <a16:colId xmlns:a16="http://schemas.microsoft.com/office/drawing/2014/main" val="463316843"/>
                    </a:ext>
                  </a:extLst>
                </a:gridCol>
                <a:gridCol w="679586">
                  <a:extLst>
                    <a:ext uri="{9D8B030D-6E8A-4147-A177-3AD203B41FA5}">
                      <a16:colId xmlns:a16="http://schemas.microsoft.com/office/drawing/2014/main" val="1998255606"/>
                    </a:ext>
                  </a:extLst>
                </a:gridCol>
                <a:gridCol w="679586">
                  <a:extLst>
                    <a:ext uri="{9D8B030D-6E8A-4147-A177-3AD203B41FA5}">
                      <a16:colId xmlns:a16="http://schemas.microsoft.com/office/drawing/2014/main" val="380603144"/>
                    </a:ext>
                  </a:extLst>
                </a:gridCol>
              </a:tblGrid>
              <a:tr h="306812">
                <a:tc>
                  <a:txBody>
                    <a:bodyPr/>
                    <a:lstStyle/>
                    <a:p>
                      <a:pPr>
                        <a:lnSpc>
                          <a:spcPct val="115000"/>
                        </a:lnSpc>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gridSpan="6">
                  <a:txBody>
                    <a:bodyPr/>
                    <a:lstStyle/>
                    <a:p>
                      <a:pPr algn="ctr">
                        <a:lnSpc>
                          <a:spcPct val="115000"/>
                        </a:lnSpc>
                      </a:pPr>
                      <a:r>
                        <a:rPr lang="en-GB" sz="1200" dirty="0">
                          <a:effectLst/>
                        </a:rPr>
                        <a:t>Prevalence</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lnSpc>
                          <a:spcPct val="115000"/>
                        </a:lnSpc>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lnSpc>
                          <a:spcPct val="115000"/>
                        </a:lnSpc>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gridSpan="6">
                  <a:txBody>
                    <a:bodyPr/>
                    <a:lstStyle/>
                    <a:p>
                      <a:pPr algn="ctr">
                        <a:lnSpc>
                          <a:spcPct val="115000"/>
                        </a:lnSpc>
                      </a:pPr>
                      <a:r>
                        <a:rPr lang="en-GB" sz="1200" dirty="0">
                          <a:effectLst/>
                        </a:rPr>
                        <a:t>Incidence</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lnSpc>
                          <a:spcPct val="115000"/>
                        </a:lnSpc>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lnSpc>
                          <a:spcPct val="115000"/>
                        </a:lnSpc>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778949822"/>
                  </a:ext>
                </a:extLst>
              </a:tr>
              <a:tr h="509347">
                <a:tc>
                  <a:txBody>
                    <a:bodyPr/>
                    <a:lstStyle/>
                    <a:p>
                      <a:pPr>
                        <a:lnSpc>
                          <a:spcPct val="115000"/>
                        </a:lnSpc>
                      </a:pPr>
                      <a:r>
                        <a:rPr lang="en-US" sz="1200" dirty="0">
                          <a:effectLst/>
                        </a:rPr>
                        <a:t> </a:t>
                      </a:r>
                      <a:r>
                        <a:rPr lang="en-GB" sz="1200" dirty="0">
                          <a:effectLst/>
                        </a:rPr>
                        <a:t> Time</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dirty="0">
                          <a:effectLst/>
                        </a:rPr>
                        <a:t>Response</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gridSpan="2">
                  <a:txBody>
                    <a:bodyPr/>
                    <a:lstStyle/>
                    <a:p>
                      <a:pPr algn="ctr">
                        <a:lnSpc>
                          <a:spcPct val="115000"/>
                        </a:lnSpc>
                      </a:pPr>
                      <a:r>
                        <a:rPr lang="en-US" sz="1200" dirty="0">
                          <a:effectLst/>
                        </a:rPr>
                        <a:t>Suicidal ideation</a:t>
                      </a: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lnSpc>
                          <a:spcPct val="115000"/>
                        </a:lnSpc>
                      </a:pPr>
                      <a:r>
                        <a:rPr lang="en-US" sz="1200" dirty="0">
                          <a:effectLst/>
                        </a:rPr>
                        <a:t>Suicidal attempts</a:t>
                      </a: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lnSpc>
                          <a:spcPct val="115000"/>
                        </a:lnSpc>
                      </a:pPr>
                      <a:r>
                        <a:rPr lang="en-US" sz="1200" dirty="0">
                          <a:effectLst/>
                        </a:rPr>
                        <a:t>Non-suicidal self-injury</a:t>
                      </a: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lnSpc>
                          <a:spcPct val="115000"/>
                        </a:lnSpc>
                      </a:pPr>
                      <a:r>
                        <a:rPr lang="en-US" sz="1200" dirty="0">
                          <a:effectLst/>
                        </a:rPr>
                        <a:t>Suicidal ideation</a:t>
                      </a: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lnSpc>
                          <a:spcPct val="115000"/>
                        </a:lnSpc>
                      </a:pPr>
                      <a:r>
                        <a:rPr lang="en-US" sz="1200" dirty="0">
                          <a:effectLst/>
                        </a:rPr>
                        <a:t>Suicidal attempts</a:t>
                      </a: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lnSpc>
                          <a:spcPct val="115000"/>
                        </a:lnSpc>
                      </a:pPr>
                      <a:r>
                        <a:rPr lang="en-US" sz="1200" dirty="0">
                          <a:effectLst/>
                        </a:rPr>
                        <a:t>Non-suicidal self-injury</a:t>
                      </a: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141283807"/>
                  </a:ext>
                </a:extLst>
              </a:tr>
              <a:tr h="523054">
                <a:tc>
                  <a:txBody>
                    <a:bodyPr/>
                    <a:lstStyle/>
                    <a:p>
                      <a:pPr>
                        <a:lnSpc>
                          <a:spcPct val="115000"/>
                        </a:lnSpc>
                      </a:pPr>
                      <a:r>
                        <a:rPr lang="en-US"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n</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 (95% CI)</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n</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 (95% CI)</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n</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 (95% CI)</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dirty="0">
                          <a:effectLst/>
                        </a:rPr>
                        <a:t>n</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 (95% CI)</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dirty="0">
                          <a:effectLst/>
                        </a:rPr>
                        <a:t>n</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 (95% CI)</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dirty="0">
                          <a:effectLst/>
                        </a:rPr>
                        <a:t>n</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 (95% CI)</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extLst>
                  <a:ext uri="{0D108BD9-81ED-4DB2-BD59-A6C34878D82A}">
                    <a16:rowId xmlns:a16="http://schemas.microsoft.com/office/drawing/2014/main" val="3398708677"/>
                  </a:ext>
                </a:extLst>
              </a:tr>
              <a:tr h="533155">
                <a:tc rowSpan="3">
                  <a:txBody>
                    <a:bodyPr/>
                    <a:lstStyle/>
                    <a:p>
                      <a:pPr algn="ctr">
                        <a:lnSpc>
                          <a:spcPct val="115000"/>
                        </a:lnSpc>
                      </a:pPr>
                      <a:r>
                        <a:rPr lang="en-GB" sz="1200" dirty="0">
                          <a:effectLst/>
                        </a:rPr>
                        <a:t>Baseline</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No</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8,137</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65.7 </a:t>
                      </a:r>
                      <a:endParaRPr lang="en-GB" sz="1200">
                        <a:effectLst/>
                      </a:endParaRPr>
                    </a:p>
                    <a:p>
                      <a:pPr algn="ctr">
                        <a:lnSpc>
                          <a:spcPct val="115000"/>
                        </a:lnSpc>
                      </a:pPr>
                      <a:r>
                        <a:rPr lang="en-US" sz="1200">
                          <a:effectLst/>
                        </a:rPr>
                        <a:t>(64.6, 66.7)</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10,927</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87.2 </a:t>
                      </a:r>
                    </a:p>
                    <a:p>
                      <a:pPr algn="ctr">
                        <a:lnSpc>
                          <a:spcPct val="115000"/>
                        </a:lnSpc>
                      </a:pPr>
                      <a:r>
                        <a:rPr lang="en-GB" sz="1200">
                          <a:effectLst/>
                        </a:rPr>
                        <a:t>(86.4, 88.0)</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10,262</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82.3 </a:t>
                      </a:r>
                      <a:endParaRPr lang="en-GB" sz="1200">
                        <a:effectLst/>
                      </a:endParaRPr>
                    </a:p>
                    <a:p>
                      <a:pPr algn="ctr">
                        <a:lnSpc>
                          <a:spcPct val="115000"/>
                        </a:lnSpc>
                      </a:pPr>
                      <a:r>
                        <a:rPr lang="en-US" sz="1200">
                          <a:effectLst/>
                        </a:rPr>
                        <a:t>(81.4, 83.1)</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extLst>
                  <a:ext uri="{0D108BD9-81ED-4DB2-BD59-A6C34878D82A}">
                    <a16:rowId xmlns:a16="http://schemas.microsoft.com/office/drawing/2014/main" val="945145928"/>
                  </a:ext>
                </a:extLst>
              </a:tr>
              <a:tr h="600971">
                <a:tc vMerge="1">
                  <a:txBody>
                    <a:bodyPr/>
                    <a:lstStyle/>
                    <a:p>
                      <a:endParaRPr lang="en-GB"/>
                    </a:p>
                  </a:txBody>
                  <a:tcPr/>
                </a:tc>
                <a:tc>
                  <a:txBody>
                    <a:bodyPr/>
                    <a:lstStyle/>
                    <a:p>
                      <a:pPr algn="ctr">
                        <a:lnSpc>
                          <a:spcPct val="115000"/>
                        </a:lnSpc>
                      </a:pPr>
                      <a:r>
                        <a:rPr lang="en-GB" sz="1200">
                          <a:effectLst/>
                        </a:rPr>
                        <a:t>Yes, but not in previous 2 months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2,596</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19.5 </a:t>
                      </a:r>
                    </a:p>
                    <a:p>
                      <a:pPr algn="ctr">
                        <a:lnSpc>
                          <a:spcPct val="115000"/>
                        </a:lnSpc>
                      </a:pPr>
                      <a:r>
                        <a:rPr lang="en-GB" sz="1200">
                          <a:effectLst/>
                        </a:rPr>
                        <a:t>(18.7, 20.4)</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a:effectLst/>
                        </a:rPr>
                        <a:t>880</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6.7 </a:t>
                      </a:r>
                    </a:p>
                    <a:p>
                      <a:pPr algn="ctr">
                        <a:lnSpc>
                          <a:spcPct val="115000"/>
                        </a:lnSpc>
                      </a:pPr>
                      <a:r>
                        <a:rPr lang="en-GB" sz="1200">
                          <a:effectLst/>
                        </a:rPr>
                        <a:t>(6.1, 7.3)</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1,397</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10.3 </a:t>
                      </a:r>
                      <a:endParaRPr lang="en-GB" sz="1200">
                        <a:effectLst/>
                      </a:endParaRPr>
                    </a:p>
                    <a:p>
                      <a:pPr algn="ctr">
                        <a:lnSpc>
                          <a:spcPct val="115000"/>
                        </a:lnSpc>
                      </a:pPr>
                      <a:r>
                        <a:rPr lang="en-US" sz="1200">
                          <a:effectLst/>
                        </a:rPr>
                        <a:t>(9.7, 11.0)</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extLst>
                  <a:ext uri="{0D108BD9-81ED-4DB2-BD59-A6C34878D82A}">
                    <a16:rowId xmlns:a16="http://schemas.microsoft.com/office/drawing/2014/main" val="1508068179"/>
                  </a:ext>
                </a:extLst>
              </a:tr>
              <a:tr h="598086">
                <a:tc vMerge="1">
                  <a:txBody>
                    <a:bodyPr/>
                    <a:lstStyle/>
                    <a:p>
                      <a:endParaRPr lang="en-GB"/>
                    </a:p>
                  </a:txBody>
                  <a:tcPr/>
                </a:tc>
                <a:tc>
                  <a:txBody>
                    <a:bodyPr/>
                    <a:lstStyle/>
                    <a:p>
                      <a:pPr algn="ctr">
                        <a:lnSpc>
                          <a:spcPct val="115000"/>
                        </a:lnSpc>
                      </a:pPr>
                      <a:r>
                        <a:rPr lang="en-GB" sz="1200">
                          <a:effectLst/>
                        </a:rPr>
                        <a:t>Yes, within the previous 2 months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1,336</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10.8 </a:t>
                      </a:r>
                    </a:p>
                    <a:p>
                      <a:pPr algn="ctr">
                        <a:lnSpc>
                          <a:spcPct val="115000"/>
                        </a:lnSpc>
                      </a:pPr>
                      <a:r>
                        <a:rPr lang="en-GB" sz="1200">
                          <a:effectLst/>
                        </a:rPr>
                        <a:t>(10.1, 11.6)</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262</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2.1 </a:t>
                      </a:r>
                    </a:p>
                    <a:p>
                      <a:pPr algn="ctr">
                        <a:lnSpc>
                          <a:spcPct val="115000"/>
                        </a:lnSpc>
                      </a:pPr>
                      <a:r>
                        <a:rPr lang="en-GB" sz="1200">
                          <a:effectLst/>
                        </a:rPr>
                        <a:t>(1.8, 2.5)</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407</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3.4 </a:t>
                      </a:r>
                      <a:endParaRPr lang="en-GB" sz="1200">
                        <a:effectLst/>
                      </a:endParaRPr>
                    </a:p>
                    <a:p>
                      <a:pPr algn="ctr">
                        <a:lnSpc>
                          <a:spcPct val="115000"/>
                        </a:lnSpc>
                      </a:pPr>
                      <a:r>
                        <a:rPr lang="en-US" sz="1200">
                          <a:effectLst/>
                        </a:rPr>
                        <a:t>(3.0. 3.8)</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extLst>
                  <a:ext uri="{0D108BD9-81ED-4DB2-BD59-A6C34878D82A}">
                    <a16:rowId xmlns:a16="http://schemas.microsoft.com/office/drawing/2014/main" val="3518899920"/>
                  </a:ext>
                </a:extLst>
              </a:tr>
              <a:tr h="505739">
                <a:tc rowSpan="3">
                  <a:txBody>
                    <a:bodyPr/>
                    <a:lstStyle/>
                    <a:p>
                      <a:pPr algn="ctr">
                        <a:lnSpc>
                          <a:spcPct val="115000"/>
                        </a:lnSpc>
                      </a:pPr>
                      <a:r>
                        <a:rPr lang="en-GB" sz="1200" dirty="0">
                          <a:effectLst/>
                        </a:rPr>
                        <a:t>6 months</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No</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4,308</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61.4 </a:t>
                      </a:r>
                    </a:p>
                    <a:p>
                      <a:pPr algn="ctr">
                        <a:lnSpc>
                          <a:spcPct val="115000"/>
                        </a:lnSpc>
                      </a:pPr>
                      <a:r>
                        <a:rPr lang="en-GB" sz="1200">
                          <a:effectLst/>
                        </a:rPr>
                        <a:t>(60.0, 62.8)</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5,897</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82.7 </a:t>
                      </a:r>
                      <a:endParaRPr lang="en-GB" sz="1200">
                        <a:effectLst/>
                      </a:endParaRPr>
                    </a:p>
                    <a:p>
                      <a:pPr algn="ctr">
                        <a:lnSpc>
                          <a:spcPct val="115000"/>
                        </a:lnSpc>
                      </a:pPr>
                      <a:r>
                        <a:rPr lang="en-US" sz="1200">
                          <a:effectLst/>
                        </a:rPr>
                        <a:t>(81.5, 83.8)</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a:effectLst/>
                        </a:rPr>
                        <a:t>5,532</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a:effectLst/>
                        </a:rPr>
                        <a:t>78.2 </a:t>
                      </a:r>
                    </a:p>
                    <a:p>
                      <a:pPr algn="ctr">
                        <a:lnSpc>
                          <a:spcPct val="115000"/>
                        </a:lnSpc>
                      </a:pPr>
                      <a:r>
                        <a:rPr lang="en-GB" sz="1200">
                          <a:effectLst/>
                        </a:rPr>
                        <a:t>(77.0, 79.4)</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3,707</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80.2 (79.0, 81.5)</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5,546</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87.7 (86.9, 88.5)</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5,098</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86.7 (84.8, 86.6)</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extLst>
                  <a:ext uri="{0D108BD9-81ED-4DB2-BD59-A6C34878D82A}">
                    <a16:rowId xmlns:a16="http://schemas.microsoft.com/office/drawing/2014/main" val="3156189262"/>
                  </a:ext>
                </a:extLst>
              </a:tr>
              <a:tr h="625501">
                <a:tc vMerge="1">
                  <a:txBody>
                    <a:bodyPr/>
                    <a:lstStyle/>
                    <a:p>
                      <a:endParaRPr lang="en-GB"/>
                    </a:p>
                  </a:txBody>
                  <a:tcPr/>
                </a:tc>
                <a:tc>
                  <a:txBody>
                    <a:bodyPr/>
                    <a:lstStyle/>
                    <a:p>
                      <a:pPr algn="ctr">
                        <a:lnSpc>
                          <a:spcPct val="115000"/>
                        </a:lnSpc>
                      </a:pPr>
                      <a:r>
                        <a:rPr lang="en-GB" sz="1200">
                          <a:effectLst/>
                        </a:rPr>
                        <a:t>Yes, but not in the previous month</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1,591</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21.0 </a:t>
                      </a:r>
                      <a:endParaRPr lang="en-GB" sz="1200">
                        <a:effectLst/>
                      </a:endParaRPr>
                    </a:p>
                    <a:p>
                      <a:pPr algn="ctr">
                        <a:lnSpc>
                          <a:spcPct val="115000"/>
                        </a:lnSpc>
                      </a:pPr>
                      <a:r>
                        <a:rPr lang="en-US" sz="1200">
                          <a:effectLst/>
                        </a:rPr>
                        <a:t>(19.8, 22.2)</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475</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6.3 </a:t>
                      </a:r>
                      <a:endParaRPr lang="en-GB" sz="1200">
                        <a:effectLst/>
                      </a:endParaRPr>
                    </a:p>
                    <a:p>
                      <a:pPr algn="ctr">
                        <a:lnSpc>
                          <a:spcPct val="115000"/>
                        </a:lnSpc>
                      </a:pPr>
                      <a:r>
                        <a:rPr lang="en-US" sz="1200">
                          <a:effectLst/>
                        </a:rPr>
                        <a:t>(5.6, 7.0)</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a:effectLst/>
                        </a:rPr>
                        <a:t>776</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a:effectLst/>
                        </a:rPr>
                        <a:t>9.9 </a:t>
                      </a:r>
                      <a:endParaRPr lang="en-GB" sz="1200">
                        <a:effectLst/>
                      </a:endParaRPr>
                    </a:p>
                    <a:p>
                      <a:pPr algn="ctr">
                        <a:lnSpc>
                          <a:spcPct val="115000"/>
                        </a:lnSpc>
                      </a:pPr>
                      <a:r>
                        <a:rPr lang="en-US" sz="1200">
                          <a:effectLst/>
                        </a:rPr>
                        <a:t>(9.1, 10.8)</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343</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7.4 </a:t>
                      </a:r>
                    </a:p>
                    <a:p>
                      <a:pPr algn="ctr">
                        <a:lnSpc>
                          <a:spcPct val="115000"/>
                        </a:lnSpc>
                      </a:pPr>
                      <a:r>
                        <a:rPr lang="en-GB" sz="1200" dirty="0">
                          <a:effectLst/>
                        </a:rPr>
                        <a:t>(6.7, 8.2)</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119</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1.9 </a:t>
                      </a:r>
                    </a:p>
                    <a:p>
                      <a:pPr algn="ctr">
                        <a:lnSpc>
                          <a:spcPct val="115000"/>
                        </a:lnSpc>
                      </a:pPr>
                      <a:r>
                        <a:rPr lang="en-GB" sz="1200" dirty="0">
                          <a:effectLst/>
                        </a:rPr>
                        <a:t>(1.6, 2.2)</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226</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3.8 </a:t>
                      </a:r>
                    </a:p>
                    <a:p>
                      <a:pPr algn="ctr">
                        <a:lnSpc>
                          <a:spcPct val="115000"/>
                        </a:lnSpc>
                      </a:pPr>
                      <a:r>
                        <a:rPr lang="en-GB" sz="1200" dirty="0">
                          <a:effectLst/>
                        </a:rPr>
                        <a:t>(3.3, 4.3)</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extLst>
                  <a:ext uri="{0D108BD9-81ED-4DB2-BD59-A6C34878D82A}">
                    <a16:rowId xmlns:a16="http://schemas.microsoft.com/office/drawing/2014/main" val="3742814144"/>
                  </a:ext>
                </a:extLst>
              </a:tr>
              <a:tr h="593757">
                <a:tc vMerge="1">
                  <a:txBody>
                    <a:bodyPr/>
                    <a:lstStyle/>
                    <a:p>
                      <a:endParaRPr lang="en-GB"/>
                    </a:p>
                  </a:txBody>
                  <a:tcPr/>
                </a:tc>
                <a:tc>
                  <a:txBody>
                    <a:bodyPr/>
                    <a:lstStyle/>
                    <a:p>
                      <a:pPr algn="ctr">
                        <a:lnSpc>
                          <a:spcPct val="115000"/>
                        </a:lnSpc>
                      </a:pPr>
                      <a:r>
                        <a:rPr lang="en-GB" sz="1200">
                          <a:effectLst/>
                        </a:rPr>
                        <a:t>Yes, within the previous month</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dirty="0">
                          <a:effectLst/>
                        </a:rPr>
                        <a:t>638</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GB" sz="1200" dirty="0">
                          <a:effectLst/>
                        </a:rPr>
                        <a:t>9.0 </a:t>
                      </a:r>
                    </a:p>
                    <a:p>
                      <a:pPr algn="ctr">
                        <a:lnSpc>
                          <a:spcPct val="115000"/>
                        </a:lnSpc>
                      </a:pPr>
                      <a:r>
                        <a:rPr lang="en-GB" sz="1200" dirty="0">
                          <a:effectLst/>
                        </a:rPr>
                        <a:t>(8.1, 9.9)</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dirty="0">
                          <a:effectLst/>
                        </a:rPr>
                        <a:t>164</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2.4 </a:t>
                      </a:r>
                      <a:endParaRPr lang="en-GB" sz="1200" dirty="0">
                        <a:effectLst/>
                      </a:endParaRPr>
                    </a:p>
                    <a:p>
                      <a:pPr algn="ctr">
                        <a:lnSpc>
                          <a:spcPct val="115000"/>
                        </a:lnSpc>
                      </a:pPr>
                      <a:r>
                        <a:rPr lang="en-US" sz="1200" dirty="0">
                          <a:effectLst/>
                        </a:rPr>
                        <a:t>(2.0, 2.9)</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US" sz="1200" dirty="0">
                          <a:effectLst/>
                        </a:rPr>
                        <a:t>226</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15000"/>
                        </a:lnSpc>
                      </a:pPr>
                      <a:r>
                        <a:rPr lang="en-US" sz="1200" dirty="0">
                          <a:effectLst/>
                        </a:rPr>
                        <a:t>3.2 </a:t>
                      </a:r>
                      <a:endParaRPr lang="en-GB" sz="1200" dirty="0">
                        <a:effectLst/>
                      </a:endParaRPr>
                    </a:p>
                    <a:p>
                      <a:pPr algn="ctr">
                        <a:lnSpc>
                          <a:spcPct val="115000"/>
                        </a:lnSpc>
                      </a:pPr>
                      <a:r>
                        <a:rPr lang="en-US" sz="1200" dirty="0">
                          <a:effectLst/>
                        </a:rPr>
                        <a:t>(2.7, 3.7)</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9525" marR="9525" marT="9525" marB="9525" anchor="ctr"/>
                </a:tc>
                <a:tc>
                  <a:txBody>
                    <a:bodyPr/>
                    <a:lstStyle/>
                    <a:p>
                      <a:pPr algn="ctr">
                        <a:lnSpc>
                          <a:spcPct val="115000"/>
                        </a:lnSpc>
                      </a:pPr>
                      <a:r>
                        <a:rPr lang="en-GB" sz="1200" dirty="0">
                          <a:effectLst/>
                        </a:rPr>
                        <a:t>181</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3.9 </a:t>
                      </a:r>
                    </a:p>
                    <a:p>
                      <a:pPr algn="ctr">
                        <a:lnSpc>
                          <a:spcPct val="115000"/>
                        </a:lnSpc>
                      </a:pPr>
                      <a:r>
                        <a:rPr lang="en-GB" sz="1200" dirty="0">
                          <a:effectLst/>
                        </a:rPr>
                        <a:t>(3.4, 4.5)</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125</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2.0 </a:t>
                      </a:r>
                    </a:p>
                    <a:p>
                      <a:pPr algn="ctr">
                        <a:lnSpc>
                          <a:spcPct val="115000"/>
                        </a:lnSpc>
                      </a:pPr>
                      <a:r>
                        <a:rPr lang="en-GB" sz="1200" dirty="0">
                          <a:effectLst/>
                        </a:rPr>
                        <a:t>(1.6, 2.4)</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134</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tc>
                  <a:txBody>
                    <a:bodyPr/>
                    <a:lstStyle/>
                    <a:p>
                      <a:pPr algn="ctr">
                        <a:lnSpc>
                          <a:spcPct val="115000"/>
                        </a:lnSpc>
                      </a:pPr>
                      <a:r>
                        <a:rPr lang="en-GB" sz="1200" dirty="0">
                          <a:effectLst/>
                        </a:rPr>
                        <a:t>2.3 </a:t>
                      </a:r>
                    </a:p>
                    <a:p>
                      <a:pPr algn="ctr">
                        <a:lnSpc>
                          <a:spcPct val="115000"/>
                        </a:lnSpc>
                      </a:pPr>
                      <a:r>
                        <a:rPr lang="en-GB" sz="1200" dirty="0">
                          <a:effectLst/>
                        </a:rPr>
                        <a:t>(1.9, 2.7)</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531" marR="18531" marT="0" marB="0" anchor="ctr"/>
                </a:tc>
                <a:extLst>
                  <a:ext uri="{0D108BD9-81ED-4DB2-BD59-A6C34878D82A}">
                    <a16:rowId xmlns:a16="http://schemas.microsoft.com/office/drawing/2014/main" val="2202569318"/>
                  </a:ext>
                </a:extLst>
              </a:tr>
            </a:tbl>
          </a:graphicData>
        </a:graphic>
      </p:graphicFrame>
      <p:sp>
        <p:nvSpPr>
          <p:cNvPr id="9" name="Oval 8">
            <a:extLst>
              <a:ext uri="{FF2B5EF4-FFF2-40B4-BE49-F238E27FC236}">
                <a16:creationId xmlns:a16="http://schemas.microsoft.com/office/drawing/2014/main" id="{6FFFB2CF-5B50-75E0-E6ED-A97BAF73A24E}"/>
              </a:ext>
            </a:extLst>
          </p:cNvPr>
          <p:cNvSpPr/>
          <p:nvPr/>
        </p:nvSpPr>
        <p:spPr>
          <a:xfrm>
            <a:off x="3180522" y="3872286"/>
            <a:ext cx="1399430" cy="659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158EBB4-FF52-4354-BE8D-CFE007664A0D}"/>
              </a:ext>
            </a:extLst>
          </p:cNvPr>
          <p:cNvSpPr/>
          <p:nvPr/>
        </p:nvSpPr>
        <p:spPr>
          <a:xfrm>
            <a:off x="4579952" y="3872286"/>
            <a:ext cx="1399430" cy="659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9CFEF6A-89DB-2135-70E4-2CCA4E8B3C1B}"/>
              </a:ext>
            </a:extLst>
          </p:cNvPr>
          <p:cNvSpPr/>
          <p:nvPr/>
        </p:nvSpPr>
        <p:spPr>
          <a:xfrm>
            <a:off x="5979382" y="3872286"/>
            <a:ext cx="1399430" cy="659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1E8CBF7-FFC8-CB16-F892-AA15F3744A5A}"/>
              </a:ext>
            </a:extLst>
          </p:cNvPr>
          <p:cNvSpPr/>
          <p:nvPr/>
        </p:nvSpPr>
        <p:spPr>
          <a:xfrm>
            <a:off x="3118236" y="2597616"/>
            <a:ext cx="4109500" cy="659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5C6C153-A1D7-B9FB-2E8C-B1B14C2A53F0}"/>
              </a:ext>
            </a:extLst>
          </p:cNvPr>
          <p:cNvSpPr/>
          <p:nvPr/>
        </p:nvSpPr>
        <p:spPr>
          <a:xfrm>
            <a:off x="7316525" y="5145252"/>
            <a:ext cx="563218" cy="1272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2A28A38-F13D-7633-9820-FBF8E164F2C2}"/>
              </a:ext>
            </a:extLst>
          </p:cNvPr>
          <p:cNvSpPr/>
          <p:nvPr/>
        </p:nvSpPr>
        <p:spPr>
          <a:xfrm>
            <a:off x="8685474" y="5145252"/>
            <a:ext cx="563218" cy="1272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91629EF-24CA-CA44-A59D-06DECAE14F7D}"/>
              </a:ext>
            </a:extLst>
          </p:cNvPr>
          <p:cNvSpPr/>
          <p:nvPr/>
        </p:nvSpPr>
        <p:spPr>
          <a:xfrm>
            <a:off x="10054424" y="5145252"/>
            <a:ext cx="563218" cy="1272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67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2E64-802B-7309-0D22-52592FE0DC35}"/>
              </a:ext>
            </a:extLst>
          </p:cNvPr>
          <p:cNvSpPr>
            <a:spLocks noGrp="1"/>
          </p:cNvSpPr>
          <p:nvPr>
            <p:ph type="title"/>
          </p:nvPr>
        </p:nvSpPr>
        <p:spPr>
          <a:xfrm>
            <a:off x="838200" y="365126"/>
            <a:ext cx="10515600" cy="704396"/>
          </a:xfrm>
        </p:spPr>
        <p:txBody>
          <a:bodyPr>
            <a:normAutofit/>
          </a:bodyPr>
          <a:lstStyle/>
          <a:p>
            <a:r>
              <a:rPr lang="en-GB" dirty="0">
                <a:solidFill>
                  <a:srgbClr val="4D4D4D"/>
                </a:solidFill>
              </a:rPr>
              <a:t>Regression analyses</a:t>
            </a:r>
          </a:p>
        </p:txBody>
      </p:sp>
      <p:sp>
        <p:nvSpPr>
          <p:cNvPr id="3" name="Content Placeholder 2">
            <a:extLst>
              <a:ext uri="{FF2B5EF4-FFF2-40B4-BE49-F238E27FC236}">
                <a16:creationId xmlns:a16="http://schemas.microsoft.com/office/drawing/2014/main" id="{80BDC6C6-A08E-A886-E4D0-DDCA751E5649}"/>
              </a:ext>
            </a:extLst>
          </p:cNvPr>
          <p:cNvSpPr>
            <a:spLocks noGrp="1"/>
          </p:cNvSpPr>
          <p:nvPr>
            <p:ph idx="1"/>
          </p:nvPr>
        </p:nvSpPr>
        <p:spPr>
          <a:xfrm>
            <a:off x="838200" y="1183821"/>
            <a:ext cx="10515600" cy="5507182"/>
          </a:xfrm>
        </p:spPr>
        <p:txBody>
          <a:bodyPr>
            <a:normAutofit fontScale="92500" lnSpcReduction="20000"/>
          </a:bodyPr>
          <a:lstStyle/>
          <a:p>
            <a:pPr marL="0" indent="0">
              <a:buNone/>
            </a:pPr>
            <a:r>
              <a:rPr lang="en-GB" sz="1700" dirty="0">
                <a:solidFill>
                  <a:srgbClr val="4D4D4D"/>
                </a:solidFill>
              </a:rPr>
              <a:t>Demographic factors associate with higher likelihood of reporting suicidal ideation or self-injury, at baseline:</a:t>
            </a:r>
          </a:p>
          <a:p>
            <a:pPr marL="538163"/>
            <a:r>
              <a:rPr lang="en-GB" sz="1700" dirty="0">
                <a:solidFill>
                  <a:srgbClr val="4D4D4D"/>
                </a:solidFill>
              </a:rPr>
              <a:t>Younger age </a:t>
            </a:r>
          </a:p>
          <a:p>
            <a:pPr marL="538163"/>
            <a:r>
              <a:rPr lang="en-GB" sz="1700" dirty="0">
                <a:solidFill>
                  <a:srgbClr val="4D4D4D"/>
                </a:solidFill>
              </a:rPr>
              <a:t>Being male </a:t>
            </a:r>
          </a:p>
          <a:p>
            <a:pPr marL="538163"/>
            <a:r>
              <a:rPr lang="en-GB" sz="1700" dirty="0">
                <a:solidFill>
                  <a:srgbClr val="4D4D4D"/>
                </a:solidFill>
              </a:rPr>
              <a:t>Mixed ethnicity</a:t>
            </a:r>
          </a:p>
          <a:p>
            <a:pPr marL="0" indent="0">
              <a:buNone/>
            </a:pPr>
            <a:r>
              <a:rPr lang="en-GB" sz="1700" dirty="0">
                <a:solidFill>
                  <a:srgbClr val="4D4D4D"/>
                </a:solidFill>
              </a:rPr>
              <a:t>At 6 months:</a:t>
            </a:r>
          </a:p>
          <a:p>
            <a:pPr marL="538163"/>
            <a:r>
              <a:rPr lang="en-GB" sz="1700" dirty="0">
                <a:solidFill>
                  <a:srgbClr val="4D4D4D"/>
                </a:solidFill>
              </a:rPr>
              <a:t>Younger age</a:t>
            </a:r>
          </a:p>
          <a:p>
            <a:pPr marL="0" indent="0">
              <a:buNone/>
            </a:pPr>
            <a:r>
              <a:rPr lang="en-GB" sz="1700" dirty="0">
                <a:solidFill>
                  <a:srgbClr val="4D4D4D"/>
                </a:solidFill>
              </a:rPr>
              <a:t>No statistically significant associations with suicidal attempts</a:t>
            </a:r>
          </a:p>
          <a:p>
            <a:pPr marL="0" indent="0">
              <a:buNone/>
            </a:pPr>
            <a:r>
              <a:rPr lang="en-GB" sz="100" dirty="0">
                <a:solidFill>
                  <a:srgbClr val="4D4D4D"/>
                </a:solidFill>
              </a:rPr>
              <a:t> </a:t>
            </a:r>
          </a:p>
          <a:p>
            <a:pPr marL="0" indent="0">
              <a:buNone/>
            </a:pPr>
            <a:r>
              <a:rPr lang="en-GB" sz="1700" dirty="0">
                <a:solidFill>
                  <a:srgbClr val="4D4D4D"/>
                </a:solidFill>
              </a:rPr>
              <a:t>Occupational factors associate with higher likelihood of reporting suicidal ideation, at baseline:</a:t>
            </a:r>
          </a:p>
          <a:p>
            <a:pPr marL="538163"/>
            <a:r>
              <a:rPr lang="en-GB" sz="1700" dirty="0">
                <a:solidFill>
                  <a:srgbClr val="4D4D4D"/>
                </a:solidFill>
              </a:rPr>
              <a:t>Lack of confidence in raising safety concerns (clinical &amp; non-clinical)</a:t>
            </a:r>
          </a:p>
          <a:p>
            <a:pPr marL="538163"/>
            <a:r>
              <a:rPr lang="en-GB" sz="1700" dirty="0">
                <a:solidFill>
                  <a:srgbClr val="4D4D4D"/>
                </a:solidFill>
              </a:rPr>
              <a:t>Lack of confidence safety concerns will be addressed (clinical &amp; non-clinical)</a:t>
            </a:r>
          </a:p>
          <a:p>
            <a:pPr marL="538163"/>
            <a:r>
              <a:rPr lang="en-GB" sz="1700" dirty="0">
                <a:solidFill>
                  <a:srgbClr val="4D4D4D"/>
                </a:solidFill>
              </a:rPr>
              <a:t>Lack of access to adequate PPE (non-clinical)</a:t>
            </a:r>
          </a:p>
          <a:p>
            <a:pPr marL="538163"/>
            <a:r>
              <a:rPr lang="en-GB" sz="1700" dirty="0">
                <a:solidFill>
                  <a:srgbClr val="4D4D4D"/>
                </a:solidFill>
              </a:rPr>
              <a:t>Lack of support from managers (clinical &amp; non-clinical)</a:t>
            </a:r>
          </a:p>
          <a:p>
            <a:pPr marL="538163"/>
            <a:r>
              <a:rPr lang="en-GB" sz="1700" dirty="0">
                <a:solidFill>
                  <a:srgbClr val="4D4D4D"/>
                </a:solidFill>
              </a:rPr>
              <a:t>Having to provide a worse standard of care than usual (clinical)</a:t>
            </a:r>
          </a:p>
          <a:p>
            <a:pPr marL="538163"/>
            <a:r>
              <a:rPr lang="en-GB" sz="1700" dirty="0">
                <a:solidFill>
                  <a:srgbClr val="4D4D4D"/>
                </a:solidFill>
              </a:rPr>
              <a:t>Experiencing potentially morally injurious events (clinical &amp; non-clinical)</a:t>
            </a:r>
          </a:p>
          <a:p>
            <a:pPr marL="0" indent="0">
              <a:buNone/>
            </a:pPr>
            <a:r>
              <a:rPr lang="en-GB" sz="1700" dirty="0">
                <a:solidFill>
                  <a:srgbClr val="4D4D4D"/>
                </a:solidFill>
              </a:rPr>
              <a:t>Once we adjusted for all relevant factors (inc. baseline level of relevant outcome), only ONE factor predicted outcomes at 6 months:</a:t>
            </a:r>
          </a:p>
          <a:p>
            <a:pPr marL="538163"/>
            <a:r>
              <a:rPr lang="en-GB" sz="1700" dirty="0">
                <a:solidFill>
                  <a:srgbClr val="4D4D4D"/>
                </a:solidFill>
              </a:rPr>
              <a:t>Lack of confidence in safety concerns being addressed (at baseline) predicted suicidal ideation in clinical staff at 6 months (AOR 1.45, 95%CI 1.12, 1.89).</a:t>
            </a:r>
          </a:p>
        </p:txBody>
      </p:sp>
      <p:pic>
        <p:nvPicPr>
          <p:cNvPr id="4" name="Picture 3">
            <a:extLst>
              <a:ext uri="{FF2B5EF4-FFF2-40B4-BE49-F238E27FC236}">
                <a16:creationId xmlns:a16="http://schemas.microsoft.com/office/drawing/2014/main" id="{874268BE-0CBA-D910-CF36-CD010A295303}"/>
              </a:ext>
            </a:extLst>
          </p:cNvPr>
          <p:cNvPicPr>
            <a:picLocks noChangeAspect="1"/>
          </p:cNvPicPr>
          <p:nvPr/>
        </p:nvPicPr>
        <p:blipFill>
          <a:blip r:embed="rId2"/>
          <a:stretch>
            <a:fillRect/>
          </a:stretch>
        </p:blipFill>
        <p:spPr>
          <a:xfrm>
            <a:off x="10785021" y="101682"/>
            <a:ext cx="1116034" cy="1116034"/>
          </a:xfrm>
          <a:prstGeom prst="rect">
            <a:avLst/>
          </a:prstGeom>
        </p:spPr>
      </p:pic>
    </p:spTree>
    <p:extLst>
      <p:ext uri="{BB962C8B-B14F-4D97-AF65-F5344CB8AC3E}">
        <p14:creationId xmlns:p14="http://schemas.microsoft.com/office/powerpoint/2010/main" val="64392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33C4C8-54EB-4B55-B3FC-2655A90BC0FC}"/>
              </a:ext>
            </a:extLst>
          </p:cNvPr>
          <p:cNvSpPr txBox="1"/>
          <p:nvPr/>
        </p:nvSpPr>
        <p:spPr>
          <a:xfrm>
            <a:off x="221673" y="5936673"/>
            <a:ext cx="11679382" cy="86546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5289A9E4-3837-48C0-A26B-C32891862036}"/>
              </a:ext>
            </a:extLst>
          </p:cNvPr>
          <p:cNvSpPr>
            <a:spLocks noGrp="1"/>
          </p:cNvSpPr>
          <p:nvPr>
            <p:ph type="title"/>
          </p:nvPr>
        </p:nvSpPr>
        <p:spPr>
          <a:xfrm>
            <a:off x="424810" y="73341"/>
            <a:ext cx="9225135" cy="857191"/>
          </a:xfrm>
          <a:solidFill>
            <a:schemeClr val="bg1"/>
          </a:solidFill>
        </p:spPr>
        <p:txBody>
          <a:bodyPr anchor="b">
            <a:normAutofit/>
          </a:bodyPr>
          <a:lstStyle/>
          <a:p>
            <a:pPr defTabSz="914377"/>
            <a:r>
              <a:rPr lang="en-US" dirty="0">
                <a:solidFill>
                  <a:schemeClr val="tx1">
                    <a:lumMod val="75000"/>
                    <a:lumOff val="25000"/>
                  </a:schemeClr>
                </a:solidFill>
                <a:latin typeface="Calibri Light" panose="020F0302020204030204" pitchFamily="34" charset="0"/>
                <a:cs typeface="Calibri Light" panose="020F0302020204030204" pitchFamily="34" charset="0"/>
              </a:rPr>
              <a:t>Perceptions of support among HCWs</a:t>
            </a:r>
          </a:p>
        </p:txBody>
      </p:sp>
      <p:sp>
        <p:nvSpPr>
          <p:cNvPr id="6" name="Content Placeholder 2">
            <a:extLst>
              <a:ext uri="{FF2B5EF4-FFF2-40B4-BE49-F238E27FC236}">
                <a16:creationId xmlns:a16="http://schemas.microsoft.com/office/drawing/2014/main" id="{5B070A5F-0A14-4921-8150-200FF7393D1F}"/>
              </a:ext>
            </a:extLst>
          </p:cNvPr>
          <p:cNvSpPr>
            <a:spLocks noGrp="1"/>
          </p:cNvSpPr>
          <p:nvPr>
            <p:ph idx="1"/>
          </p:nvPr>
        </p:nvSpPr>
        <p:spPr>
          <a:xfrm>
            <a:off x="480000" y="1355834"/>
            <a:ext cx="11232000" cy="5044966"/>
          </a:xfrm>
        </p:spPr>
        <p:txBody>
          <a:bodyPr vert="horz" lIns="0" tIns="0" rIns="0" bIns="0" rtlCol="0" anchor="t">
            <a:normAutofit/>
          </a:bodyPr>
          <a:lstStyle/>
          <a:p>
            <a:pPr marL="0" indent="0">
              <a:buNone/>
            </a:pPr>
            <a:endParaRPr lang="en-US" sz="2600" dirty="0">
              <a:solidFill>
                <a:srgbClr val="515152"/>
              </a:solidFill>
            </a:endParaRPr>
          </a:p>
          <a:p>
            <a:pPr marL="0" indent="0">
              <a:buNone/>
            </a:pPr>
            <a:endParaRPr lang="en-US" dirty="0"/>
          </a:p>
        </p:txBody>
      </p:sp>
      <p:pic>
        <p:nvPicPr>
          <p:cNvPr id="7" name="Picture 6">
            <a:extLst>
              <a:ext uri="{FF2B5EF4-FFF2-40B4-BE49-F238E27FC236}">
                <a16:creationId xmlns:a16="http://schemas.microsoft.com/office/drawing/2014/main" id="{9C0903FF-8429-4169-8ACF-92AE49E1D7B8}"/>
              </a:ext>
            </a:extLst>
          </p:cNvPr>
          <p:cNvPicPr>
            <a:picLocks noChangeAspect="1"/>
          </p:cNvPicPr>
          <p:nvPr/>
        </p:nvPicPr>
        <p:blipFill>
          <a:blip r:embed="rId2"/>
          <a:stretch>
            <a:fillRect/>
          </a:stretch>
        </p:blipFill>
        <p:spPr>
          <a:xfrm>
            <a:off x="10646902" y="101681"/>
            <a:ext cx="1254153" cy="1254153"/>
          </a:xfrm>
          <a:prstGeom prst="rect">
            <a:avLst/>
          </a:prstGeom>
        </p:spPr>
      </p:pic>
      <p:graphicFrame>
        <p:nvGraphicFramePr>
          <p:cNvPr id="8" name="Table 5">
            <a:extLst>
              <a:ext uri="{FF2B5EF4-FFF2-40B4-BE49-F238E27FC236}">
                <a16:creationId xmlns:a16="http://schemas.microsoft.com/office/drawing/2014/main" id="{4C4EF8FC-D611-4070-A348-91B496EDE2B8}"/>
              </a:ext>
            </a:extLst>
          </p:cNvPr>
          <p:cNvGraphicFramePr>
            <a:graphicFrameLocks noGrp="1"/>
          </p:cNvGraphicFramePr>
          <p:nvPr>
            <p:extLst>
              <p:ext uri="{D42A27DB-BD31-4B8C-83A1-F6EECF244321}">
                <p14:modId xmlns:p14="http://schemas.microsoft.com/office/powerpoint/2010/main" val="2462649236"/>
              </p:ext>
            </p:extLst>
          </p:nvPr>
        </p:nvGraphicFramePr>
        <p:xfrm>
          <a:off x="498530" y="1742341"/>
          <a:ext cx="9315563" cy="1891945"/>
        </p:xfrm>
        <a:graphic>
          <a:graphicData uri="http://schemas.openxmlformats.org/drawingml/2006/table">
            <a:tbl>
              <a:tblPr firstRow="1" bandRow="1">
                <a:tableStyleId>{F5AB1C69-6EDB-4FF4-983F-18BD219EF322}</a:tableStyleId>
              </a:tblPr>
              <a:tblGrid>
                <a:gridCol w="3013167">
                  <a:extLst>
                    <a:ext uri="{9D8B030D-6E8A-4147-A177-3AD203B41FA5}">
                      <a16:colId xmlns:a16="http://schemas.microsoft.com/office/drawing/2014/main" val="1630205265"/>
                    </a:ext>
                  </a:extLst>
                </a:gridCol>
                <a:gridCol w="1575599">
                  <a:extLst>
                    <a:ext uri="{9D8B030D-6E8A-4147-A177-3AD203B41FA5}">
                      <a16:colId xmlns:a16="http://schemas.microsoft.com/office/drawing/2014/main" val="381562294"/>
                    </a:ext>
                  </a:extLst>
                </a:gridCol>
                <a:gridCol w="1575599">
                  <a:extLst>
                    <a:ext uri="{9D8B030D-6E8A-4147-A177-3AD203B41FA5}">
                      <a16:colId xmlns:a16="http://schemas.microsoft.com/office/drawing/2014/main" val="279585551"/>
                    </a:ext>
                  </a:extLst>
                </a:gridCol>
                <a:gridCol w="1575599">
                  <a:extLst>
                    <a:ext uri="{9D8B030D-6E8A-4147-A177-3AD203B41FA5}">
                      <a16:colId xmlns:a16="http://schemas.microsoft.com/office/drawing/2014/main" val="2469263902"/>
                    </a:ext>
                  </a:extLst>
                </a:gridCol>
                <a:gridCol w="1575599">
                  <a:extLst>
                    <a:ext uri="{9D8B030D-6E8A-4147-A177-3AD203B41FA5}">
                      <a16:colId xmlns:a16="http://schemas.microsoft.com/office/drawing/2014/main" val="1561624267"/>
                    </a:ext>
                  </a:extLst>
                </a:gridCol>
              </a:tblGrid>
              <a:tr h="390911">
                <a:tc>
                  <a:txBody>
                    <a:bodyPr/>
                    <a:lstStyle/>
                    <a:p>
                      <a:pPr marL="0" algn="l" defTabSz="914377" rtl="0" eaLnBrk="1" latinLnBrk="0" hangingPunct="1"/>
                      <a:endParaRPr lang="en-GB" sz="2000" b="1"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1" kern="1200" dirty="0">
                          <a:solidFill>
                            <a:schemeClr val="accent3">
                              <a:lumMod val="50000"/>
                            </a:schemeClr>
                          </a:solidFill>
                        </a:rPr>
                        <a:t>Baseline</a:t>
                      </a:r>
                      <a:endParaRPr lang="en-GB" sz="2000" b="1"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1" kern="1200" dirty="0">
                          <a:solidFill>
                            <a:schemeClr val="accent3">
                              <a:lumMod val="50000"/>
                            </a:schemeClr>
                          </a:solidFill>
                        </a:rPr>
                        <a:t>6 Months</a:t>
                      </a:r>
                      <a:endParaRPr lang="en-GB" sz="2000" b="1"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1" kern="1200" dirty="0">
                          <a:solidFill>
                            <a:schemeClr val="accent3">
                              <a:lumMod val="50000"/>
                            </a:schemeClr>
                          </a:solidFill>
                          <a:latin typeface="+mn-lt"/>
                          <a:ea typeface="+mn-ea"/>
                          <a:cs typeface="+mn-cs"/>
                        </a:rPr>
                        <a:t>12 Months</a:t>
                      </a:r>
                    </a:p>
                  </a:txBody>
                  <a:tcPr/>
                </a:tc>
                <a:tc>
                  <a:txBody>
                    <a:bodyPr/>
                    <a:lstStyle/>
                    <a:p>
                      <a:pPr marL="0" algn="l" defTabSz="914377" rtl="0" eaLnBrk="1" latinLnBrk="0" hangingPunct="1"/>
                      <a:r>
                        <a:rPr lang="en-GB" sz="2000" b="1" kern="1200" dirty="0">
                          <a:solidFill>
                            <a:schemeClr val="accent3">
                              <a:lumMod val="50000"/>
                            </a:schemeClr>
                          </a:solidFill>
                          <a:latin typeface="+mn-lt"/>
                          <a:ea typeface="+mn-ea"/>
                          <a:cs typeface="+mn-cs"/>
                        </a:rPr>
                        <a:t>32 Months</a:t>
                      </a:r>
                    </a:p>
                  </a:txBody>
                  <a:tcPr/>
                </a:tc>
                <a:extLst>
                  <a:ext uri="{0D108BD9-81ED-4DB2-BD59-A6C34878D82A}">
                    <a16:rowId xmlns:a16="http://schemas.microsoft.com/office/drawing/2014/main" val="2845725848"/>
                  </a:ext>
                </a:extLst>
              </a:tr>
              <a:tr h="511145">
                <a:tc>
                  <a:txBody>
                    <a:bodyPr/>
                    <a:lstStyle/>
                    <a:p>
                      <a:pPr marL="0" algn="l" defTabSz="914377" rtl="0" eaLnBrk="1" latinLnBrk="0" hangingPunct="1"/>
                      <a:r>
                        <a:rPr lang="en-US" sz="2000" b="0" kern="1200" dirty="0">
                          <a:solidFill>
                            <a:schemeClr val="accent3">
                              <a:lumMod val="50000"/>
                            </a:schemeClr>
                          </a:solidFill>
                        </a:rPr>
                        <a:t>Managers/supervisors</a:t>
                      </a:r>
                      <a:endParaRPr lang="en-GB" sz="2000" b="0"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65%</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52%</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46%</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44%</a:t>
                      </a:r>
                    </a:p>
                  </a:txBody>
                  <a:tcPr/>
                </a:tc>
                <a:extLst>
                  <a:ext uri="{0D108BD9-81ED-4DB2-BD59-A6C34878D82A}">
                    <a16:rowId xmlns:a16="http://schemas.microsoft.com/office/drawing/2014/main" val="161661080"/>
                  </a:ext>
                </a:extLst>
              </a:tr>
              <a:tr h="473415">
                <a:tc>
                  <a:txBody>
                    <a:bodyPr/>
                    <a:lstStyle/>
                    <a:p>
                      <a:pPr marL="0" algn="l" defTabSz="914377" rtl="0" eaLnBrk="1" latinLnBrk="0" hangingPunct="1"/>
                      <a:r>
                        <a:rPr lang="en-US" sz="2000" b="0" kern="1200" dirty="0">
                          <a:solidFill>
                            <a:schemeClr val="accent3">
                              <a:lumMod val="50000"/>
                            </a:schemeClr>
                          </a:solidFill>
                        </a:rPr>
                        <a:t>Colleagues</a:t>
                      </a:r>
                      <a:endParaRPr lang="en-GB" sz="2000" b="0"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76%</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61%</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55%</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54%</a:t>
                      </a:r>
                    </a:p>
                  </a:txBody>
                  <a:tcPr/>
                </a:tc>
                <a:extLst>
                  <a:ext uri="{0D108BD9-81ED-4DB2-BD59-A6C34878D82A}">
                    <a16:rowId xmlns:a16="http://schemas.microsoft.com/office/drawing/2014/main" val="2097046969"/>
                  </a:ext>
                </a:extLst>
              </a:tr>
              <a:tr h="511145">
                <a:tc>
                  <a:txBody>
                    <a:bodyPr/>
                    <a:lstStyle/>
                    <a:p>
                      <a:pPr marL="0" algn="l" defTabSz="914377" rtl="0" eaLnBrk="1" latinLnBrk="0" hangingPunct="1"/>
                      <a:r>
                        <a:rPr lang="en-US" sz="2000" b="0" kern="1200" dirty="0">
                          <a:solidFill>
                            <a:schemeClr val="accent3">
                              <a:lumMod val="50000"/>
                            </a:schemeClr>
                          </a:solidFill>
                        </a:rPr>
                        <a:t>Family/friends</a:t>
                      </a:r>
                      <a:endParaRPr lang="en-GB" sz="2000" b="0"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84%</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76%</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71%</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74%</a:t>
                      </a:r>
                    </a:p>
                  </a:txBody>
                  <a:tcPr/>
                </a:tc>
                <a:extLst>
                  <a:ext uri="{0D108BD9-81ED-4DB2-BD59-A6C34878D82A}">
                    <a16:rowId xmlns:a16="http://schemas.microsoft.com/office/drawing/2014/main" val="3987181562"/>
                  </a:ext>
                </a:extLst>
              </a:tr>
            </a:tbl>
          </a:graphicData>
        </a:graphic>
      </p:graphicFrame>
      <p:sp>
        <p:nvSpPr>
          <p:cNvPr id="2" name="TextBox 1">
            <a:extLst>
              <a:ext uri="{FF2B5EF4-FFF2-40B4-BE49-F238E27FC236}">
                <a16:creationId xmlns:a16="http://schemas.microsoft.com/office/drawing/2014/main" id="{1B4663FC-5926-4502-A85D-26F9E9D44FD8}"/>
              </a:ext>
            </a:extLst>
          </p:cNvPr>
          <p:cNvSpPr txBox="1"/>
          <p:nvPr/>
        </p:nvSpPr>
        <p:spPr>
          <a:xfrm>
            <a:off x="424810" y="1153893"/>
            <a:ext cx="10775448" cy="461665"/>
          </a:xfrm>
          <a:prstGeom prst="rect">
            <a:avLst/>
          </a:prstGeom>
          <a:noFill/>
        </p:spPr>
        <p:txBody>
          <a:bodyPr wrap="square" rtlCol="0">
            <a:spAutoFit/>
          </a:bodyPr>
          <a:lstStyle/>
          <a:p>
            <a:r>
              <a:rPr lang="en-GB" sz="2400" dirty="0">
                <a:solidFill>
                  <a:srgbClr val="515152"/>
                </a:solidFill>
              </a:rPr>
              <a:t>Proportion of respondents who felt ‘quite a bit’ or ‘extremely’ supported by…</a:t>
            </a:r>
          </a:p>
        </p:txBody>
      </p:sp>
      <p:graphicFrame>
        <p:nvGraphicFramePr>
          <p:cNvPr id="9" name="Table 5">
            <a:extLst>
              <a:ext uri="{FF2B5EF4-FFF2-40B4-BE49-F238E27FC236}">
                <a16:creationId xmlns:a16="http://schemas.microsoft.com/office/drawing/2014/main" id="{C779694B-0FF5-462C-8CB0-2E9747D88D96}"/>
              </a:ext>
            </a:extLst>
          </p:cNvPr>
          <p:cNvGraphicFramePr>
            <a:graphicFrameLocks noGrp="1"/>
          </p:cNvGraphicFramePr>
          <p:nvPr>
            <p:extLst>
              <p:ext uri="{D42A27DB-BD31-4B8C-83A1-F6EECF244321}">
                <p14:modId xmlns:p14="http://schemas.microsoft.com/office/powerpoint/2010/main" val="3250947151"/>
              </p:ext>
            </p:extLst>
          </p:nvPr>
        </p:nvGraphicFramePr>
        <p:xfrm>
          <a:off x="498530" y="4709525"/>
          <a:ext cx="9315563" cy="1608425"/>
        </p:xfrm>
        <a:graphic>
          <a:graphicData uri="http://schemas.openxmlformats.org/drawingml/2006/table">
            <a:tbl>
              <a:tblPr firstRow="1" bandRow="1">
                <a:tableStyleId>{F5AB1C69-6EDB-4FF4-983F-18BD219EF322}</a:tableStyleId>
              </a:tblPr>
              <a:tblGrid>
                <a:gridCol w="3013167">
                  <a:extLst>
                    <a:ext uri="{9D8B030D-6E8A-4147-A177-3AD203B41FA5}">
                      <a16:colId xmlns:a16="http://schemas.microsoft.com/office/drawing/2014/main" val="1630205265"/>
                    </a:ext>
                  </a:extLst>
                </a:gridCol>
                <a:gridCol w="1575599">
                  <a:extLst>
                    <a:ext uri="{9D8B030D-6E8A-4147-A177-3AD203B41FA5}">
                      <a16:colId xmlns:a16="http://schemas.microsoft.com/office/drawing/2014/main" val="381562294"/>
                    </a:ext>
                  </a:extLst>
                </a:gridCol>
                <a:gridCol w="1575599">
                  <a:extLst>
                    <a:ext uri="{9D8B030D-6E8A-4147-A177-3AD203B41FA5}">
                      <a16:colId xmlns:a16="http://schemas.microsoft.com/office/drawing/2014/main" val="279585551"/>
                    </a:ext>
                  </a:extLst>
                </a:gridCol>
                <a:gridCol w="1575599">
                  <a:extLst>
                    <a:ext uri="{9D8B030D-6E8A-4147-A177-3AD203B41FA5}">
                      <a16:colId xmlns:a16="http://schemas.microsoft.com/office/drawing/2014/main" val="2917327036"/>
                    </a:ext>
                  </a:extLst>
                </a:gridCol>
                <a:gridCol w="1575599">
                  <a:extLst>
                    <a:ext uri="{9D8B030D-6E8A-4147-A177-3AD203B41FA5}">
                      <a16:colId xmlns:a16="http://schemas.microsoft.com/office/drawing/2014/main" val="3373468961"/>
                    </a:ext>
                  </a:extLst>
                </a:gridCol>
              </a:tblGrid>
              <a:tr h="390911">
                <a:tc>
                  <a:txBody>
                    <a:bodyPr/>
                    <a:lstStyle/>
                    <a:p>
                      <a:pPr marL="0" algn="l" defTabSz="914377" rtl="0" eaLnBrk="1" latinLnBrk="0" hangingPunct="1"/>
                      <a:endParaRPr lang="en-GB" sz="2000" b="1"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1" kern="1200" dirty="0">
                          <a:solidFill>
                            <a:schemeClr val="accent3">
                              <a:lumMod val="50000"/>
                            </a:schemeClr>
                          </a:solidFill>
                        </a:rPr>
                        <a:t>Baseline</a:t>
                      </a:r>
                      <a:endParaRPr lang="en-GB" sz="2000" b="1"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1" kern="1200" dirty="0">
                          <a:solidFill>
                            <a:schemeClr val="accent3">
                              <a:lumMod val="50000"/>
                            </a:schemeClr>
                          </a:solidFill>
                        </a:rPr>
                        <a:t>6 Months</a:t>
                      </a:r>
                      <a:endParaRPr lang="en-GB" sz="2000" b="1" kern="1200" dirty="0">
                        <a:solidFill>
                          <a:schemeClr val="accent3">
                            <a:lumMod val="50000"/>
                          </a:schemeClr>
                        </a:solidFill>
                        <a:latin typeface="+mn-lt"/>
                        <a:ea typeface="+mn-ea"/>
                        <a:cs typeface="+mn-cs"/>
                      </a:endParaRPr>
                    </a:p>
                  </a:txBody>
                  <a:tcPr/>
                </a:tc>
                <a:tc>
                  <a:txBody>
                    <a:bodyPr/>
                    <a:lstStyle/>
                    <a:p>
                      <a:pPr marL="0" algn="l" defTabSz="914377" rtl="0" eaLnBrk="1" latinLnBrk="0" hangingPunct="1"/>
                      <a:r>
                        <a:rPr lang="en-GB" sz="2000" b="1" kern="1200" dirty="0">
                          <a:solidFill>
                            <a:schemeClr val="accent3">
                              <a:lumMod val="50000"/>
                            </a:schemeClr>
                          </a:solidFill>
                          <a:latin typeface="+mn-lt"/>
                          <a:ea typeface="+mn-ea"/>
                          <a:cs typeface="+mn-cs"/>
                        </a:rPr>
                        <a:t>12 Months</a:t>
                      </a:r>
                    </a:p>
                  </a:txBody>
                  <a:tcPr/>
                </a:tc>
                <a:tc>
                  <a:txBody>
                    <a:bodyPr/>
                    <a:lstStyle/>
                    <a:p>
                      <a:pPr marL="0" algn="l" defTabSz="914377" rtl="0" eaLnBrk="1" latinLnBrk="0" hangingPunct="1"/>
                      <a:r>
                        <a:rPr lang="en-GB" sz="2000" b="1" kern="1200" dirty="0">
                          <a:solidFill>
                            <a:schemeClr val="accent3">
                              <a:lumMod val="50000"/>
                            </a:schemeClr>
                          </a:solidFill>
                          <a:latin typeface="+mn-lt"/>
                          <a:ea typeface="+mn-ea"/>
                          <a:cs typeface="+mn-cs"/>
                        </a:rPr>
                        <a:t>32 Months</a:t>
                      </a:r>
                    </a:p>
                  </a:txBody>
                  <a:tcPr/>
                </a:tc>
                <a:extLst>
                  <a:ext uri="{0D108BD9-81ED-4DB2-BD59-A6C34878D82A}">
                    <a16:rowId xmlns:a16="http://schemas.microsoft.com/office/drawing/2014/main" val="2845725848"/>
                  </a:ext>
                </a:extLst>
              </a:tr>
              <a:tr h="511145">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Feeling part of a team</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68%</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62%</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57%</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58%</a:t>
                      </a:r>
                    </a:p>
                  </a:txBody>
                  <a:tcPr/>
                </a:tc>
                <a:extLst>
                  <a:ext uri="{0D108BD9-81ED-4DB2-BD59-A6C34878D82A}">
                    <a16:rowId xmlns:a16="http://schemas.microsoft.com/office/drawing/2014/main" val="161661080"/>
                  </a:ext>
                </a:extLst>
              </a:tr>
              <a:tr h="473415">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Feeling a sense of comradeship</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64%</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58%</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52%</a:t>
                      </a:r>
                    </a:p>
                  </a:txBody>
                  <a:tcPr/>
                </a:tc>
                <a:tc>
                  <a:txBody>
                    <a:bodyPr/>
                    <a:lstStyle/>
                    <a:p>
                      <a:pPr marL="0" algn="l" defTabSz="914377" rtl="0" eaLnBrk="1" latinLnBrk="0" hangingPunct="1"/>
                      <a:r>
                        <a:rPr lang="en-GB" sz="2000" b="0" kern="1200" dirty="0">
                          <a:solidFill>
                            <a:schemeClr val="accent3">
                              <a:lumMod val="50000"/>
                            </a:schemeClr>
                          </a:solidFill>
                          <a:latin typeface="+mn-lt"/>
                          <a:ea typeface="+mn-ea"/>
                          <a:cs typeface="+mn-cs"/>
                        </a:rPr>
                        <a:t>54%</a:t>
                      </a:r>
                    </a:p>
                  </a:txBody>
                  <a:tcPr/>
                </a:tc>
                <a:extLst>
                  <a:ext uri="{0D108BD9-81ED-4DB2-BD59-A6C34878D82A}">
                    <a16:rowId xmlns:a16="http://schemas.microsoft.com/office/drawing/2014/main" val="2097046969"/>
                  </a:ext>
                </a:extLst>
              </a:tr>
            </a:tbl>
          </a:graphicData>
        </a:graphic>
      </p:graphicFrame>
      <p:sp>
        <p:nvSpPr>
          <p:cNvPr id="10" name="TextBox 9">
            <a:extLst>
              <a:ext uri="{FF2B5EF4-FFF2-40B4-BE49-F238E27FC236}">
                <a16:creationId xmlns:a16="http://schemas.microsoft.com/office/drawing/2014/main" id="{BC04F638-CE0B-438A-9953-531BED4B6FD1}"/>
              </a:ext>
            </a:extLst>
          </p:cNvPr>
          <p:cNvSpPr txBox="1"/>
          <p:nvPr/>
        </p:nvSpPr>
        <p:spPr>
          <a:xfrm>
            <a:off x="424810" y="4121077"/>
            <a:ext cx="10775448" cy="461665"/>
          </a:xfrm>
          <a:prstGeom prst="rect">
            <a:avLst/>
          </a:prstGeom>
          <a:noFill/>
        </p:spPr>
        <p:txBody>
          <a:bodyPr wrap="square" rtlCol="0">
            <a:spAutoFit/>
          </a:bodyPr>
          <a:lstStyle/>
          <a:p>
            <a:r>
              <a:rPr lang="en-GB" sz="2400" dirty="0">
                <a:solidFill>
                  <a:srgbClr val="515152"/>
                </a:solidFill>
              </a:rPr>
              <a:t>Proportion of respondents who answered ‘quite a bit’ or ‘extremely’ about…</a:t>
            </a:r>
          </a:p>
        </p:txBody>
      </p:sp>
    </p:spTree>
    <p:extLst>
      <p:ext uri="{BB962C8B-B14F-4D97-AF65-F5344CB8AC3E}">
        <p14:creationId xmlns:p14="http://schemas.microsoft.com/office/powerpoint/2010/main" val="151476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90627AE3-EF8A-46B3-8ECF-0464C17896B9}"/>
              </a:ext>
            </a:extLst>
          </p:cNvPr>
          <p:cNvSpPr txBox="1">
            <a:spLocks/>
          </p:cNvSpPr>
          <p:nvPr/>
        </p:nvSpPr>
        <p:spPr>
          <a:xfrm>
            <a:off x="863600" y="480489"/>
            <a:ext cx="9236095" cy="720000"/>
          </a:xfrm>
          <a:prstGeom prst="rect">
            <a:avLst/>
          </a:prstGeom>
        </p:spPr>
        <p:txBody>
          <a:bodyPr vert="horz" lIns="0" tIns="0" rIns="0" bIns="0" rtlCol="0" anchor="t" anchorCtr="0">
            <a:normAutofit/>
          </a:bodyPr>
          <a:lstStyle>
            <a:lvl1pPr algn="l" defTabSz="457200" rtl="0" eaLnBrk="1" latinLnBrk="0" hangingPunct="1">
              <a:spcBef>
                <a:spcPct val="0"/>
              </a:spcBef>
              <a:buNone/>
              <a:defRPr sz="3200" b="1" kern="1200">
                <a:solidFill>
                  <a:srgbClr val="0A2D50"/>
                </a:solidFill>
                <a:latin typeface="+mj-lt"/>
                <a:ea typeface="+mj-ea"/>
                <a:cs typeface="Impact"/>
              </a:defRPr>
            </a:lvl1pPr>
          </a:lstStyle>
          <a:p>
            <a:pPr defTabSz="914377">
              <a:lnSpc>
                <a:spcPct val="90000"/>
              </a:lnSpc>
            </a:pPr>
            <a:r>
              <a:rPr lang="en-US" sz="3600" b="0" dirty="0">
                <a:solidFill>
                  <a:schemeClr val="tx1">
                    <a:lumMod val="75000"/>
                    <a:lumOff val="25000"/>
                  </a:schemeClr>
                </a:solidFill>
                <a:latin typeface="Calibri Light" panose="020F0302020204030204" pitchFamily="34" charset="0"/>
                <a:cs typeface="Calibri Light" panose="020F0302020204030204" pitchFamily="34" charset="0"/>
              </a:rPr>
              <a:t>Which staff support programmes are used most?</a:t>
            </a:r>
          </a:p>
        </p:txBody>
      </p:sp>
      <p:graphicFrame>
        <p:nvGraphicFramePr>
          <p:cNvPr id="10" name="Table 4">
            <a:extLst>
              <a:ext uri="{FF2B5EF4-FFF2-40B4-BE49-F238E27FC236}">
                <a16:creationId xmlns:a16="http://schemas.microsoft.com/office/drawing/2014/main" id="{D48A2EDD-392D-44E7-A166-0C849144BA93}"/>
              </a:ext>
            </a:extLst>
          </p:cNvPr>
          <p:cNvGraphicFramePr>
            <a:graphicFrameLocks noGrp="1"/>
          </p:cNvGraphicFramePr>
          <p:nvPr>
            <p:ph idx="1"/>
            <p:extLst>
              <p:ext uri="{D42A27DB-BD31-4B8C-83A1-F6EECF244321}">
                <p14:modId xmlns:p14="http://schemas.microsoft.com/office/powerpoint/2010/main" val="3559606623"/>
              </p:ext>
            </p:extLst>
          </p:nvPr>
        </p:nvGraphicFramePr>
        <p:xfrm>
          <a:off x="913171" y="2128190"/>
          <a:ext cx="9620476" cy="3606800"/>
        </p:xfrm>
        <a:graphic>
          <a:graphicData uri="http://schemas.openxmlformats.org/drawingml/2006/table">
            <a:tbl>
              <a:tblPr firstRow="1" bandRow="1">
                <a:tableStyleId>{F5AB1C69-6EDB-4FF4-983F-18BD219EF322}</a:tableStyleId>
              </a:tblPr>
              <a:tblGrid>
                <a:gridCol w="6864508">
                  <a:extLst>
                    <a:ext uri="{9D8B030D-6E8A-4147-A177-3AD203B41FA5}">
                      <a16:colId xmlns:a16="http://schemas.microsoft.com/office/drawing/2014/main" val="1367297435"/>
                    </a:ext>
                  </a:extLst>
                </a:gridCol>
                <a:gridCol w="2755968">
                  <a:extLst>
                    <a:ext uri="{9D8B030D-6E8A-4147-A177-3AD203B41FA5}">
                      <a16:colId xmlns:a16="http://schemas.microsoft.com/office/drawing/2014/main" val="4223062727"/>
                    </a:ext>
                  </a:extLst>
                </a:gridCol>
              </a:tblGrid>
              <a:tr h="370840">
                <a:tc>
                  <a:txBody>
                    <a:bodyPr/>
                    <a:lstStyle/>
                    <a:p>
                      <a:r>
                        <a:rPr lang="en-GB" dirty="0">
                          <a:solidFill>
                            <a:schemeClr val="bg2">
                              <a:lumMod val="25000"/>
                            </a:schemeClr>
                          </a:solidFill>
                        </a:rPr>
                        <a:t>Type of support</a:t>
                      </a:r>
                    </a:p>
                  </a:txBody>
                  <a:tcPr/>
                </a:tc>
                <a:tc>
                  <a:txBody>
                    <a:bodyPr/>
                    <a:lstStyle/>
                    <a:p>
                      <a:r>
                        <a:rPr lang="en-GB" dirty="0">
                          <a:solidFill>
                            <a:schemeClr val="bg2">
                              <a:lumMod val="25000"/>
                            </a:schemeClr>
                          </a:solidFill>
                        </a:rPr>
                        <a:t>% using support service</a:t>
                      </a:r>
                    </a:p>
                  </a:txBody>
                  <a:tcPr/>
                </a:tc>
                <a:extLst>
                  <a:ext uri="{0D108BD9-81ED-4DB2-BD59-A6C34878D82A}">
                    <a16:rowId xmlns:a16="http://schemas.microsoft.com/office/drawing/2014/main" val="2989316546"/>
                  </a:ext>
                </a:extLst>
              </a:tr>
              <a:tr h="370840">
                <a:tc>
                  <a:txBody>
                    <a:bodyPr/>
                    <a:lstStyle/>
                    <a:p>
                      <a:r>
                        <a:rPr lang="en-US" sz="1800" kern="1200" dirty="0">
                          <a:solidFill>
                            <a:schemeClr val="bg2">
                              <a:lumMod val="25000"/>
                            </a:schemeClr>
                          </a:solidFill>
                        </a:rPr>
                        <a:t>NHS staff discounts e.g. plumbing, RAC, food, hotels </a:t>
                      </a:r>
                      <a:endParaRPr lang="en-GB" sz="1800" kern="1200" dirty="0">
                        <a:solidFill>
                          <a:schemeClr val="bg2">
                            <a:lumMod val="25000"/>
                          </a:schemeClr>
                        </a:solidFill>
                        <a:latin typeface="+mn-lt"/>
                        <a:ea typeface="+mn-ea"/>
                        <a:cs typeface="+mn-cs"/>
                      </a:endParaRPr>
                    </a:p>
                  </a:txBody>
                  <a:tcPr/>
                </a:tc>
                <a:tc>
                  <a:txBody>
                    <a:bodyPr/>
                    <a:lstStyle/>
                    <a:p>
                      <a:r>
                        <a:rPr lang="en-US" dirty="0">
                          <a:solidFill>
                            <a:schemeClr val="bg2">
                              <a:lumMod val="25000"/>
                            </a:schemeClr>
                          </a:solidFill>
                        </a:rPr>
                        <a:t>66.1%</a:t>
                      </a:r>
                      <a:endParaRPr lang="en-GB" dirty="0">
                        <a:solidFill>
                          <a:schemeClr val="bg2">
                            <a:lumMod val="25000"/>
                          </a:schemeClr>
                        </a:solidFill>
                      </a:endParaRPr>
                    </a:p>
                  </a:txBody>
                  <a:tcPr/>
                </a:tc>
                <a:extLst>
                  <a:ext uri="{0D108BD9-81ED-4DB2-BD59-A6C34878D82A}">
                    <a16:rowId xmlns:a16="http://schemas.microsoft.com/office/drawing/2014/main" val="659895111"/>
                  </a:ext>
                </a:extLst>
              </a:tr>
              <a:tr h="370840">
                <a:tc>
                  <a:txBody>
                    <a:bodyPr/>
                    <a:lstStyle/>
                    <a:p>
                      <a:r>
                        <a:rPr lang="en-US" dirty="0">
                          <a:solidFill>
                            <a:schemeClr val="bg2">
                              <a:lumMod val="25000"/>
                            </a:schemeClr>
                          </a:solidFill>
                        </a:rPr>
                        <a:t>Other online resources/apps not specific to NHS staff recommended by friend, family/colleagues </a:t>
                      </a:r>
                      <a:endParaRPr lang="en-GB" dirty="0">
                        <a:solidFill>
                          <a:schemeClr val="bg2">
                            <a:lumMod val="25000"/>
                          </a:schemeClr>
                        </a:solidFill>
                      </a:endParaRPr>
                    </a:p>
                  </a:txBody>
                  <a:tcPr/>
                </a:tc>
                <a:tc>
                  <a:txBody>
                    <a:bodyPr/>
                    <a:lstStyle/>
                    <a:p>
                      <a:r>
                        <a:rPr lang="en-US" dirty="0">
                          <a:solidFill>
                            <a:schemeClr val="bg2">
                              <a:lumMod val="25000"/>
                            </a:schemeClr>
                          </a:solidFill>
                        </a:rPr>
                        <a:t>41.3%</a:t>
                      </a:r>
                      <a:endParaRPr lang="en-GB" dirty="0">
                        <a:solidFill>
                          <a:schemeClr val="bg2">
                            <a:lumMod val="25000"/>
                          </a:schemeClr>
                        </a:solidFill>
                      </a:endParaRPr>
                    </a:p>
                  </a:txBody>
                  <a:tcPr/>
                </a:tc>
                <a:extLst>
                  <a:ext uri="{0D108BD9-81ED-4DB2-BD59-A6C34878D82A}">
                    <a16:rowId xmlns:a16="http://schemas.microsoft.com/office/drawing/2014/main" val="2816379516"/>
                  </a:ext>
                </a:extLst>
              </a:tr>
              <a:tr h="370840">
                <a:tc>
                  <a:txBody>
                    <a:bodyPr/>
                    <a:lstStyle/>
                    <a:p>
                      <a:r>
                        <a:rPr lang="en-US" dirty="0">
                          <a:solidFill>
                            <a:schemeClr val="bg2">
                              <a:lumMod val="25000"/>
                            </a:schemeClr>
                          </a:solidFill>
                        </a:rPr>
                        <a:t>Wellbeing apps that are free to NHS staff </a:t>
                      </a:r>
                      <a:endParaRPr lang="en-GB" dirty="0">
                        <a:solidFill>
                          <a:schemeClr val="bg2">
                            <a:lumMod val="25000"/>
                          </a:schemeClr>
                        </a:solidFill>
                      </a:endParaRPr>
                    </a:p>
                  </a:txBody>
                  <a:tcPr/>
                </a:tc>
                <a:tc>
                  <a:txBody>
                    <a:bodyPr/>
                    <a:lstStyle/>
                    <a:p>
                      <a:r>
                        <a:rPr lang="en-US" dirty="0">
                          <a:solidFill>
                            <a:schemeClr val="bg2">
                              <a:lumMod val="25000"/>
                            </a:schemeClr>
                          </a:solidFill>
                        </a:rPr>
                        <a:t>37.5%</a:t>
                      </a:r>
                      <a:endParaRPr lang="en-GB" dirty="0">
                        <a:solidFill>
                          <a:schemeClr val="bg2">
                            <a:lumMod val="25000"/>
                          </a:schemeClr>
                        </a:solidFill>
                      </a:endParaRPr>
                    </a:p>
                  </a:txBody>
                  <a:tcPr/>
                </a:tc>
                <a:extLst>
                  <a:ext uri="{0D108BD9-81ED-4DB2-BD59-A6C34878D82A}">
                    <a16:rowId xmlns:a16="http://schemas.microsoft.com/office/drawing/2014/main" val="2530023571"/>
                  </a:ext>
                </a:extLst>
              </a:tr>
              <a:tr h="370840">
                <a:tc>
                  <a:txBody>
                    <a:bodyPr/>
                    <a:lstStyle/>
                    <a:p>
                      <a:r>
                        <a:rPr lang="en-US" dirty="0">
                          <a:solidFill>
                            <a:schemeClr val="bg2">
                              <a:lumMod val="25000"/>
                            </a:schemeClr>
                          </a:solidFill>
                        </a:rPr>
                        <a:t>NHS National Offer for Leadership Mentoring </a:t>
                      </a:r>
                      <a:endParaRPr lang="en-GB" dirty="0">
                        <a:solidFill>
                          <a:schemeClr val="bg2">
                            <a:lumMod val="25000"/>
                          </a:schemeClr>
                        </a:solidFill>
                      </a:endParaRPr>
                    </a:p>
                  </a:txBody>
                  <a:tcPr/>
                </a:tc>
                <a:tc>
                  <a:txBody>
                    <a:bodyPr/>
                    <a:lstStyle/>
                    <a:p>
                      <a:r>
                        <a:rPr lang="en-US" dirty="0">
                          <a:solidFill>
                            <a:schemeClr val="bg2">
                              <a:lumMod val="25000"/>
                            </a:schemeClr>
                          </a:solidFill>
                        </a:rPr>
                        <a:t>11.4%</a:t>
                      </a:r>
                      <a:endParaRPr lang="en-GB" dirty="0">
                        <a:solidFill>
                          <a:schemeClr val="bg2">
                            <a:lumMod val="25000"/>
                          </a:schemeClr>
                        </a:solidFill>
                      </a:endParaRPr>
                    </a:p>
                  </a:txBody>
                  <a:tcPr/>
                </a:tc>
                <a:extLst>
                  <a:ext uri="{0D108BD9-81ED-4DB2-BD59-A6C34878D82A}">
                    <a16:rowId xmlns:a16="http://schemas.microsoft.com/office/drawing/2014/main" val="2454990604"/>
                  </a:ext>
                </a:extLst>
              </a:tr>
              <a:tr h="370840">
                <a:tc>
                  <a:txBody>
                    <a:bodyPr/>
                    <a:lstStyle/>
                    <a:p>
                      <a:r>
                        <a:rPr lang="en-US" dirty="0">
                          <a:solidFill>
                            <a:schemeClr val="bg2">
                              <a:lumMod val="25000"/>
                            </a:schemeClr>
                          </a:solidFill>
                        </a:rPr>
                        <a:t>National NHS Virtual Staff Common Rooms </a:t>
                      </a:r>
                      <a:endParaRPr lang="en-GB" dirty="0">
                        <a:solidFill>
                          <a:schemeClr val="bg2">
                            <a:lumMod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7.4%</a:t>
                      </a:r>
                      <a:endParaRPr lang="en-GB" dirty="0">
                        <a:solidFill>
                          <a:schemeClr val="bg2">
                            <a:lumMod val="25000"/>
                          </a:schemeClr>
                        </a:solidFill>
                      </a:endParaRPr>
                    </a:p>
                  </a:txBody>
                  <a:tcPr/>
                </a:tc>
                <a:extLst>
                  <a:ext uri="{0D108BD9-81ED-4DB2-BD59-A6C34878D82A}">
                    <a16:rowId xmlns:a16="http://schemas.microsoft.com/office/drawing/2014/main" val="808481304"/>
                  </a:ext>
                </a:extLst>
              </a:tr>
              <a:tr h="370840">
                <a:tc>
                  <a:txBody>
                    <a:bodyPr/>
                    <a:lstStyle/>
                    <a:p>
                      <a:r>
                        <a:rPr lang="en-US" dirty="0">
                          <a:solidFill>
                            <a:schemeClr val="bg2">
                              <a:lumMod val="25000"/>
                            </a:schemeClr>
                          </a:solidFill>
                        </a:rPr>
                        <a:t>National NHS Staff Support Line </a:t>
                      </a:r>
                      <a:endParaRPr lang="en-GB" dirty="0">
                        <a:solidFill>
                          <a:schemeClr val="bg2">
                            <a:lumMod val="25000"/>
                          </a:schemeClr>
                        </a:solidFill>
                      </a:endParaRPr>
                    </a:p>
                  </a:txBody>
                  <a:tcPr/>
                </a:tc>
                <a:tc>
                  <a:txBody>
                    <a:bodyPr/>
                    <a:lstStyle/>
                    <a:p>
                      <a:r>
                        <a:rPr lang="en-US" dirty="0">
                          <a:solidFill>
                            <a:schemeClr val="bg2">
                              <a:lumMod val="25000"/>
                            </a:schemeClr>
                          </a:solidFill>
                        </a:rPr>
                        <a:t>5.9%</a:t>
                      </a:r>
                      <a:endParaRPr lang="en-GB" dirty="0">
                        <a:solidFill>
                          <a:schemeClr val="bg2">
                            <a:lumMod val="25000"/>
                          </a:schemeClr>
                        </a:solidFill>
                      </a:endParaRPr>
                    </a:p>
                  </a:txBody>
                  <a:tcPr/>
                </a:tc>
                <a:extLst>
                  <a:ext uri="{0D108BD9-81ED-4DB2-BD59-A6C34878D82A}">
                    <a16:rowId xmlns:a16="http://schemas.microsoft.com/office/drawing/2014/main" val="3022800121"/>
                  </a:ext>
                </a:extLst>
              </a:tr>
              <a:tr h="370840">
                <a:tc>
                  <a:txBody>
                    <a:bodyPr/>
                    <a:lstStyle/>
                    <a:p>
                      <a:r>
                        <a:rPr lang="en-US" dirty="0">
                          <a:solidFill>
                            <a:schemeClr val="bg2">
                              <a:lumMod val="25000"/>
                            </a:schemeClr>
                          </a:solidFill>
                        </a:rPr>
                        <a:t>National NHS Staff Support Text Line </a:t>
                      </a:r>
                      <a:endParaRPr lang="en-GB" dirty="0">
                        <a:solidFill>
                          <a:schemeClr val="bg2">
                            <a:lumMod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5.3%</a:t>
                      </a:r>
                      <a:endParaRPr lang="en-GB" dirty="0">
                        <a:solidFill>
                          <a:schemeClr val="bg2">
                            <a:lumMod val="25000"/>
                          </a:schemeClr>
                        </a:solidFill>
                      </a:endParaRPr>
                    </a:p>
                  </a:txBody>
                  <a:tcPr/>
                </a:tc>
                <a:extLst>
                  <a:ext uri="{0D108BD9-81ED-4DB2-BD59-A6C34878D82A}">
                    <a16:rowId xmlns:a16="http://schemas.microsoft.com/office/drawing/2014/main" val="2214187251"/>
                  </a:ext>
                </a:extLst>
              </a:tr>
              <a:tr h="370840">
                <a:tc>
                  <a:txBody>
                    <a:bodyPr/>
                    <a:lstStyle/>
                    <a:p>
                      <a:r>
                        <a:rPr lang="en-US" dirty="0">
                          <a:solidFill>
                            <a:schemeClr val="bg2">
                              <a:lumMod val="25000"/>
                            </a:schemeClr>
                          </a:solidFill>
                        </a:rPr>
                        <a:t>Staff Bereavement support line – Hospice UK </a:t>
                      </a:r>
                      <a:endParaRPr lang="en-GB" dirty="0">
                        <a:solidFill>
                          <a:schemeClr val="bg2">
                            <a:lumMod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5.1%</a:t>
                      </a:r>
                      <a:endParaRPr lang="en-GB" dirty="0">
                        <a:solidFill>
                          <a:schemeClr val="bg2">
                            <a:lumMod val="25000"/>
                          </a:schemeClr>
                        </a:solidFill>
                      </a:endParaRPr>
                    </a:p>
                  </a:txBody>
                  <a:tcPr/>
                </a:tc>
                <a:extLst>
                  <a:ext uri="{0D108BD9-81ED-4DB2-BD59-A6C34878D82A}">
                    <a16:rowId xmlns:a16="http://schemas.microsoft.com/office/drawing/2014/main" val="3122921948"/>
                  </a:ext>
                </a:extLst>
              </a:tr>
            </a:tbl>
          </a:graphicData>
        </a:graphic>
      </p:graphicFrame>
      <p:sp>
        <p:nvSpPr>
          <p:cNvPr id="11" name="TextBox 10">
            <a:extLst>
              <a:ext uri="{FF2B5EF4-FFF2-40B4-BE49-F238E27FC236}">
                <a16:creationId xmlns:a16="http://schemas.microsoft.com/office/drawing/2014/main" id="{7B713262-018B-41F8-BA3E-8A99EBAAA21A}"/>
              </a:ext>
            </a:extLst>
          </p:cNvPr>
          <p:cNvSpPr txBox="1"/>
          <p:nvPr/>
        </p:nvSpPr>
        <p:spPr>
          <a:xfrm>
            <a:off x="814502" y="1355834"/>
            <a:ext cx="9832400" cy="461665"/>
          </a:xfrm>
          <a:prstGeom prst="rect">
            <a:avLst/>
          </a:prstGeom>
          <a:noFill/>
        </p:spPr>
        <p:txBody>
          <a:bodyPr wrap="square" rtlCol="0">
            <a:spAutoFit/>
          </a:bodyPr>
          <a:lstStyle/>
          <a:p>
            <a:r>
              <a:rPr lang="en-GB" sz="2400" dirty="0">
                <a:solidFill>
                  <a:srgbClr val="515152"/>
                </a:solidFill>
              </a:rPr>
              <a:t>At 6 months, the following proportions reported using these support services:</a:t>
            </a:r>
          </a:p>
        </p:txBody>
      </p:sp>
      <p:pic>
        <p:nvPicPr>
          <p:cNvPr id="6" name="Picture 5">
            <a:extLst>
              <a:ext uri="{FF2B5EF4-FFF2-40B4-BE49-F238E27FC236}">
                <a16:creationId xmlns:a16="http://schemas.microsoft.com/office/drawing/2014/main" id="{3810A7B8-70CE-4E8E-8951-D5FD1D074A39}"/>
              </a:ext>
            </a:extLst>
          </p:cNvPr>
          <p:cNvPicPr>
            <a:picLocks noChangeAspect="1"/>
          </p:cNvPicPr>
          <p:nvPr/>
        </p:nvPicPr>
        <p:blipFill>
          <a:blip r:embed="rId2"/>
          <a:stretch>
            <a:fillRect/>
          </a:stretch>
        </p:blipFill>
        <p:spPr>
          <a:xfrm>
            <a:off x="10646902" y="101681"/>
            <a:ext cx="1254153" cy="1254153"/>
          </a:xfrm>
          <a:prstGeom prst="rect">
            <a:avLst/>
          </a:prstGeom>
        </p:spPr>
      </p:pic>
    </p:spTree>
    <p:extLst>
      <p:ext uri="{BB962C8B-B14F-4D97-AF65-F5344CB8AC3E}">
        <p14:creationId xmlns:p14="http://schemas.microsoft.com/office/powerpoint/2010/main" val="61246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CE19-F2A5-427C-A155-9D1B1C18DC7A}"/>
              </a:ext>
            </a:extLst>
          </p:cNvPr>
          <p:cNvSpPr>
            <a:spLocks noGrp="1"/>
          </p:cNvSpPr>
          <p:nvPr>
            <p:ph type="title"/>
          </p:nvPr>
        </p:nvSpPr>
        <p:spPr>
          <a:xfrm>
            <a:off x="516146" y="359480"/>
            <a:ext cx="10515600" cy="594431"/>
          </a:xfrm>
        </p:spPr>
        <p:txBody>
          <a:bodyPr>
            <a:normAutofit fontScale="90000"/>
          </a:bodyPr>
          <a:lstStyle/>
          <a:p>
            <a:br>
              <a:rPr lang="en-GB" sz="3600" dirty="0"/>
            </a:br>
            <a:br>
              <a:rPr lang="en-GB" sz="3600" dirty="0"/>
            </a:br>
            <a:br>
              <a:rPr lang="en-GB" sz="3600" dirty="0"/>
            </a:br>
            <a:r>
              <a:rPr lang="en-GB" sz="4900" dirty="0">
                <a:solidFill>
                  <a:srgbClr val="4D4D4D"/>
                </a:solidFill>
                <a:latin typeface="Calibri Light" panose="020F0302020204030204" pitchFamily="34" charset="0"/>
                <a:cs typeface="Calibri Light" panose="020F0302020204030204" pitchFamily="34" charset="0"/>
              </a:rPr>
              <a:t>Staff support: Qualitative Study</a:t>
            </a:r>
            <a:br>
              <a:rPr lang="en-GB" sz="3600" dirty="0"/>
            </a:br>
            <a:br>
              <a:rPr lang="en-GB" sz="2000" dirty="0"/>
            </a:br>
            <a:br>
              <a:rPr lang="en-GB" sz="3600" dirty="0"/>
            </a:br>
            <a:br>
              <a:rPr lang="en-GB" sz="3600" dirty="0"/>
            </a:br>
            <a:endParaRPr lang="en-GB" sz="3600" dirty="0"/>
          </a:p>
        </p:txBody>
      </p:sp>
      <p:sp>
        <p:nvSpPr>
          <p:cNvPr id="3" name="TextBox 2">
            <a:extLst>
              <a:ext uri="{FF2B5EF4-FFF2-40B4-BE49-F238E27FC236}">
                <a16:creationId xmlns:a16="http://schemas.microsoft.com/office/drawing/2014/main" id="{43890FBD-434E-E1BD-9EEF-7868E5758107}"/>
              </a:ext>
            </a:extLst>
          </p:cNvPr>
          <p:cNvSpPr txBox="1"/>
          <p:nvPr/>
        </p:nvSpPr>
        <p:spPr>
          <a:xfrm>
            <a:off x="220133" y="1100758"/>
            <a:ext cx="2361143" cy="5355312"/>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4D4D4D"/>
                </a:solidFill>
                <a:latin typeface="+mn-lt"/>
                <a:ea typeface="+mn-ea"/>
                <a:cs typeface="+mn-cs"/>
              </a:rPr>
              <a:t>Aim: </a:t>
            </a:r>
            <a:r>
              <a:rPr lang="en-GB" dirty="0">
                <a:solidFill>
                  <a:srgbClr val="4D4D4D"/>
                </a:solidFill>
              </a:rPr>
              <a:t>To understand the barriers and enablers for HCWs using staff support services.</a:t>
            </a:r>
          </a:p>
          <a:p>
            <a:pPr marL="285750" indent="-285750">
              <a:buFont typeface="Arial" panose="020B0604020202020204" pitchFamily="34" charset="0"/>
              <a:buChar char="•"/>
            </a:pPr>
            <a:r>
              <a:rPr lang="en-GB" sz="1800" dirty="0">
                <a:solidFill>
                  <a:srgbClr val="4D4D4D"/>
                </a:solidFill>
                <a:latin typeface="+mn-lt"/>
                <a:ea typeface="+mn-ea"/>
                <a:cs typeface="+mn-cs"/>
              </a:rPr>
              <a:t>Interviewed 48 clinical and non-clinical staff.</a:t>
            </a:r>
          </a:p>
          <a:p>
            <a:pPr marL="285750" indent="-285750">
              <a:buFont typeface="Arial" panose="020B0604020202020204" pitchFamily="34" charset="0"/>
              <a:buChar char="•"/>
            </a:pPr>
            <a:r>
              <a:rPr lang="en-GB" dirty="0">
                <a:solidFill>
                  <a:srgbClr val="4D4D4D"/>
                </a:solidFill>
              </a:rPr>
              <a:t>Data collected April-August 2021.</a:t>
            </a:r>
            <a:endParaRPr lang="en-GB" sz="1800" dirty="0">
              <a:solidFill>
                <a:srgbClr val="4D4D4D"/>
              </a:solidFill>
              <a:latin typeface="+mn-lt"/>
              <a:ea typeface="+mn-ea"/>
              <a:cs typeface="+mn-cs"/>
            </a:endParaRPr>
          </a:p>
          <a:p>
            <a:pPr marL="285750" indent="-285750">
              <a:buFont typeface="Arial" panose="020B0604020202020204" pitchFamily="34" charset="0"/>
              <a:buChar char="•"/>
            </a:pPr>
            <a:r>
              <a:rPr lang="en-GB" sz="1800" dirty="0">
                <a:solidFill>
                  <a:srgbClr val="4D4D4D"/>
                </a:solidFill>
                <a:latin typeface="+mn-lt"/>
                <a:ea typeface="+mn-ea"/>
                <a:cs typeface="+mn-cs"/>
              </a:rPr>
              <a:t>Reflexive thematic analysis used.</a:t>
            </a:r>
          </a:p>
          <a:p>
            <a:pPr marL="285750" indent="-285750">
              <a:buFont typeface="Arial" panose="020B0604020202020204" pitchFamily="34" charset="0"/>
              <a:buChar char="•"/>
            </a:pPr>
            <a:r>
              <a:rPr lang="en-GB" dirty="0">
                <a:solidFill>
                  <a:srgbClr val="4D4D4D"/>
                </a:solidFill>
              </a:rPr>
              <a:t>Paper published in </a:t>
            </a:r>
            <a:r>
              <a:rPr lang="en-GB" i="1" dirty="0">
                <a:solidFill>
                  <a:srgbClr val="4D4D4D"/>
                </a:solidFill>
              </a:rPr>
              <a:t>Journal of Health Psychology: </a:t>
            </a:r>
            <a:r>
              <a:rPr lang="en-GB" dirty="0">
                <a:solidFill>
                  <a:srgbClr val="4D4D4D"/>
                </a:solidFill>
                <a:hlinkClick r:id="rId2"/>
              </a:rPr>
              <a:t>https://journals.sagepub.com/doi/full/10.1177/13591053221140255</a:t>
            </a:r>
            <a:r>
              <a:rPr lang="en-GB" dirty="0">
                <a:solidFill>
                  <a:srgbClr val="4D4D4D"/>
                </a:solidFill>
              </a:rPr>
              <a:t> </a:t>
            </a:r>
          </a:p>
        </p:txBody>
      </p:sp>
      <p:pic>
        <p:nvPicPr>
          <p:cNvPr id="5" name="Picture 4">
            <a:extLst>
              <a:ext uri="{FF2B5EF4-FFF2-40B4-BE49-F238E27FC236}">
                <a16:creationId xmlns:a16="http://schemas.microsoft.com/office/drawing/2014/main" id="{297E1020-A2D6-1CCF-0BE4-4D2A7B02B89D}"/>
              </a:ext>
            </a:extLst>
          </p:cNvPr>
          <p:cNvPicPr>
            <a:picLocks noChangeAspect="1"/>
          </p:cNvPicPr>
          <p:nvPr/>
        </p:nvPicPr>
        <p:blipFill>
          <a:blip r:embed="rId3"/>
          <a:stretch>
            <a:fillRect/>
          </a:stretch>
        </p:blipFill>
        <p:spPr>
          <a:xfrm>
            <a:off x="10646902" y="101681"/>
            <a:ext cx="1254153" cy="1254153"/>
          </a:xfrm>
          <a:prstGeom prst="rect">
            <a:avLst/>
          </a:prstGeom>
        </p:spPr>
      </p:pic>
      <p:pic>
        <p:nvPicPr>
          <p:cNvPr id="6" name="Picture 5" descr="Diagram&#10;&#10;Description automatically generated">
            <a:extLst>
              <a:ext uri="{FF2B5EF4-FFF2-40B4-BE49-F238E27FC236}">
                <a16:creationId xmlns:a16="http://schemas.microsoft.com/office/drawing/2014/main" id="{EE13DC1A-101D-D461-A7AF-57F07642A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76" y="1401586"/>
            <a:ext cx="9098446" cy="5009257"/>
          </a:xfrm>
          <a:prstGeom prst="rect">
            <a:avLst/>
          </a:prstGeom>
        </p:spPr>
      </p:pic>
    </p:spTree>
    <p:extLst>
      <p:ext uri="{BB962C8B-B14F-4D97-AF65-F5344CB8AC3E}">
        <p14:creationId xmlns:p14="http://schemas.microsoft.com/office/powerpoint/2010/main" val="145085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F934-8C81-48EC-A7F8-8CECBC8BB4FE}"/>
              </a:ext>
            </a:extLst>
          </p:cNvPr>
          <p:cNvSpPr>
            <a:spLocks noGrp="1"/>
          </p:cNvSpPr>
          <p:nvPr>
            <p:ph type="title"/>
          </p:nvPr>
        </p:nvSpPr>
        <p:spPr>
          <a:xfrm>
            <a:off x="921961" y="225522"/>
            <a:ext cx="10651131" cy="1325563"/>
          </a:xfrm>
        </p:spPr>
        <p:txBody>
          <a:bodyPr>
            <a:normAutofit/>
          </a:bodyPr>
          <a:lstStyle/>
          <a:p>
            <a:pPr defTabSz="914377"/>
            <a:r>
              <a:rPr lang="en-GB" sz="3600" dirty="0">
                <a:solidFill>
                  <a:srgbClr val="4D4D4D"/>
                </a:solidFill>
                <a:latin typeface="Calibri Light" panose="020F0302020204030204" pitchFamily="34" charset="0"/>
                <a:cs typeface="Calibri Light" panose="020F0302020204030204" pitchFamily="34" charset="0"/>
              </a:rPr>
              <a:t>Randomised Controlled Trial: smartphone wellbeing app</a:t>
            </a:r>
          </a:p>
        </p:txBody>
      </p:sp>
      <p:sp>
        <p:nvSpPr>
          <p:cNvPr id="3" name="Content Placeholder 2">
            <a:extLst>
              <a:ext uri="{FF2B5EF4-FFF2-40B4-BE49-F238E27FC236}">
                <a16:creationId xmlns:a16="http://schemas.microsoft.com/office/drawing/2014/main" id="{EC0FAC33-D245-4046-95DC-5B4D0E71DD59}"/>
              </a:ext>
            </a:extLst>
          </p:cNvPr>
          <p:cNvSpPr>
            <a:spLocks noGrp="1"/>
          </p:cNvSpPr>
          <p:nvPr>
            <p:ph idx="1"/>
          </p:nvPr>
        </p:nvSpPr>
        <p:spPr>
          <a:xfrm>
            <a:off x="838200" y="1825625"/>
            <a:ext cx="5743222" cy="4351338"/>
          </a:xfrm>
        </p:spPr>
        <p:txBody>
          <a:bodyPr>
            <a:normAutofit lnSpcReduction="10000"/>
          </a:bodyPr>
          <a:lstStyle/>
          <a:p>
            <a:r>
              <a:rPr lang="en-GB" sz="2600" dirty="0">
                <a:solidFill>
                  <a:srgbClr val="4D4D4D"/>
                </a:solidFill>
              </a:rPr>
              <a:t>RCT to investigate the effectiveness of the Koa Health ‘Foundations’ wellbeing app to improve mental health and wellbeing among HCWs.</a:t>
            </a:r>
          </a:p>
          <a:p>
            <a:r>
              <a:rPr lang="en-GB" sz="2600" dirty="0">
                <a:solidFill>
                  <a:srgbClr val="4D4D4D"/>
                </a:solidFill>
              </a:rPr>
              <a:t>Participants randomised to either intervention group (n=502) which received access to use the app for the eight week trial period or to a waitlist control group (n=500).</a:t>
            </a:r>
          </a:p>
          <a:p>
            <a:r>
              <a:rPr lang="en-GB" sz="2600" dirty="0">
                <a:solidFill>
                  <a:srgbClr val="4D4D4D"/>
                </a:solidFill>
              </a:rPr>
              <a:t>Measures collected at baseline, 4 and 8 weeks – primary outcome was General Health Questionnaire (GHQ-12).</a:t>
            </a:r>
          </a:p>
          <a:p>
            <a:endParaRPr lang="en-GB" dirty="0"/>
          </a:p>
        </p:txBody>
      </p:sp>
      <p:pic>
        <p:nvPicPr>
          <p:cNvPr id="4" name="Picture 3">
            <a:extLst>
              <a:ext uri="{FF2B5EF4-FFF2-40B4-BE49-F238E27FC236}">
                <a16:creationId xmlns:a16="http://schemas.microsoft.com/office/drawing/2014/main" id="{5B5BBB20-36A1-4240-915D-46B29279285A}"/>
              </a:ext>
            </a:extLst>
          </p:cNvPr>
          <p:cNvPicPr>
            <a:picLocks noChangeAspect="1"/>
          </p:cNvPicPr>
          <p:nvPr/>
        </p:nvPicPr>
        <p:blipFill>
          <a:blip r:embed="rId2"/>
          <a:stretch>
            <a:fillRect/>
          </a:stretch>
        </p:blipFill>
        <p:spPr>
          <a:xfrm>
            <a:off x="10814208" y="5549886"/>
            <a:ext cx="1254153" cy="1254153"/>
          </a:xfrm>
          <a:prstGeom prst="rect">
            <a:avLst/>
          </a:prstGeom>
        </p:spPr>
      </p:pic>
      <p:pic>
        <p:nvPicPr>
          <p:cNvPr id="5" name="Content Placeholder 4" descr="Koa Foundations | Science-based Wellbeing.">
            <a:extLst>
              <a:ext uri="{FF2B5EF4-FFF2-40B4-BE49-F238E27FC236}">
                <a16:creationId xmlns:a16="http://schemas.microsoft.com/office/drawing/2014/main" id="{89531DEF-A7B8-5A60-650A-0775DDB3E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807" y="1782044"/>
            <a:ext cx="5096249" cy="367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6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F934-8C81-48EC-A7F8-8CECBC8BB4FE}"/>
              </a:ext>
            </a:extLst>
          </p:cNvPr>
          <p:cNvSpPr>
            <a:spLocks noGrp="1"/>
          </p:cNvSpPr>
          <p:nvPr>
            <p:ph type="title"/>
          </p:nvPr>
        </p:nvSpPr>
        <p:spPr/>
        <p:txBody>
          <a:bodyPr>
            <a:normAutofit/>
          </a:bodyPr>
          <a:lstStyle/>
          <a:p>
            <a:pPr defTabSz="914377"/>
            <a:r>
              <a:rPr lang="en-GB" dirty="0">
                <a:solidFill>
                  <a:srgbClr val="4D4D4D"/>
                </a:solidFill>
                <a:latin typeface="Calibri Light" panose="020F0302020204030204" pitchFamily="34" charset="0"/>
                <a:cs typeface="Calibri Light" panose="020F0302020204030204" pitchFamily="34" charset="0"/>
              </a:rPr>
              <a:t>RCT results</a:t>
            </a:r>
          </a:p>
        </p:txBody>
      </p:sp>
      <p:sp>
        <p:nvSpPr>
          <p:cNvPr id="3" name="Content Placeholder 2">
            <a:extLst>
              <a:ext uri="{FF2B5EF4-FFF2-40B4-BE49-F238E27FC236}">
                <a16:creationId xmlns:a16="http://schemas.microsoft.com/office/drawing/2014/main" id="{EC0FAC33-D245-4046-95DC-5B4D0E71DD59}"/>
              </a:ext>
            </a:extLst>
          </p:cNvPr>
          <p:cNvSpPr>
            <a:spLocks noGrp="1"/>
          </p:cNvSpPr>
          <p:nvPr>
            <p:ph idx="1"/>
          </p:nvPr>
        </p:nvSpPr>
        <p:spPr>
          <a:xfrm>
            <a:off x="838200" y="1690688"/>
            <a:ext cx="10515600" cy="4486275"/>
          </a:xfrm>
        </p:spPr>
        <p:txBody>
          <a:bodyPr>
            <a:normAutofit lnSpcReduction="10000"/>
          </a:bodyPr>
          <a:lstStyle/>
          <a:p>
            <a:r>
              <a:rPr lang="en-GB" sz="2600" dirty="0">
                <a:solidFill>
                  <a:srgbClr val="4D4D4D"/>
                </a:solidFill>
              </a:rPr>
              <a:t>The application was associated with a significant reduction in GHQ score (i.e. better general mental health) compared with the control group: </a:t>
            </a:r>
            <a:r>
              <a:rPr lang="en-GB" sz="2600" dirty="0" err="1">
                <a:solidFill>
                  <a:srgbClr val="4D4D4D"/>
                </a:solidFill>
              </a:rPr>
              <a:t>aMD</a:t>
            </a:r>
            <a:r>
              <a:rPr lang="en-GB" sz="2600" dirty="0">
                <a:solidFill>
                  <a:srgbClr val="4D4D4D"/>
                </a:solidFill>
              </a:rPr>
              <a:t>=-1·39; 95%CI (-2·05, -0·74); p&lt;0·0001 </a:t>
            </a:r>
          </a:p>
          <a:p>
            <a:r>
              <a:rPr lang="en-GB" sz="2600" dirty="0">
                <a:solidFill>
                  <a:srgbClr val="4D4D4D"/>
                </a:solidFill>
              </a:rPr>
              <a:t>Strong association between app and reduction in insomnia symptoms: OR=0·36; 95%CI (0·21, 0·60); p&lt;0·0001</a:t>
            </a:r>
          </a:p>
          <a:p>
            <a:r>
              <a:rPr lang="en-GB" sz="2600" dirty="0">
                <a:solidFill>
                  <a:srgbClr val="4D4D4D"/>
                </a:solidFill>
              </a:rPr>
              <a:t>Very few apps have been rigorously evaluated – if at all – and this has been shown to help. </a:t>
            </a:r>
          </a:p>
          <a:p>
            <a:r>
              <a:rPr lang="en-GB" sz="2600" dirty="0">
                <a:solidFill>
                  <a:srgbClr val="4D4D4D"/>
                </a:solidFill>
              </a:rPr>
              <a:t>Should be part of organization’s tiered staff support offer rather than standalone - small effect size &amp; varied uptake/effectiveness across age, gender, ethnicity and occupational roles.</a:t>
            </a:r>
          </a:p>
          <a:p>
            <a:r>
              <a:rPr lang="en-GB" sz="2600" dirty="0">
                <a:solidFill>
                  <a:srgbClr val="4D4D4D"/>
                </a:solidFill>
              </a:rPr>
              <a:t>Paper </a:t>
            </a:r>
            <a:r>
              <a:rPr lang="en-GB" sz="2600" dirty="0" err="1">
                <a:solidFill>
                  <a:srgbClr val="4D4D4D"/>
                </a:solidFill>
              </a:rPr>
              <a:t>pusblished</a:t>
            </a:r>
            <a:r>
              <a:rPr lang="en-GB" sz="2600" dirty="0">
                <a:solidFill>
                  <a:srgbClr val="4D4D4D"/>
                </a:solidFill>
              </a:rPr>
              <a:t> in </a:t>
            </a:r>
            <a:r>
              <a:rPr lang="en-GB" sz="2600" i="1" dirty="0" err="1">
                <a:solidFill>
                  <a:srgbClr val="4D4D4D"/>
                </a:solidFill>
              </a:rPr>
              <a:t>BJPsych</a:t>
            </a:r>
            <a:r>
              <a:rPr lang="en-GB" sz="2600" i="1" dirty="0">
                <a:solidFill>
                  <a:srgbClr val="4D4D4D"/>
                </a:solidFill>
              </a:rPr>
              <a:t>: </a:t>
            </a:r>
            <a:r>
              <a:rPr lang="en-GB" sz="2600" b="0" i="0" u="none" strike="noStrike" dirty="0">
                <a:solidFill>
                  <a:srgbClr val="006FCA"/>
                </a:solidFill>
                <a:effectLst/>
                <a:hlinkClick r:id="rId2"/>
              </a:rPr>
              <a:t>https://doi.org/10.1192/bjp.2022.103</a:t>
            </a:r>
            <a:endParaRPr lang="en-GB" sz="2600" dirty="0">
              <a:solidFill>
                <a:schemeClr val="bg2">
                  <a:lumMod val="50000"/>
                </a:schemeClr>
              </a:solidFill>
            </a:endParaRPr>
          </a:p>
          <a:p>
            <a:endParaRPr lang="en-GB" dirty="0"/>
          </a:p>
          <a:p>
            <a:endParaRPr lang="en-GB" dirty="0"/>
          </a:p>
          <a:p>
            <a:endParaRPr lang="en-GB" dirty="0"/>
          </a:p>
        </p:txBody>
      </p:sp>
      <p:pic>
        <p:nvPicPr>
          <p:cNvPr id="4" name="Picture 3">
            <a:extLst>
              <a:ext uri="{FF2B5EF4-FFF2-40B4-BE49-F238E27FC236}">
                <a16:creationId xmlns:a16="http://schemas.microsoft.com/office/drawing/2014/main" id="{5B5BBB20-36A1-4240-915D-46B29279285A}"/>
              </a:ext>
            </a:extLst>
          </p:cNvPr>
          <p:cNvPicPr>
            <a:picLocks noChangeAspect="1"/>
          </p:cNvPicPr>
          <p:nvPr/>
        </p:nvPicPr>
        <p:blipFill>
          <a:blip r:embed="rId3"/>
          <a:stretch>
            <a:fillRect/>
          </a:stretch>
        </p:blipFill>
        <p:spPr>
          <a:xfrm>
            <a:off x="10464022" y="429555"/>
            <a:ext cx="1254153" cy="1254153"/>
          </a:xfrm>
          <a:prstGeom prst="rect">
            <a:avLst/>
          </a:prstGeom>
        </p:spPr>
      </p:pic>
    </p:spTree>
    <p:extLst>
      <p:ext uri="{BB962C8B-B14F-4D97-AF65-F5344CB8AC3E}">
        <p14:creationId xmlns:p14="http://schemas.microsoft.com/office/powerpoint/2010/main" val="241603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2A73-DFD9-49E3-9056-13AA8B78DE2B}"/>
              </a:ext>
            </a:extLst>
          </p:cNvPr>
          <p:cNvSpPr>
            <a:spLocks noGrp="1"/>
          </p:cNvSpPr>
          <p:nvPr>
            <p:ph type="title"/>
          </p:nvPr>
        </p:nvSpPr>
        <p:spPr>
          <a:xfrm>
            <a:off x="838200" y="88399"/>
            <a:ext cx="10515600" cy="1325563"/>
          </a:xfrm>
        </p:spPr>
        <p:txBody>
          <a:bodyPr>
            <a:normAutofit/>
          </a:bodyPr>
          <a:lstStyle/>
          <a:p>
            <a:r>
              <a:rPr lang="en-GB" sz="3600" dirty="0">
                <a:solidFill>
                  <a:schemeClr val="bg2">
                    <a:lumMod val="25000"/>
                  </a:schemeClr>
                </a:solidFill>
              </a:rPr>
              <a:t>Funding and acknowledgments</a:t>
            </a:r>
          </a:p>
        </p:txBody>
      </p:sp>
      <p:sp>
        <p:nvSpPr>
          <p:cNvPr id="4" name="TextBox 3">
            <a:extLst>
              <a:ext uri="{FF2B5EF4-FFF2-40B4-BE49-F238E27FC236}">
                <a16:creationId xmlns:a16="http://schemas.microsoft.com/office/drawing/2014/main" id="{834C11FE-0251-43CA-8F1E-5DC9859E1075}"/>
              </a:ext>
            </a:extLst>
          </p:cNvPr>
          <p:cNvSpPr txBox="1"/>
          <p:nvPr/>
        </p:nvSpPr>
        <p:spPr>
          <a:xfrm>
            <a:off x="838200" y="1286120"/>
            <a:ext cx="10846468" cy="5262979"/>
          </a:xfrm>
          <a:prstGeom prst="rect">
            <a:avLst/>
          </a:prstGeom>
          <a:noFill/>
        </p:spPr>
        <p:txBody>
          <a:bodyPr wrap="square">
            <a:spAutoFit/>
          </a:bodyPr>
          <a:lstStyle/>
          <a:p>
            <a:r>
              <a:rPr lang="en-GB" sz="1400" dirty="0">
                <a:solidFill>
                  <a:schemeClr val="bg2">
                    <a:lumMod val="25000"/>
                  </a:schemeClr>
                </a:solidFill>
              </a:rPr>
              <a:t>Funding for NHS CHECK has been received from the following sources: Medical Research Council (MR/V034405/1); UCL/</a:t>
            </a:r>
            <a:r>
              <a:rPr lang="en-GB" sz="1400" dirty="0" err="1">
                <a:solidFill>
                  <a:schemeClr val="bg2">
                    <a:lumMod val="25000"/>
                  </a:schemeClr>
                </a:solidFill>
              </a:rPr>
              <a:t>Wellcome</a:t>
            </a:r>
            <a:r>
              <a:rPr lang="en-GB" sz="1400" dirty="0">
                <a:solidFill>
                  <a:schemeClr val="bg2">
                    <a:lumMod val="25000"/>
                  </a:schemeClr>
                </a:solidFill>
              </a:rPr>
              <a:t> (ISSF3/ H17RCO/C3); </a:t>
            </a:r>
            <a:r>
              <a:rPr lang="en-GB" sz="1400" dirty="0" err="1">
                <a:solidFill>
                  <a:schemeClr val="bg2">
                    <a:lumMod val="25000"/>
                  </a:schemeClr>
                </a:solidFill>
              </a:rPr>
              <a:t>Rosetrees</a:t>
            </a:r>
            <a:r>
              <a:rPr lang="en-GB" sz="1400" dirty="0">
                <a:solidFill>
                  <a:schemeClr val="bg2">
                    <a:lumMod val="25000"/>
                  </a:schemeClr>
                </a:solidFill>
              </a:rPr>
              <a:t> (M952); NHS England and Improvement; Economic and Social Research Council (ES/V009931/1); as well as seed funding from National Institute for Health Research Maudsley Biomedical Research Centre, King's College London, National Institute for Health Research Health Protection Research Unit in Emergency Preparedness and Response at King's College London.</a:t>
            </a:r>
          </a:p>
          <a:p>
            <a:endParaRPr lang="en-GB" sz="1400" dirty="0">
              <a:solidFill>
                <a:schemeClr val="bg2">
                  <a:lumMod val="25000"/>
                </a:schemeClr>
              </a:solidFill>
            </a:endParaRPr>
          </a:p>
          <a:p>
            <a:r>
              <a:rPr lang="en-GB" sz="1400" dirty="0">
                <a:solidFill>
                  <a:schemeClr val="bg2">
                    <a:lumMod val="25000"/>
                  </a:schemeClr>
                </a:solidFill>
              </a:rPr>
              <a:t>We wish to acknowledge the National Institute of Health Research (NIHR) Applied Research Collaboration (ARC) National NHS and Social Care Workforce Group, with the following ARCs: East Midlands, East of England, South West Peninsula, South London, West, North West Coast, Yorkshire and Humber, and North East and North Cumbria. They enabled the set-up of the national network of participating hospital sites and aided the research team to recruit effectively during the COVID-19 pandemic. </a:t>
            </a:r>
          </a:p>
          <a:p>
            <a:endParaRPr lang="en-GB" sz="1400" dirty="0">
              <a:solidFill>
                <a:schemeClr val="bg2">
                  <a:lumMod val="25000"/>
                </a:schemeClr>
              </a:solidFill>
            </a:endParaRPr>
          </a:p>
          <a:p>
            <a:r>
              <a:rPr lang="en-GB" sz="1400" dirty="0">
                <a:solidFill>
                  <a:schemeClr val="bg2">
                    <a:lumMod val="25000"/>
                  </a:schemeClr>
                </a:solidFill>
              </a:rPr>
              <a:t>The NHS CHECK consortium includes the following site leads: Sean Cross, Amy Dewar, Chris Dickens, Frances Farnworth, Adam Gordon, Charles Goss, Jessica Harvey, Nusrat Husain, Peter Jones, Damien Longson, Richard </a:t>
            </a:r>
            <a:r>
              <a:rPr lang="en-GB" sz="1400" dirty="0" err="1">
                <a:solidFill>
                  <a:schemeClr val="bg2">
                    <a:lumMod val="25000"/>
                  </a:schemeClr>
                </a:solidFill>
              </a:rPr>
              <a:t>Morriss</a:t>
            </a:r>
            <a:r>
              <a:rPr lang="en-GB" sz="1400" dirty="0">
                <a:solidFill>
                  <a:schemeClr val="bg2">
                    <a:lumMod val="25000"/>
                  </a:schemeClr>
                </a:solidFill>
              </a:rPr>
              <a:t>, Jesus Perez, Mark </a:t>
            </a:r>
            <a:r>
              <a:rPr lang="en-GB" sz="1400" dirty="0" err="1">
                <a:solidFill>
                  <a:schemeClr val="bg2">
                    <a:lumMod val="25000"/>
                  </a:schemeClr>
                </a:solidFill>
              </a:rPr>
              <a:t>Pietroni</a:t>
            </a:r>
            <a:r>
              <a:rPr lang="en-GB" sz="1400" dirty="0">
                <a:solidFill>
                  <a:schemeClr val="bg2">
                    <a:lumMod val="25000"/>
                  </a:schemeClr>
                </a:solidFill>
              </a:rPr>
              <a:t>, Ian Smith, </a:t>
            </a:r>
            <a:r>
              <a:rPr lang="en-GB" sz="1400" dirty="0" err="1">
                <a:solidFill>
                  <a:schemeClr val="bg2">
                    <a:lumMod val="25000"/>
                  </a:schemeClr>
                </a:solidFill>
              </a:rPr>
              <a:t>Tayyeb</a:t>
            </a:r>
            <a:r>
              <a:rPr lang="en-GB" sz="1400" dirty="0">
                <a:solidFill>
                  <a:schemeClr val="bg2">
                    <a:lumMod val="25000"/>
                  </a:schemeClr>
                </a:solidFill>
              </a:rPr>
              <a:t> Tahir, Peter </a:t>
            </a:r>
            <a:r>
              <a:rPr lang="en-GB" sz="1400" dirty="0" err="1">
                <a:solidFill>
                  <a:schemeClr val="bg2">
                    <a:lumMod val="25000"/>
                  </a:schemeClr>
                </a:solidFill>
              </a:rPr>
              <a:t>Trigwell</a:t>
            </a:r>
            <a:r>
              <a:rPr lang="en-GB" sz="1400" dirty="0">
                <a:solidFill>
                  <a:schemeClr val="bg2">
                    <a:lumMod val="25000"/>
                  </a:schemeClr>
                </a:solidFill>
              </a:rPr>
              <a:t>, Jeremy Turner, Julian Walker, Scott </a:t>
            </a:r>
            <a:r>
              <a:rPr lang="en-GB" sz="1400" dirty="0" err="1">
                <a:solidFill>
                  <a:schemeClr val="bg2">
                    <a:lumMod val="25000"/>
                  </a:schemeClr>
                </a:solidFill>
              </a:rPr>
              <a:t>Weich</a:t>
            </a:r>
            <a:r>
              <a:rPr lang="en-GB" sz="1400" dirty="0">
                <a:solidFill>
                  <a:schemeClr val="bg2">
                    <a:lumMod val="25000"/>
                  </a:schemeClr>
                </a:solidFill>
              </a:rPr>
              <a:t>, Ashley </a:t>
            </a:r>
            <a:r>
              <a:rPr lang="en-GB" sz="1400" dirty="0" err="1">
                <a:solidFill>
                  <a:schemeClr val="bg2">
                    <a:lumMod val="25000"/>
                  </a:schemeClr>
                </a:solidFill>
              </a:rPr>
              <a:t>Wilkie</a:t>
            </a:r>
            <a:r>
              <a:rPr lang="en-GB" sz="1400" dirty="0">
                <a:solidFill>
                  <a:schemeClr val="bg2">
                    <a:lumMod val="25000"/>
                  </a:schemeClr>
                </a:solidFill>
              </a:rPr>
              <a:t>.</a:t>
            </a:r>
          </a:p>
          <a:p>
            <a:endParaRPr lang="en-GB" sz="1400" dirty="0">
              <a:solidFill>
                <a:schemeClr val="bg2">
                  <a:lumMod val="25000"/>
                </a:schemeClr>
              </a:solidFill>
            </a:endParaRPr>
          </a:p>
          <a:p>
            <a:r>
              <a:rPr lang="en-GB" sz="1400" dirty="0">
                <a:solidFill>
                  <a:schemeClr val="bg2">
                    <a:lumMod val="25000"/>
                  </a:schemeClr>
                </a:solidFill>
              </a:rPr>
              <a:t>The NHS CHECK consortium includes the following co-investigators and collaborators: Peter Aitken, Anthony David, Sarah Dorrington, </a:t>
            </a:r>
            <a:r>
              <a:rPr lang="en-GB" sz="1400" dirty="0" err="1">
                <a:solidFill>
                  <a:schemeClr val="bg2">
                    <a:lumMod val="25000"/>
                  </a:schemeClr>
                </a:solidFill>
              </a:rPr>
              <a:t>Cerisse</a:t>
            </a:r>
            <a:r>
              <a:rPr lang="en-GB" sz="1400" dirty="0">
                <a:solidFill>
                  <a:schemeClr val="bg2">
                    <a:lumMod val="25000"/>
                  </a:schemeClr>
                </a:solidFill>
              </a:rPr>
              <a:t> Gunasinghe, Stephani Hatch, Daniel </a:t>
            </a:r>
            <a:r>
              <a:rPr lang="en-GB" sz="1400" dirty="0" err="1">
                <a:solidFill>
                  <a:schemeClr val="bg2">
                    <a:lumMod val="25000"/>
                  </a:schemeClr>
                </a:solidFill>
              </a:rPr>
              <a:t>Leightley</a:t>
            </a:r>
            <a:r>
              <a:rPr lang="en-GB" sz="1400" dirty="0">
                <a:solidFill>
                  <a:schemeClr val="bg2">
                    <a:lumMod val="25000"/>
                  </a:schemeClr>
                </a:solidFill>
              </a:rPr>
              <a:t>, Ira Madan, Isabel McMullen, Martin Parsons, Paul Moran, Dominic Murphy, Catherine Polling, Alexandra Pollitt, Danai </a:t>
            </a:r>
            <a:r>
              <a:rPr lang="en-GB" sz="1400" dirty="0" err="1">
                <a:solidFill>
                  <a:schemeClr val="bg2">
                    <a:lumMod val="25000"/>
                  </a:schemeClr>
                </a:solidFill>
              </a:rPr>
              <a:t>Serfioti</a:t>
            </a:r>
            <a:r>
              <a:rPr lang="en-GB" sz="1400" dirty="0">
                <a:solidFill>
                  <a:schemeClr val="bg2">
                    <a:lumMod val="25000"/>
                  </a:schemeClr>
                </a:solidFill>
              </a:rPr>
              <a:t>, Chloe </a:t>
            </a:r>
            <a:r>
              <a:rPr lang="en-GB" sz="1400" dirty="0" err="1">
                <a:solidFill>
                  <a:schemeClr val="bg2">
                    <a:lumMod val="25000"/>
                  </a:schemeClr>
                </a:solidFill>
              </a:rPr>
              <a:t>Simela</a:t>
            </a:r>
            <a:r>
              <a:rPr lang="en-GB" sz="1400" dirty="0">
                <a:solidFill>
                  <a:schemeClr val="bg2">
                    <a:lumMod val="25000"/>
                  </a:schemeClr>
                </a:solidFill>
              </a:rPr>
              <a:t>, Charlotte Wilson Jones.</a:t>
            </a:r>
          </a:p>
          <a:p>
            <a:endParaRPr lang="en-GB" sz="1400" dirty="0">
              <a:solidFill>
                <a:schemeClr val="bg2">
                  <a:lumMod val="25000"/>
                </a:schemeClr>
              </a:solidFill>
            </a:endParaRPr>
          </a:p>
          <a:p>
            <a:r>
              <a:rPr lang="en-GB" sz="1400" dirty="0">
                <a:solidFill>
                  <a:schemeClr val="bg2">
                    <a:lumMod val="25000"/>
                  </a:schemeClr>
                </a:solidFill>
              </a:rPr>
              <a:t>The NHS CHECK Chief Investigators are: Professor Sir Simon </a:t>
            </a:r>
            <a:r>
              <a:rPr lang="en-GB" sz="1400" dirty="0" err="1">
                <a:solidFill>
                  <a:schemeClr val="bg2">
                    <a:lumMod val="25000"/>
                  </a:schemeClr>
                </a:solidFill>
              </a:rPr>
              <a:t>Wessely</a:t>
            </a:r>
            <a:r>
              <a:rPr lang="en-GB" sz="1400" dirty="0">
                <a:solidFill>
                  <a:schemeClr val="bg2">
                    <a:lumMod val="25000"/>
                  </a:schemeClr>
                </a:solidFill>
              </a:rPr>
              <a:t>, Dr Sharon </a:t>
            </a:r>
            <a:r>
              <a:rPr lang="en-GB" sz="1400" dirty="0" err="1">
                <a:solidFill>
                  <a:schemeClr val="bg2">
                    <a:lumMod val="25000"/>
                  </a:schemeClr>
                </a:solidFill>
              </a:rPr>
              <a:t>Stevelink</a:t>
            </a:r>
            <a:r>
              <a:rPr lang="en-GB" sz="1400" dirty="0">
                <a:solidFill>
                  <a:schemeClr val="bg2">
                    <a:lumMod val="25000"/>
                  </a:schemeClr>
                </a:solidFill>
              </a:rPr>
              <a:t>, Professor Neil Greenberg, Professor Rosalind Raine, Professor Matthew </a:t>
            </a:r>
            <a:r>
              <a:rPr lang="en-GB" sz="1400" dirty="0" err="1">
                <a:solidFill>
                  <a:schemeClr val="bg2">
                    <a:lumMod val="25000"/>
                  </a:schemeClr>
                </a:solidFill>
              </a:rPr>
              <a:t>Hotopf</a:t>
            </a:r>
            <a:r>
              <a:rPr lang="en-GB" sz="1400" dirty="0">
                <a:solidFill>
                  <a:schemeClr val="bg2">
                    <a:lumMod val="25000"/>
                  </a:schemeClr>
                </a:solidFill>
              </a:rPr>
              <a:t>, and Professor Reza </a:t>
            </a:r>
            <a:r>
              <a:rPr lang="en-GB" sz="1400" dirty="0" err="1">
                <a:solidFill>
                  <a:schemeClr val="bg2">
                    <a:lumMod val="25000"/>
                  </a:schemeClr>
                </a:solidFill>
              </a:rPr>
              <a:t>Rezavi</a:t>
            </a:r>
            <a:r>
              <a:rPr lang="en-GB" sz="1400" dirty="0">
                <a:solidFill>
                  <a:schemeClr val="bg2">
                    <a:lumMod val="25000"/>
                  </a:schemeClr>
                </a:solidFill>
              </a:rPr>
              <a:t>.</a:t>
            </a:r>
          </a:p>
          <a:p>
            <a:endParaRPr lang="en-GB" sz="1400" dirty="0">
              <a:solidFill>
                <a:schemeClr val="bg2">
                  <a:lumMod val="25000"/>
                </a:schemeClr>
              </a:solidFill>
            </a:endParaRPr>
          </a:p>
          <a:p>
            <a:r>
              <a:rPr lang="en-GB" sz="1400" dirty="0">
                <a:solidFill>
                  <a:schemeClr val="bg2">
                    <a:lumMod val="25000"/>
                  </a:schemeClr>
                </a:solidFill>
              </a:rPr>
              <a:t>The NHS CHECK team, past and present, includes: Rupa </a:t>
            </a:r>
            <a:r>
              <a:rPr lang="en-GB" sz="1400" dirty="0" err="1">
                <a:solidFill>
                  <a:schemeClr val="bg2">
                    <a:lumMod val="25000"/>
                  </a:schemeClr>
                </a:solidFill>
              </a:rPr>
              <a:t>Bhundia</a:t>
            </a:r>
            <a:r>
              <a:rPr lang="en-GB" sz="1400" dirty="0">
                <a:solidFill>
                  <a:schemeClr val="bg2">
                    <a:lumMod val="25000"/>
                  </a:schemeClr>
                </a:solidFill>
              </a:rPr>
              <a:t> (Project Manager); Dr Hannah Scott, Dr Brendan Dempsey, Dr Pam Almeida (Postdocs); Bethany Croak (PhD student); Siobhan Hegarty, Emelia </a:t>
            </a:r>
            <a:r>
              <a:rPr lang="en-GB" sz="1400" dirty="0" err="1">
                <a:solidFill>
                  <a:schemeClr val="bg2">
                    <a:lumMod val="25000"/>
                  </a:schemeClr>
                </a:solidFill>
              </a:rPr>
              <a:t>Soulios</a:t>
            </a:r>
            <a:r>
              <a:rPr lang="en-GB" sz="1400" dirty="0">
                <a:solidFill>
                  <a:schemeClr val="bg2">
                    <a:lumMod val="25000"/>
                  </a:schemeClr>
                </a:solidFill>
              </a:rPr>
              <a:t>, Sarah Rabin, Natalia </a:t>
            </a:r>
            <a:r>
              <a:rPr lang="en-GB" sz="1400" dirty="0" err="1">
                <a:solidFill>
                  <a:schemeClr val="bg2">
                    <a:lumMod val="25000"/>
                  </a:schemeClr>
                </a:solidFill>
              </a:rPr>
              <a:t>Kika</a:t>
            </a:r>
            <a:r>
              <a:rPr lang="en-GB" sz="1400" dirty="0">
                <a:solidFill>
                  <a:schemeClr val="bg2">
                    <a:lumMod val="25000"/>
                  </a:schemeClr>
                </a:solidFill>
              </a:rPr>
              <a:t>, Sofia </a:t>
            </a:r>
            <a:r>
              <a:rPr lang="en-GB" sz="1400" dirty="0" err="1">
                <a:solidFill>
                  <a:schemeClr val="bg2">
                    <a:lumMod val="25000"/>
                  </a:schemeClr>
                </a:solidFill>
              </a:rPr>
              <a:t>Franchini</a:t>
            </a:r>
            <a:r>
              <a:rPr lang="en-GB" sz="1400" dirty="0">
                <a:solidFill>
                  <a:schemeClr val="bg2">
                    <a:lumMod val="25000"/>
                  </a:schemeClr>
                </a:solidFill>
              </a:rPr>
              <a:t> (Research Assistants); Rosie Duncan (Communications); Danny Weston (Database Manager).</a:t>
            </a:r>
          </a:p>
        </p:txBody>
      </p:sp>
    </p:spTree>
    <p:extLst>
      <p:ext uri="{BB962C8B-B14F-4D97-AF65-F5344CB8AC3E}">
        <p14:creationId xmlns:p14="http://schemas.microsoft.com/office/powerpoint/2010/main" val="270890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DBF0-3F0C-123C-EC8E-F5087060906D}"/>
              </a:ext>
            </a:extLst>
          </p:cNvPr>
          <p:cNvSpPr>
            <a:spLocks noGrp="1"/>
          </p:cNvSpPr>
          <p:nvPr>
            <p:ph type="title"/>
          </p:nvPr>
        </p:nvSpPr>
        <p:spPr/>
        <p:txBody>
          <a:bodyPr/>
          <a:lstStyle/>
          <a:p>
            <a:r>
              <a:rPr lang="en-GB" dirty="0">
                <a:solidFill>
                  <a:srgbClr val="4D4D4D"/>
                </a:solidFill>
              </a:rPr>
              <a:t>Overview of results to date</a:t>
            </a:r>
          </a:p>
        </p:txBody>
      </p:sp>
      <p:sp>
        <p:nvSpPr>
          <p:cNvPr id="3" name="Content Placeholder 2">
            <a:extLst>
              <a:ext uri="{FF2B5EF4-FFF2-40B4-BE49-F238E27FC236}">
                <a16:creationId xmlns:a16="http://schemas.microsoft.com/office/drawing/2014/main" id="{E958BF5E-BDD8-68F6-8FF9-6A9C0DBD9694}"/>
              </a:ext>
            </a:extLst>
          </p:cNvPr>
          <p:cNvSpPr>
            <a:spLocks noGrp="1"/>
          </p:cNvSpPr>
          <p:nvPr>
            <p:ph idx="1"/>
          </p:nvPr>
        </p:nvSpPr>
        <p:spPr>
          <a:xfrm>
            <a:off x="838200" y="1458852"/>
            <a:ext cx="10515600" cy="4718111"/>
          </a:xfrm>
        </p:spPr>
        <p:txBody>
          <a:bodyPr>
            <a:normAutofit fontScale="85000" lnSpcReduction="20000"/>
          </a:bodyPr>
          <a:lstStyle/>
          <a:p>
            <a:r>
              <a:rPr lang="en-GB" dirty="0">
                <a:solidFill>
                  <a:srgbClr val="4D4D4D"/>
                </a:solidFill>
              </a:rPr>
              <a:t>About ½ of staff report symptoms of common mental disorders.</a:t>
            </a:r>
          </a:p>
          <a:p>
            <a:r>
              <a:rPr lang="en-GB" dirty="0">
                <a:solidFill>
                  <a:srgbClr val="4D4D4D"/>
                </a:solidFill>
              </a:rPr>
              <a:t>NOT the same as ½ of staff having a mental health diagnosis.</a:t>
            </a:r>
          </a:p>
          <a:p>
            <a:r>
              <a:rPr lang="en-GB" dirty="0">
                <a:solidFill>
                  <a:srgbClr val="4D4D4D"/>
                </a:solidFill>
              </a:rPr>
              <a:t>Diagnosable disorders around 8% (PTSD) to 13-14% (depression/anxiety).</a:t>
            </a:r>
          </a:p>
          <a:p>
            <a:r>
              <a:rPr lang="en-GB" dirty="0">
                <a:solidFill>
                  <a:srgbClr val="4D4D4D"/>
                </a:solidFill>
              </a:rPr>
              <a:t>Still concerning, but not quite the ‘tsunami’ predicted in the media.</a:t>
            </a:r>
          </a:p>
          <a:p>
            <a:r>
              <a:rPr lang="en-GB" dirty="0">
                <a:solidFill>
                  <a:srgbClr val="4D4D4D"/>
                </a:solidFill>
              </a:rPr>
              <a:t>However, concerning prevalence and incidence of suicidal ideation and self-harm behaviours.</a:t>
            </a:r>
          </a:p>
          <a:p>
            <a:r>
              <a:rPr lang="en-GB" dirty="0">
                <a:solidFill>
                  <a:srgbClr val="4D4D4D"/>
                </a:solidFill>
              </a:rPr>
              <a:t>Typically younger, female staff who are most affected, and those who’ve experienced moral injury, with male staff more likely to report alcohol misuse.</a:t>
            </a:r>
          </a:p>
          <a:p>
            <a:r>
              <a:rPr lang="en-GB" dirty="0">
                <a:solidFill>
                  <a:srgbClr val="4D4D4D"/>
                </a:solidFill>
              </a:rPr>
              <a:t>Practical support (free parking, relaxation spaces, breaks) most helpful, along with peer support from colleagues and supportive managers.</a:t>
            </a:r>
          </a:p>
          <a:p>
            <a:r>
              <a:rPr lang="en-GB" dirty="0">
                <a:solidFill>
                  <a:srgbClr val="4D4D4D"/>
                </a:solidFill>
              </a:rPr>
              <a:t>Honest, clear communication from Trust senior management and government is key.</a:t>
            </a:r>
          </a:p>
          <a:p>
            <a:r>
              <a:rPr lang="en-GB" dirty="0">
                <a:solidFill>
                  <a:srgbClr val="4D4D4D"/>
                </a:solidFill>
              </a:rPr>
              <a:t>Indications that smartphone wellbeing app can help, but small effect sizes.</a:t>
            </a:r>
          </a:p>
          <a:p>
            <a:endParaRPr lang="en-GB" dirty="0">
              <a:solidFill>
                <a:srgbClr val="4D4D4D"/>
              </a:solidFill>
            </a:endParaRPr>
          </a:p>
        </p:txBody>
      </p:sp>
      <p:pic>
        <p:nvPicPr>
          <p:cNvPr id="4" name="Picture 3">
            <a:extLst>
              <a:ext uri="{FF2B5EF4-FFF2-40B4-BE49-F238E27FC236}">
                <a16:creationId xmlns:a16="http://schemas.microsoft.com/office/drawing/2014/main" id="{4E4A6FC1-17EB-7FA8-DFD8-75DB11DCDBC8}"/>
              </a:ext>
            </a:extLst>
          </p:cNvPr>
          <p:cNvPicPr>
            <a:picLocks noChangeAspect="1"/>
          </p:cNvPicPr>
          <p:nvPr/>
        </p:nvPicPr>
        <p:blipFill>
          <a:blip r:embed="rId2"/>
          <a:stretch>
            <a:fillRect/>
          </a:stretch>
        </p:blipFill>
        <p:spPr>
          <a:xfrm>
            <a:off x="10464022" y="429555"/>
            <a:ext cx="1254153" cy="1254153"/>
          </a:xfrm>
          <a:prstGeom prst="rect">
            <a:avLst/>
          </a:prstGeom>
        </p:spPr>
      </p:pic>
    </p:spTree>
    <p:extLst>
      <p:ext uri="{BB962C8B-B14F-4D97-AF65-F5344CB8AC3E}">
        <p14:creationId xmlns:p14="http://schemas.microsoft.com/office/powerpoint/2010/main" val="111859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1DEF-F4CB-4D23-ACD8-124EFC7C0708}"/>
              </a:ext>
            </a:extLst>
          </p:cNvPr>
          <p:cNvSpPr>
            <a:spLocks noGrp="1"/>
          </p:cNvSpPr>
          <p:nvPr>
            <p:ph type="title"/>
          </p:nvPr>
        </p:nvSpPr>
        <p:spPr>
          <a:xfrm>
            <a:off x="838200" y="365126"/>
            <a:ext cx="10515600" cy="995186"/>
          </a:xfrm>
        </p:spPr>
        <p:txBody>
          <a:bodyPr>
            <a:normAutofit/>
          </a:bodyPr>
          <a:lstStyle/>
          <a:p>
            <a:r>
              <a:rPr lang="en-GB" dirty="0">
                <a:solidFill>
                  <a:srgbClr val="4D4D4D"/>
                </a:solidFill>
              </a:rPr>
              <a:t>What’s next? Current and future work</a:t>
            </a:r>
          </a:p>
        </p:txBody>
      </p:sp>
      <p:sp>
        <p:nvSpPr>
          <p:cNvPr id="3" name="Content Placeholder 2">
            <a:extLst>
              <a:ext uri="{FF2B5EF4-FFF2-40B4-BE49-F238E27FC236}">
                <a16:creationId xmlns:a16="http://schemas.microsoft.com/office/drawing/2014/main" id="{85B4F959-CD7A-4FB8-920D-FC77AFB07261}"/>
              </a:ext>
            </a:extLst>
          </p:cNvPr>
          <p:cNvSpPr>
            <a:spLocks noGrp="1"/>
          </p:cNvSpPr>
          <p:nvPr>
            <p:ph idx="1"/>
          </p:nvPr>
        </p:nvSpPr>
        <p:spPr>
          <a:xfrm>
            <a:off x="838200" y="1512711"/>
            <a:ext cx="10515600" cy="4664252"/>
          </a:xfrm>
        </p:spPr>
        <p:txBody>
          <a:bodyPr>
            <a:normAutofit fontScale="85000" lnSpcReduction="20000"/>
          </a:bodyPr>
          <a:lstStyle/>
          <a:p>
            <a:r>
              <a:rPr lang="en-GB" dirty="0">
                <a:solidFill>
                  <a:srgbClr val="4D4D4D"/>
                </a:solidFill>
              </a:rPr>
              <a:t>Received funding from the COLT Foundation for an analysis of data exploring psychosocial factors contributing to ‘Long COVID’ – analysis being completed this year.</a:t>
            </a:r>
          </a:p>
          <a:p>
            <a:r>
              <a:rPr lang="en-GB" dirty="0">
                <a:solidFill>
                  <a:srgbClr val="4D4D4D"/>
                </a:solidFill>
              </a:rPr>
              <a:t>Received funding from the </a:t>
            </a:r>
            <a:r>
              <a:rPr lang="en-GB" dirty="0" err="1">
                <a:solidFill>
                  <a:srgbClr val="4D4D4D"/>
                </a:solidFill>
              </a:rPr>
              <a:t>Rosetrees</a:t>
            </a:r>
            <a:r>
              <a:rPr lang="en-GB" dirty="0">
                <a:solidFill>
                  <a:srgbClr val="4D4D4D"/>
                </a:solidFill>
              </a:rPr>
              <a:t> Trust for a longitudinal trajectory analysis of mental health outcomes over time – baseline, 6 months, 12 months, 32 months.</a:t>
            </a:r>
          </a:p>
          <a:p>
            <a:r>
              <a:rPr lang="en-GB" dirty="0">
                <a:solidFill>
                  <a:srgbClr val="4D4D4D"/>
                </a:solidFill>
              </a:rPr>
              <a:t>Received funding from the Blahnik Foundation to develop and test an intervention to address moral injury in HCWs.</a:t>
            </a:r>
          </a:p>
          <a:p>
            <a:r>
              <a:rPr lang="en-GB" dirty="0">
                <a:solidFill>
                  <a:srgbClr val="4D4D4D"/>
                </a:solidFill>
              </a:rPr>
              <a:t>Mixed methods paper on support services, including detailed quantitative analysis of use/preferences, and interviews with HCWs and occupational health staff.</a:t>
            </a:r>
          </a:p>
          <a:p>
            <a:r>
              <a:rPr lang="en-GB" dirty="0">
                <a:solidFill>
                  <a:srgbClr val="4D4D4D"/>
                </a:solidFill>
              </a:rPr>
              <a:t>Occupational factors associated with intention to leave/sickness absence.</a:t>
            </a:r>
          </a:p>
          <a:p>
            <a:r>
              <a:rPr lang="en-GB" dirty="0">
                <a:solidFill>
                  <a:srgbClr val="4D4D4D"/>
                </a:solidFill>
              </a:rPr>
              <a:t>ESRC-funded PhD student working on quant and qual analyses of lower-paid HCWs.</a:t>
            </a:r>
          </a:p>
          <a:p>
            <a:r>
              <a:rPr lang="en-GB" dirty="0">
                <a:solidFill>
                  <a:srgbClr val="4D4D4D"/>
                </a:solidFill>
              </a:rPr>
              <a:t>Analysis of post-traumatic growth data.</a:t>
            </a:r>
          </a:p>
          <a:p>
            <a:endParaRPr lang="en-GB" dirty="0"/>
          </a:p>
        </p:txBody>
      </p:sp>
      <p:pic>
        <p:nvPicPr>
          <p:cNvPr id="4" name="Picture 3">
            <a:extLst>
              <a:ext uri="{FF2B5EF4-FFF2-40B4-BE49-F238E27FC236}">
                <a16:creationId xmlns:a16="http://schemas.microsoft.com/office/drawing/2014/main" id="{467C38D1-C210-7DD2-4C9C-370DF6739FB5}"/>
              </a:ext>
            </a:extLst>
          </p:cNvPr>
          <p:cNvPicPr>
            <a:picLocks noChangeAspect="1"/>
          </p:cNvPicPr>
          <p:nvPr/>
        </p:nvPicPr>
        <p:blipFill>
          <a:blip r:embed="rId2"/>
          <a:stretch>
            <a:fillRect/>
          </a:stretch>
        </p:blipFill>
        <p:spPr>
          <a:xfrm>
            <a:off x="10571266" y="182358"/>
            <a:ext cx="1254153" cy="1254153"/>
          </a:xfrm>
          <a:prstGeom prst="rect">
            <a:avLst/>
          </a:prstGeom>
        </p:spPr>
      </p:pic>
    </p:spTree>
    <p:extLst>
      <p:ext uri="{BB962C8B-B14F-4D97-AF65-F5344CB8AC3E}">
        <p14:creationId xmlns:p14="http://schemas.microsoft.com/office/powerpoint/2010/main" val="184703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CDF4-C5D6-4B2C-8651-04D2E0DD9B88}"/>
              </a:ext>
            </a:extLst>
          </p:cNvPr>
          <p:cNvSpPr>
            <a:spLocks noGrp="1"/>
          </p:cNvSpPr>
          <p:nvPr>
            <p:ph type="title"/>
          </p:nvPr>
        </p:nvSpPr>
        <p:spPr>
          <a:xfrm>
            <a:off x="838200" y="1174831"/>
            <a:ext cx="10515600" cy="1325563"/>
          </a:xfrm>
        </p:spPr>
        <p:txBody>
          <a:bodyPr>
            <a:normAutofit fontScale="90000"/>
          </a:bodyPr>
          <a:lstStyle/>
          <a:p>
            <a:pPr algn="ctr"/>
            <a:r>
              <a:rPr lang="en-GB" dirty="0"/>
              <a:t>Thanks for listening!</a:t>
            </a:r>
            <a:br>
              <a:rPr lang="en-GB" dirty="0"/>
            </a:br>
            <a:br>
              <a:rPr lang="en-GB" dirty="0"/>
            </a:br>
            <a:r>
              <a:rPr lang="en-GB" dirty="0"/>
              <a:t>Any questions?</a:t>
            </a:r>
          </a:p>
        </p:txBody>
      </p:sp>
      <p:pic>
        <p:nvPicPr>
          <p:cNvPr id="4" name="Picture 3" descr="Chart, bubble chart&#10;&#10;Description automatically generated">
            <a:extLst>
              <a:ext uri="{FF2B5EF4-FFF2-40B4-BE49-F238E27FC236}">
                <a16:creationId xmlns:a16="http://schemas.microsoft.com/office/drawing/2014/main" id="{6667DCAD-FA8A-4793-B9D0-2D2CF371619F}"/>
              </a:ext>
            </a:extLst>
          </p:cNvPr>
          <p:cNvPicPr>
            <a:picLocks noChangeAspect="1"/>
          </p:cNvPicPr>
          <p:nvPr/>
        </p:nvPicPr>
        <p:blipFill rotWithShape="1">
          <a:blip r:embed="rId2">
            <a:extLst>
              <a:ext uri="{28A0092B-C50C-407E-A947-70E740481C1C}">
                <a14:useLocalDpi xmlns:a14="http://schemas.microsoft.com/office/drawing/2010/main" val="0"/>
              </a:ext>
            </a:extLst>
          </a:blip>
          <a:srcRect t="5336" b="10054"/>
          <a:stretch/>
        </p:blipFill>
        <p:spPr>
          <a:xfrm>
            <a:off x="2957405" y="3246698"/>
            <a:ext cx="6427664" cy="3009417"/>
          </a:xfrm>
          <a:prstGeom prst="rect">
            <a:avLst/>
          </a:prstGeom>
        </p:spPr>
      </p:pic>
    </p:spTree>
    <p:extLst>
      <p:ext uri="{BB962C8B-B14F-4D97-AF65-F5344CB8AC3E}">
        <p14:creationId xmlns:p14="http://schemas.microsoft.com/office/powerpoint/2010/main" val="319966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33C4C8-54EB-4B55-B3FC-2655A90BC0FC}"/>
              </a:ext>
            </a:extLst>
          </p:cNvPr>
          <p:cNvSpPr txBox="1"/>
          <p:nvPr/>
        </p:nvSpPr>
        <p:spPr>
          <a:xfrm>
            <a:off x="221673" y="5936673"/>
            <a:ext cx="11679382" cy="86546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5289A9E4-3837-48C0-A26B-C32891862036}"/>
              </a:ext>
            </a:extLst>
          </p:cNvPr>
          <p:cNvSpPr>
            <a:spLocks noGrp="1"/>
          </p:cNvSpPr>
          <p:nvPr>
            <p:ph type="title"/>
          </p:nvPr>
        </p:nvSpPr>
        <p:spPr>
          <a:xfrm>
            <a:off x="394854" y="369842"/>
            <a:ext cx="5015553" cy="774903"/>
          </a:xfrm>
          <a:solidFill>
            <a:schemeClr val="bg1"/>
          </a:solidFill>
        </p:spPr>
        <p:txBody>
          <a:bodyPr anchor="b">
            <a:normAutofit/>
          </a:bodyPr>
          <a:lstStyle/>
          <a:p>
            <a:r>
              <a:rPr lang="en-US" sz="4400" dirty="0">
                <a:solidFill>
                  <a:schemeClr val="accent5"/>
                </a:solidFill>
                <a:latin typeface="Calibri Light" panose="020F0302020204030204" pitchFamily="34" charset="0"/>
                <a:cs typeface="Calibri Light" panose="020F0302020204030204" pitchFamily="34" charset="0"/>
              </a:rPr>
              <a:t>Overview</a:t>
            </a:r>
          </a:p>
        </p:txBody>
      </p:sp>
      <p:sp>
        <p:nvSpPr>
          <p:cNvPr id="6" name="Content Placeholder 2">
            <a:extLst>
              <a:ext uri="{FF2B5EF4-FFF2-40B4-BE49-F238E27FC236}">
                <a16:creationId xmlns:a16="http://schemas.microsoft.com/office/drawing/2014/main" id="{5B070A5F-0A14-4921-8150-200FF7393D1F}"/>
              </a:ext>
            </a:extLst>
          </p:cNvPr>
          <p:cNvSpPr>
            <a:spLocks noGrp="1"/>
          </p:cNvSpPr>
          <p:nvPr>
            <p:ph idx="1"/>
          </p:nvPr>
        </p:nvSpPr>
        <p:spPr>
          <a:xfrm>
            <a:off x="480000" y="1355834"/>
            <a:ext cx="11204000" cy="5044966"/>
          </a:xfrm>
        </p:spPr>
        <p:txBody>
          <a:bodyPr vert="horz" lIns="0" tIns="0" rIns="0" bIns="0" rtlCol="0" anchor="t">
            <a:normAutofit/>
          </a:bodyPr>
          <a:lstStyle/>
          <a:p>
            <a:r>
              <a:rPr lang="en-US" sz="2600" dirty="0">
                <a:solidFill>
                  <a:srgbClr val="515152"/>
                </a:solidFill>
                <a:latin typeface="Calibri" panose="020F0502020204030204" pitchFamily="34" charset="0"/>
                <a:cs typeface="Calibri" panose="020F0502020204030204" pitchFamily="34" charset="0"/>
              </a:rPr>
              <a:t>Introduction to the NHS CHECK study</a:t>
            </a:r>
          </a:p>
          <a:p>
            <a:r>
              <a:rPr lang="en-US" sz="2600" dirty="0">
                <a:solidFill>
                  <a:srgbClr val="515152"/>
                </a:solidFill>
                <a:latin typeface="Calibri" panose="020F0502020204030204" pitchFamily="34" charset="0"/>
                <a:cs typeface="Calibri" panose="020F0502020204030204" pitchFamily="34" charset="0"/>
              </a:rPr>
              <a:t>Summary of </a:t>
            </a:r>
            <a:r>
              <a:rPr lang="en-US" sz="2600" b="1" dirty="0">
                <a:solidFill>
                  <a:srgbClr val="515152"/>
                </a:solidFill>
                <a:latin typeface="Calibri" panose="020F0502020204030204" pitchFamily="34" charset="0"/>
                <a:cs typeface="Calibri" panose="020F0502020204030204" pitchFamily="34" charset="0"/>
              </a:rPr>
              <a:t>cohort demographics</a:t>
            </a:r>
          </a:p>
          <a:p>
            <a:r>
              <a:rPr lang="en-US" sz="2600" dirty="0">
                <a:solidFill>
                  <a:srgbClr val="515152"/>
                </a:solidFill>
                <a:latin typeface="Calibri" panose="020F0502020204030204" pitchFamily="34" charset="0"/>
                <a:cs typeface="Calibri" panose="020F0502020204030204" pitchFamily="34" charset="0"/>
              </a:rPr>
              <a:t>Prevalence of </a:t>
            </a:r>
            <a:r>
              <a:rPr lang="en-US" sz="2600" b="1" dirty="0">
                <a:solidFill>
                  <a:srgbClr val="515152"/>
                </a:solidFill>
                <a:latin typeface="Calibri" panose="020F0502020204030204" pitchFamily="34" charset="0"/>
                <a:cs typeface="Calibri" panose="020F0502020204030204" pitchFamily="34" charset="0"/>
              </a:rPr>
              <a:t>mental ill-health symptoms over time </a:t>
            </a:r>
            <a:r>
              <a:rPr lang="en-US" sz="2600" dirty="0">
                <a:solidFill>
                  <a:srgbClr val="515152"/>
                </a:solidFill>
                <a:latin typeface="Calibri" panose="020F0502020204030204" pitchFamily="34" charset="0"/>
                <a:cs typeface="Calibri" panose="020F0502020204030204" pitchFamily="34" charset="0"/>
              </a:rPr>
              <a:t>(survey data)</a:t>
            </a:r>
          </a:p>
          <a:p>
            <a:r>
              <a:rPr lang="en-US" sz="2600" dirty="0">
                <a:solidFill>
                  <a:srgbClr val="515152"/>
                </a:solidFill>
                <a:latin typeface="Calibri" panose="020F0502020204030204" pitchFamily="34" charset="0"/>
                <a:cs typeface="Calibri" panose="020F0502020204030204" pitchFamily="34" charset="0"/>
              </a:rPr>
              <a:t>Accuracy of screening measures (</a:t>
            </a:r>
            <a:r>
              <a:rPr lang="en-US" sz="2600" b="1" dirty="0">
                <a:solidFill>
                  <a:srgbClr val="515152"/>
                </a:solidFill>
                <a:latin typeface="Calibri" panose="020F0502020204030204" pitchFamily="34" charset="0"/>
                <a:cs typeface="Calibri" panose="020F0502020204030204" pitchFamily="34" charset="0"/>
              </a:rPr>
              <a:t>diagnostic interview </a:t>
            </a:r>
            <a:r>
              <a:rPr lang="en-US" sz="2600" dirty="0">
                <a:solidFill>
                  <a:srgbClr val="515152"/>
                </a:solidFill>
                <a:latin typeface="Calibri" panose="020F0502020204030204" pitchFamily="34" charset="0"/>
                <a:cs typeface="Calibri" panose="020F0502020204030204" pitchFamily="34" charset="0"/>
              </a:rPr>
              <a:t>data)</a:t>
            </a:r>
          </a:p>
          <a:p>
            <a:r>
              <a:rPr lang="en-US" sz="2600" b="1" dirty="0">
                <a:solidFill>
                  <a:srgbClr val="515152"/>
                </a:solidFill>
                <a:latin typeface="Calibri" panose="020F0502020204030204" pitchFamily="34" charset="0"/>
                <a:cs typeface="Calibri" panose="020F0502020204030204" pitchFamily="34" charset="0"/>
              </a:rPr>
              <a:t>Moral injury </a:t>
            </a:r>
            <a:r>
              <a:rPr lang="en-US" sz="2600" dirty="0">
                <a:solidFill>
                  <a:srgbClr val="515152"/>
                </a:solidFill>
                <a:latin typeface="Calibri" panose="020F0502020204030204" pitchFamily="34" charset="0"/>
                <a:cs typeface="Calibri" panose="020F0502020204030204" pitchFamily="34" charset="0"/>
              </a:rPr>
              <a:t>(survey data &amp; qualitative interviews)</a:t>
            </a:r>
          </a:p>
          <a:p>
            <a:r>
              <a:rPr lang="en-US" sz="2600" dirty="0">
                <a:solidFill>
                  <a:srgbClr val="515152"/>
                </a:solidFill>
                <a:latin typeface="Calibri" panose="020F0502020204030204" pitchFamily="34" charset="0"/>
                <a:cs typeface="Calibri" panose="020F0502020204030204" pitchFamily="34" charset="0"/>
              </a:rPr>
              <a:t>Reported </a:t>
            </a:r>
            <a:r>
              <a:rPr lang="en-US" sz="2600" b="1" dirty="0">
                <a:solidFill>
                  <a:srgbClr val="515152"/>
                </a:solidFill>
                <a:latin typeface="Calibri" panose="020F0502020204030204" pitchFamily="34" charset="0"/>
                <a:cs typeface="Calibri" panose="020F0502020204030204" pitchFamily="34" charset="0"/>
              </a:rPr>
              <a:t>suicidal ideation and self-harm </a:t>
            </a:r>
            <a:r>
              <a:rPr lang="en-US" sz="2600" dirty="0" err="1">
                <a:solidFill>
                  <a:srgbClr val="515152"/>
                </a:solidFill>
                <a:latin typeface="Calibri" panose="020F0502020204030204" pitchFamily="34" charset="0"/>
                <a:cs typeface="Calibri" panose="020F0502020204030204" pitchFamily="34" charset="0"/>
              </a:rPr>
              <a:t>behaviours</a:t>
            </a:r>
            <a:r>
              <a:rPr lang="en-US" sz="2600" dirty="0">
                <a:solidFill>
                  <a:srgbClr val="515152"/>
                </a:solidFill>
                <a:latin typeface="Calibri" panose="020F0502020204030204" pitchFamily="34" charset="0"/>
                <a:cs typeface="Calibri" panose="020F0502020204030204" pitchFamily="34" charset="0"/>
              </a:rPr>
              <a:t> (survey data)</a:t>
            </a:r>
          </a:p>
          <a:p>
            <a:r>
              <a:rPr lang="en-US" sz="2600" dirty="0">
                <a:solidFill>
                  <a:srgbClr val="515152"/>
                </a:solidFill>
                <a:latin typeface="Calibri" panose="020F0502020204030204" pitchFamily="34" charset="0"/>
                <a:cs typeface="Calibri" panose="020F0502020204030204" pitchFamily="34" charset="0"/>
              </a:rPr>
              <a:t>Use and experiences of </a:t>
            </a:r>
            <a:r>
              <a:rPr lang="en-US" sz="2600" b="1" dirty="0">
                <a:solidFill>
                  <a:srgbClr val="515152"/>
                </a:solidFill>
                <a:latin typeface="Calibri" panose="020F0502020204030204" pitchFamily="34" charset="0"/>
                <a:cs typeface="Calibri" panose="020F0502020204030204" pitchFamily="34" charset="0"/>
              </a:rPr>
              <a:t>staff support services </a:t>
            </a:r>
            <a:r>
              <a:rPr lang="en-US" sz="2600" dirty="0">
                <a:solidFill>
                  <a:srgbClr val="515152"/>
                </a:solidFill>
                <a:latin typeface="Calibri" panose="020F0502020204030204" pitchFamily="34" charset="0"/>
                <a:cs typeface="Calibri" panose="020F0502020204030204" pitchFamily="34" charset="0"/>
              </a:rPr>
              <a:t>(survey data &amp; qualitative interview data)</a:t>
            </a:r>
          </a:p>
          <a:p>
            <a:r>
              <a:rPr lang="en-US" sz="2600" dirty="0">
                <a:solidFill>
                  <a:srgbClr val="515152"/>
                </a:solidFill>
                <a:latin typeface="Calibri" panose="020F0502020204030204" pitchFamily="34" charset="0"/>
                <a:cs typeface="Calibri" panose="020F0502020204030204" pitchFamily="34" charset="0"/>
              </a:rPr>
              <a:t>Results from an </a:t>
            </a:r>
            <a:r>
              <a:rPr lang="en-US" sz="2600" b="1" dirty="0">
                <a:solidFill>
                  <a:srgbClr val="515152"/>
                </a:solidFill>
                <a:latin typeface="Calibri" panose="020F0502020204030204" pitchFamily="34" charset="0"/>
                <a:cs typeface="Calibri" panose="020F0502020204030204" pitchFamily="34" charset="0"/>
              </a:rPr>
              <a:t>RCT of a smartphone wellbeing app </a:t>
            </a:r>
            <a:r>
              <a:rPr lang="en-US" sz="2600" dirty="0">
                <a:solidFill>
                  <a:srgbClr val="515152"/>
                </a:solidFill>
                <a:latin typeface="Calibri" panose="020F0502020204030204" pitchFamily="34" charset="0"/>
                <a:cs typeface="Calibri" panose="020F0502020204030204" pitchFamily="34" charset="0"/>
              </a:rPr>
              <a:t>(RCT)</a:t>
            </a:r>
          </a:p>
          <a:p>
            <a:r>
              <a:rPr lang="en-US" sz="2600" dirty="0">
                <a:solidFill>
                  <a:srgbClr val="515152"/>
                </a:solidFill>
                <a:latin typeface="Calibri" panose="020F0502020204030204" pitchFamily="34" charset="0"/>
                <a:cs typeface="Calibri" panose="020F0502020204030204" pitchFamily="34" charset="0"/>
              </a:rPr>
              <a:t>Future work</a:t>
            </a:r>
          </a:p>
          <a:p>
            <a:endParaRPr lang="en-US" sz="2600" dirty="0">
              <a:solidFill>
                <a:srgbClr val="515152"/>
              </a:solidFill>
            </a:endParaRPr>
          </a:p>
          <a:p>
            <a:endParaRPr lang="en-US" sz="2600" dirty="0">
              <a:solidFill>
                <a:srgbClr val="515152"/>
              </a:solidFill>
            </a:endParaRPr>
          </a:p>
          <a:p>
            <a:endParaRPr lang="en-US" sz="2600" dirty="0">
              <a:solidFill>
                <a:srgbClr val="515152"/>
              </a:solidFill>
            </a:endParaRPr>
          </a:p>
          <a:p>
            <a:endParaRPr lang="en-US" sz="2600" dirty="0">
              <a:solidFill>
                <a:srgbClr val="515152"/>
              </a:solidFill>
            </a:endParaRPr>
          </a:p>
          <a:p>
            <a:endParaRPr lang="en-US" sz="2600" dirty="0">
              <a:solidFill>
                <a:srgbClr val="515152"/>
              </a:solidFill>
            </a:endParaRPr>
          </a:p>
          <a:p>
            <a:pPr marL="0" indent="0">
              <a:buNone/>
            </a:pPr>
            <a:endParaRPr lang="en-US" dirty="0"/>
          </a:p>
        </p:txBody>
      </p:sp>
      <p:pic>
        <p:nvPicPr>
          <p:cNvPr id="7" name="Picture 6">
            <a:extLst>
              <a:ext uri="{FF2B5EF4-FFF2-40B4-BE49-F238E27FC236}">
                <a16:creationId xmlns:a16="http://schemas.microsoft.com/office/drawing/2014/main" id="{9C0903FF-8429-4169-8ACF-92AE49E1D7B8}"/>
              </a:ext>
            </a:extLst>
          </p:cNvPr>
          <p:cNvPicPr>
            <a:picLocks noChangeAspect="1"/>
          </p:cNvPicPr>
          <p:nvPr/>
        </p:nvPicPr>
        <p:blipFill>
          <a:blip r:embed="rId2"/>
          <a:stretch>
            <a:fillRect/>
          </a:stretch>
        </p:blipFill>
        <p:spPr>
          <a:xfrm>
            <a:off x="10646902" y="101681"/>
            <a:ext cx="1254153" cy="1254153"/>
          </a:xfrm>
          <a:prstGeom prst="rect">
            <a:avLst/>
          </a:prstGeom>
        </p:spPr>
      </p:pic>
    </p:spTree>
    <p:extLst>
      <p:ext uri="{BB962C8B-B14F-4D97-AF65-F5344CB8AC3E}">
        <p14:creationId xmlns:p14="http://schemas.microsoft.com/office/powerpoint/2010/main" val="209436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33C4C8-54EB-4B55-B3FC-2655A90BC0FC}"/>
              </a:ext>
            </a:extLst>
          </p:cNvPr>
          <p:cNvSpPr txBox="1"/>
          <p:nvPr/>
        </p:nvSpPr>
        <p:spPr>
          <a:xfrm>
            <a:off x="221673" y="5936673"/>
            <a:ext cx="11679382" cy="86546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5289A9E4-3837-48C0-A26B-C32891862036}"/>
              </a:ext>
            </a:extLst>
          </p:cNvPr>
          <p:cNvSpPr>
            <a:spLocks noGrp="1"/>
          </p:cNvSpPr>
          <p:nvPr>
            <p:ph type="title"/>
          </p:nvPr>
        </p:nvSpPr>
        <p:spPr>
          <a:xfrm>
            <a:off x="394854" y="369842"/>
            <a:ext cx="5015553" cy="746982"/>
          </a:xfrm>
          <a:solidFill>
            <a:schemeClr val="bg1"/>
          </a:solidFill>
        </p:spPr>
        <p:txBody>
          <a:bodyPr anchor="b">
            <a:normAutofit/>
          </a:bodyPr>
          <a:lstStyle/>
          <a:p>
            <a:r>
              <a:rPr lang="en-US" sz="4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Introduction</a:t>
            </a:r>
          </a:p>
        </p:txBody>
      </p:sp>
      <p:sp>
        <p:nvSpPr>
          <p:cNvPr id="6" name="Content Placeholder 2">
            <a:extLst>
              <a:ext uri="{FF2B5EF4-FFF2-40B4-BE49-F238E27FC236}">
                <a16:creationId xmlns:a16="http://schemas.microsoft.com/office/drawing/2014/main" id="{5B070A5F-0A14-4921-8150-200FF7393D1F}"/>
              </a:ext>
            </a:extLst>
          </p:cNvPr>
          <p:cNvSpPr>
            <a:spLocks noGrp="1"/>
          </p:cNvSpPr>
          <p:nvPr>
            <p:ph idx="1"/>
          </p:nvPr>
        </p:nvSpPr>
        <p:spPr>
          <a:xfrm>
            <a:off x="480000" y="1444892"/>
            <a:ext cx="11232000" cy="4924514"/>
          </a:xfrm>
        </p:spPr>
        <p:txBody>
          <a:bodyPr vert="horz" lIns="0" tIns="0" rIns="0" bIns="0" rtlCol="0" anchor="t">
            <a:normAutofit fontScale="85000" lnSpcReduction="20000"/>
          </a:bodyPr>
          <a:lstStyle/>
          <a:p>
            <a:pPr marL="0" indent="0">
              <a:buNone/>
            </a:pPr>
            <a:r>
              <a:rPr lang="en-US" sz="2600" b="1" dirty="0">
                <a:solidFill>
                  <a:srgbClr val="515152"/>
                </a:solidFill>
                <a:latin typeface="Calibri" panose="020F0502020204030204" pitchFamily="34" charset="0"/>
                <a:cs typeface="Calibri" panose="020F0502020204030204" pitchFamily="34" charset="0"/>
              </a:rPr>
              <a:t>NHS CHECK – UK’s largest study of the mental health and wellbeing of healthcare workers through COVID-19</a:t>
            </a:r>
          </a:p>
          <a:p>
            <a:pPr marL="0" indent="0">
              <a:buNone/>
            </a:pPr>
            <a:endParaRPr lang="en-US" sz="2600" b="1" dirty="0">
              <a:solidFill>
                <a:srgbClr val="515152"/>
              </a:solidFill>
            </a:endParaRPr>
          </a:p>
          <a:p>
            <a:r>
              <a:rPr lang="en-US" sz="2600" dirty="0">
                <a:solidFill>
                  <a:srgbClr val="515152"/>
                </a:solidFill>
                <a:latin typeface="Calibri" panose="020F0502020204030204" pitchFamily="34" charset="0"/>
                <a:cs typeface="Calibri" panose="020F0502020204030204" pitchFamily="34" charset="0"/>
              </a:rPr>
              <a:t>Includes ALL staff types (not just clinical) </a:t>
            </a:r>
          </a:p>
          <a:p>
            <a:pPr marL="0" indent="0">
              <a:buNone/>
            </a:pPr>
            <a:r>
              <a:rPr lang="en-US" sz="1800" dirty="0">
                <a:solidFill>
                  <a:srgbClr val="515152"/>
                </a:solidFill>
                <a:latin typeface="Calibri" panose="020F0502020204030204" pitchFamily="34" charset="0"/>
                <a:cs typeface="Calibri" panose="020F0502020204030204" pitchFamily="34" charset="0"/>
              </a:rPr>
              <a:t> </a:t>
            </a:r>
          </a:p>
          <a:p>
            <a:r>
              <a:rPr lang="en-US" sz="2600" dirty="0">
                <a:solidFill>
                  <a:srgbClr val="515152"/>
                </a:solidFill>
                <a:latin typeface="Calibri" panose="020F0502020204030204" pitchFamily="34" charset="0"/>
                <a:cs typeface="Calibri" panose="020F0502020204030204" pitchFamily="34" charset="0"/>
              </a:rPr>
              <a:t>Longitudinal - online surveys completed at baseline (started April 2020), 6 months, 12 months, and 32 months (limitation: data collection time ‘points’ overlap)</a:t>
            </a:r>
          </a:p>
          <a:p>
            <a:endParaRPr lang="en-US" sz="2600" dirty="0">
              <a:solidFill>
                <a:srgbClr val="515152"/>
              </a:solidFill>
              <a:latin typeface="Calibri" panose="020F0502020204030204" pitchFamily="34" charset="0"/>
              <a:cs typeface="Calibri" panose="020F0502020204030204" pitchFamily="34" charset="0"/>
            </a:endParaRPr>
          </a:p>
          <a:p>
            <a:r>
              <a:rPr lang="en-US" sz="2600" dirty="0">
                <a:solidFill>
                  <a:srgbClr val="515152"/>
                </a:solidFill>
                <a:latin typeface="Calibri" panose="020F0502020204030204" pitchFamily="34" charset="0"/>
                <a:cs typeface="Calibri" panose="020F0502020204030204" pitchFamily="34" charset="0"/>
              </a:rPr>
              <a:t>Analyses to date on mental ill-health prevalence over time, moral injury, suicidal ideation and behaviours, free text survey data</a:t>
            </a:r>
          </a:p>
          <a:p>
            <a:pPr marL="0" indent="0">
              <a:buNone/>
            </a:pPr>
            <a:r>
              <a:rPr lang="en-US" sz="1800" dirty="0">
                <a:solidFill>
                  <a:srgbClr val="515152"/>
                </a:solidFill>
                <a:latin typeface="Calibri" panose="020F0502020204030204" pitchFamily="34" charset="0"/>
                <a:cs typeface="Calibri" panose="020F0502020204030204" pitchFamily="34" charset="0"/>
              </a:rPr>
              <a:t> </a:t>
            </a:r>
          </a:p>
          <a:p>
            <a:r>
              <a:rPr lang="en-US" sz="2600" dirty="0">
                <a:solidFill>
                  <a:srgbClr val="515152"/>
                </a:solidFill>
                <a:latin typeface="Calibri" panose="020F0502020204030204" pitchFamily="34" charset="0"/>
                <a:cs typeface="Calibri" panose="020F0502020204030204" pitchFamily="34" charset="0"/>
              </a:rPr>
              <a:t>Also carried out qualitative interviews (experiences of support services, and moral injury experiences), diagnostic interviews, RCT of wellbeing app</a:t>
            </a:r>
          </a:p>
          <a:p>
            <a:pPr marL="0" indent="0">
              <a:buNone/>
            </a:pPr>
            <a:endParaRPr lang="en-US" sz="2600" dirty="0">
              <a:solidFill>
                <a:srgbClr val="515152"/>
              </a:solidFill>
              <a:latin typeface="Calibri" panose="020F0502020204030204" pitchFamily="34" charset="0"/>
              <a:cs typeface="Calibri" panose="020F0502020204030204" pitchFamily="34" charset="0"/>
            </a:endParaRPr>
          </a:p>
          <a:p>
            <a:r>
              <a:rPr lang="en-US" sz="2600" dirty="0">
                <a:solidFill>
                  <a:srgbClr val="515152"/>
                </a:solidFill>
                <a:latin typeface="Calibri" panose="020F0502020204030204" pitchFamily="34" charset="0"/>
                <a:cs typeface="Calibri" panose="020F0502020204030204" pitchFamily="34" charset="0"/>
              </a:rPr>
              <a:t>Protocol paper out in BMJ Open: </a:t>
            </a:r>
            <a:r>
              <a:rPr lang="en-US" sz="26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https://bmjopen.bmj.com/content/11/6/e051687.abstract</a:t>
            </a:r>
            <a:r>
              <a:rPr lang="en-US" sz="2600" dirty="0">
                <a:solidFill>
                  <a:srgbClr val="0070C0"/>
                </a:solidFill>
                <a:latin typeface="Calibri" panose="020F0502020204030204" pitchFamily="34" charset="0"/>
                <a:cs typeface="Calibri" panose="020F0502020204030204" pitchFamily="34" charset="0"/>
              </a:rPr>
              <a:t> </a:t>
            </a:r>
          </a:p>
          <a:p>
            <a:pPr marL="0" indent="0">
              <a:buNone/>
            </a:pPr>
            <a:endParaRPr lang="en-US" sz="2600" dirty="0">
              <a:solidFill>
                <a:srgbClr val="515152"/>
              </a:solidFill>
            </a:endParaRPr>
          </a:p>
          <a:p>
            <a:pPr marL="0" indent="0">
              <a:buNone/>
            </a:pPr>
            <a:endParaRPr lang="en-US" dirty="0"/>
          </a:p>
        </p:txBody>
      </p:sp>
      <p:pic>
        <p:nvPicPr>
          <p:cNvPr id="7" name="Picture 6">
            <a:extLst>
              <a:ext uri="{FF2B5EF4-FFF2-40B4-BE49-F238E27FC236}">
                <a16:creationId xmlns:a16="http://schemas.microsoft.com/office/drawing/2014/main" id="{9C0903FF-8429-4169-8ACF-92AE49E1D7B8}"/>
              </a:ext>
            </a:extLst>
          </p:cNvPr>
          <p:cNvPicPr>
            <a:picLocks noChangeAspect="1"/>
          </p:cNvPicPr>
          <p:nvPr/>
        </p:nvPicPr>
        <p:blipFill>
          <a:blip r:embed="rId3"/>
          <a:stretch>
            <a:fillRect/>
          </a:stretch>
        </p:blipFill>
        <p:spPr>
          <a:xfrm>
            <a:off x="10646902" y="101681"/>
            <a:ext cx="1254153" cy="1254153"/>
          </a:xfrm>
          <a:prstGeom prst="rect">
            <a:avLst/>
          </a:prstGeom>
        </p:spPr>
      </p:pic>
    </p:spTree>
    <p:extLst>
      <p:ext uri="{BB962C8B-B14F-4D97-AF65-F5344CB8AC3E}">
        <p14:creationId xmlns:p14="http://schemas.microsoft.com/office/powerpoint/2010/main" val="296420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4" descr="A picture containing shape&#10;&#10;Description automatically generated">
            <a:extLst>
              <a:ext uri="{FF2B5EF4-FFF2-40B4-BE49-F238E27FC236}">
                <a16:creationId xmlns:a16="http://schemas.microsoft.com/office/drawing/2014/main" id="{C3B539F4-1FC7-4EA0-A4F7-460CD444E22A}"/>
              </a:ext>
            </a:extLst>
          </p:cNvPr>
          <p:cNvPicPr>
            <a:picLocks noChangeAspect="1"/>
          </p:cNvPicPr>
          <p:nvPr/>
        </p:nvPicPr>
        <p:blipFill rotWithShape="1">
          <a:blip r:embed="rId3"/>
          <a:srcRect l="7769" r="62900" b="9091"/>
          <a:stretch/>
        </p:blipFill>
        <p:spPr>
          <a:xfrm>
            <a:off x="8876962" y="10"/>
            <a:ext cx="3315035"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DA14C7B-13B2-4317-AB06-5ADE8D6EEFE2}"/>
              </a:ext>
            </a:extLst>
          </p:cNvPr>
          <p:cNvSpPr>
            <a:spLocks noGrp="1"/>
          </p:cNvSpPr>
          <p:nvPr>
            <p:ph type="title"/>
          </p:nvPr>
        </p:nvSpPr>
        <p:spPr>
          <a:xfrm>
            <a:off x="352756" y="231650"/>
            <a:ext cx="5015553" cy="748667"/>
          </a:xfrm>
          <a:solidFill>
            <a:schemeClr val="bg1"/>
          </a:solidFill>
        </p:spPr>
        <p:txBody>
          <a:bodyPr anchor="b">
            <a:normAutofit/>
          </a:bodyPr>
          <a:lstStyle/>
          <a:p>
            <a:r>
              <a:rPr lang="en-US" sz="4400" dirty="0">
                <a:solidFill>
                  <a:srgbClr val="4D4D4D"/>
                </a:solidFill>
                <a:latin typeface="Calibri Light" panose="020F0302020204030204" pitchFamily="34" charset="0"/>
                <a:cs typeface="Calibri Light" panose="020F0302020204030204" pitchFamily="34" charset="0"/>
              </a:rPr>
              <a:t>Demographics</a:t>
            </a: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17E5E5F5-4923-4871-8EAB-935578330244}"/>
              </a:ext>
            </a:extLst>
          </p:cNvPr>
          <p:cNvSpPr>
            <a:spLocks noGrp="1"/>
          </p:cNvSpPr>
          <p:nvPr>
            <p:ph sz="half" idx="1"/>
          </p:nvPr>
        </p:nvSpPr>
        <p:spPr>
          <a:xfrm>
            <a:off x="482578" y="1218634"/>
            <a:ext cx="7497850" cy="1787133"/>
          </a:xfrm>
          <a:solidFill>
            <a:schemeClr val="bg1"/>
          </a:solidFill>
        </p:spPr>
        <p:txBody>
          <a:bodyPr vert="horz" lIns="0" tIns="0" rIns="0" bIns="0" rtlCol="0" anchor="t">
            <a:normAutofit fontScale="92500" lnSpcReduction="20000"/>
          </a:bodyPr>
          <a:lstStyle/>
          <a:p>
            <a:pPr>
              <a:spcAft>
                <a:spcPts val="600"/>
              </a:spcAft>
            </a:pPr>
            <a:r>
              <a:rPr lang="en-US" sz="2000" dirty="0">
                <a:solidFill>
                  <a:srgbClr val="4D4D4D"/>
                </a:solidFill>
                <a:latin typeface="Calibri" panose="020F0502020204030204" pitchFamily="34" charset="0"/>
                <a:cs typeface="Calibri" panose="020F0502020204030204" pitchFamily="34" charset="0"/>
              </a:rPr>
              <a:t>18 NHS Trusts in England</a:t>
            </a:r>
          </a:p>
          <a:p>
            <a:pPr>
              <a:spcAft>
                <a:spcPts val="600"/>
              </a:spcAft>
            </a:pPr>
            <a:r>
              <a:rPr lang="en-US" sz="2000" dirty="0">
                <a:solidFill>
                  <a:srgbClr val="4D4D4D"/>
                </a:solidFill>
                <a:latin typeface="Calibri" panose="020F0502020204030204" pitchFamily="34" charset="0"/>
                <a:cs typeface="Calibri" panose="020F0502020204030204" pitchFamily="34" charset="0"/>
              </a:rPr>
              <a:t>Total sample size: 24,617 (N=152,113)</a:t>
            </a:r>
          </a:p>
          <a:p>
            <a:pPr>
              <a:spcAft>
                <a:spcPts val="600"/>
              </a:spcAft>
            </a:pPr>
            <a:r>
              <a:rPr lang="en-US" sz="2000" dirty="0">
                <a:solidFill>
                  <a:srgbClr val="4D4D4D"/>
                </a:solidFill>
                <a:latin typeface="Calibri" panose="020F0502020204030204" pitchFamily="34" charset="0"/>
                <a:cs typeface="Calibri" panose="020F0502020204030204" pitchFamily="34" charset="0"/>
              </a:rPr>
              <a:t>16% overall response rate </a:t>
            </a:r>
          </a:p>
          <a:p>
            <a:pPr>
              <a:spcAft>
                <a:spcPts val="600"/>
              </a:spcAft>
            </a:pPr>
            <a:r>
              <a:rPr lang="en-US" sz="2000" dirty="0">
                <a:solidFill>
                  <a:srgbClr val="4D4D4D"/>
                </a:solidFill>
                <a:latin typeface="Calibri" panose="020F0502020204030204" pitchFamily="34" charset="0"/>
                <a:cs typeface="Calibri" panose="020F0502020204030204" pitchFamily="34" charset="0"/>
              </a:rPr>
              <a:t>As far as we know, we have the largest data set, the highest response rate, and only weighted data set of any similar study</a:t>
            </a:r>
          </a:p>
          <a:p>
            <a:pPr marL="342900" lvl="1"/>
            <a:endParaRPr lang="en-US" sz="2000" dirty="0">
              <a:solidFill>
                <a:schemeClr val="accent5"/>
              </a:solidFill>
            </a:endParaRPr>
          </a:p>
        </p:txBody>
      </p:sp>
      <p:graphicFrame>
        <p:nvGraphicFramePr>
          <p:cNvPr id="2" name="Table 1">
            <a:extLst>
              <a:ext uri="{FF2B5EF4-FFF2-40B4-BE49-F238E27FC236}">
                <a16:creationId xmlns:a16="http://schemas.microsoft.com/office/drawing/2014/main" id="{131EF016-C29B-4640-8F23-25A8D6D7447F}"/>
              </a:ext>
            </a:extLst>
          </p:cNvPr>
          <p:cNvGraphicFramePr>
            <a:graphicFrameLocks noGrp="1"/>
          </p:cNvGraphicFramePr>
          <p:nvPr>
            <p:extLst>
              <p:ext uri="{D42A27DB-BD31-4B8C-83A1-F6EECF244321}">
                <p14:modId xmlns:p14="http://schemas.microsoft.com/office/powerpoint/2010/main" val="741334203"/>
              </p:ext>
            </p:extLst>
          </p:nvPr>
        </p:nvGraphicFramePr>
        <p:xfrm>
          <a:off x="491747" y="3225796"/>
          <a:ext cx="7479512" cy="3235960"/>
        </p:xfrm>
        <a:graphic>
          <a:graphicData uri="http://schemas.openxmlformats.org/drawingml/2006/table">
            <a:tbl>
              <a:tblPr firstRow="1" bandRow="1">
                <a:tableStyleId>{5C22544A-7EE6-4342-B048-85BDC9FD1C3A}</a:tableStyleId>
              </a:tblPr>
              <a:tblGrid>
                <a:gridCol w="1768623">
                  <a:extLst>
                    <a:ext uri="{9D8B030D-6E8A-4147-A177-3AD203B41FA5}">
                      <a16:colId xmlns:a16="http://schemas.microsoft.com/office/drawing/2014/main" val="1287327521"/>
                    </a:ext>
                  </a:extLst>
                </a:gridCol>
                <a:gridCol w="1681573">
                  <a:extLst>
                    <a:ext uri="{9D8B030D-6E8A-4147-A177-3AD203B41FA5}">
                      <a16:colId xmlns:a16="http://schemas.microsoft.com/office/drawing/2014/main" val="4076393028"/>
                    </a:ext>
                  </a:extLst>
                </a:gridCol>
                <a:gridCol w="1855672">
                  <a:extLst>
                    <a:ext uri="{9D8B030D-6E8A-4147-A177-3AD203B41FA5}">
                      <a16:colId xmlns:a16="http://schemas.microsoft.com/office/drawing/2014/main" val="2865801038"/>
                    </a:ext>
                  </a:extLst>
                </a:gridCol>
                <a:gridCol w="2173644">
                  <a:extLst>
                    <a:ext uri="{9D8B030D-6E8A-4147-A177-3AD203B41FA5}">
                      <a16:colId xmlns:a16="http://schemas.microsoft.com/office/drawing/2014/main" val="2989706959"/>
                    </a:ext>
                  </a:extLst>
                </a:gridCol>
              </a:tblGrid>
              <a:tr h="370840">
                <a:tc>
                  <a:txBody>
                    <a:bodyPr/>
                    <a:lstStyle/>
                    <a:p>
                      <a:endParaRPr lang="en-GB" dirty="0">
                        <a:solidFill>
                          <a:schemeClr val="accent3">
                            <a:lumMod val="50000"/>
                          </a:schemeClr>
                        </a:solidFill>
                        <a:latin typeface="Calibri" panose="020F0502020204030204" pitchFamily="34" charset="0"/>
                        <a:cs typeface="Calibri" panose="020F0502020204030204" pitchFamily="34" charset="0"/>
                      </a:endParaRP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NHS workforce</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NHS CHECK sample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dirty="0">
                          <a:solidFill>
                            <a:schemeClr val="accent3">
                              <a:lumMod val="50000"/>
                            </a:schemeClr>
                          </a:solidFill>
                          <a:latin typeface="Calibri" panose="020F0502020204030204" pitchFamily="34" charset="0"/>
                          <a:cs typeface="Calibri" panose="020F0502020204030204" pitchFamily="34" charset="0"/>
                        </a:rPr>
                        <a:t>NHS CHECK weighted sample</a:t>
                      </a:r>
                    </a:p>
                  </a:txBody>
                  <a:tcPr/>
                </a:tc>
                <a:extLst>
                  <a:ext uri="{0D108BD9-81ED-4DB2-BD59-A6C34878D82A}">
                    <a16:rowId xmlns:a16="http://schemas.microsoft.com/office/drawing/2014/main" val="796973928"/>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Mean age</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43</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43</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42</a:t>
                      </a:r>
                    </a:p>
                  </a:txBody>
                  <a:tcPr/>
                </a:tc>
                <a:extLst>
                  <a:ext uri="{0D108BD9-81ED-4DB2-BD59-A6C34878D82A}">
                    <a16:rowId xmlns:a16="http://schemas.microsoft.com/office/drawing/2014/main" val="3564730747"/>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Sex</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77% female</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81% female</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75% female</a:t>
                      </a:r>
                    </a:p>
                  </a:txBody>
                  <a:tcPr/>
                </a:tc>
                <a:extLst>
                  <a:ext uri="{0D108BD9-81ED-4DB2-BD59-A6C34878D82A}">
                    <a16:rowId xmlns:a16="http://schemas.microsoft.com/office/drawing/2014/main" val="3367441607"/>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Ethnicity</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78% white</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86% white</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77% white</a:t>
                      </a:r>
                    </a:p>
                  </a:txBody>
                  <a:tcPr/>
                </a:tc>
                <a:extLst>
                  <a:ext uri="{0D108BD9-81ED-4DB2-BD59-A6C34878D82A}">
                    <a16:rowId xmlns:a16="http://schemas.microsoft.com/office/drawing/2014/main" val="1871466055"/>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Doctors</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10%</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7%</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069817008"/>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Nurses</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26%</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26%</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30%</a:t>
                      </a:r>
                    </a:p>
                  </a:txBody>
                  <a:tcPr/>
                </a:tc>
                <a:extLst>
                  <a:ext uri="{0D108BD9-81ED-4DB2-BD59-A6C34878D82A}">
                    <a16:rowId xmlns:a16="http://schemas.microsoft.com/office/drawing/2014/main" val="27652981"/>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Other clinical </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46%</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31%</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32%</a:t>
                      </a:r>
                    </a:p>
                  </a:txBody>
                  <a:tcPr/>
                </a:tc>
                <a:extLst>
                  <a:ext uri="{0D108BD9-81ED-4DB2-BD59-A6C34878D82A}">
                    <a16:rowId xmlns:a16="http://schemas.microsoft.com/office/drawing/2014/main" val="2741256200"/>
                  </a:ext>
                </a:extLst>
              </a:tr>
              <a:tr h="370840">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Non-clinical</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18%</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36%</a:t>
                      </a:r>
                    </a:p>
                  </a:txBody>
                  <a:tcPr/>
                </a:tc>
                <a:tc>
                  <a:txBody>
                    <a:bodyPr/>
                    <a:lstStyle/>
                    <a:p>
                      <a:r>
                        <a:rPr lang="en-GB" dirty="0">
                          <a:solidFill>
                            <a:schemeClr val="accent3">
                              <a:lumMod val="50000"/>
                            </a:schemeClr>
                          </a:solidFill>
                          <a:latin typeface="Calibri" panose="020F0502020204030204" pitchFamily="34" charset="0"/>
                          <a:cs typeface="Calibri" panose="020F0502020204030204" pitchFamily="34" charset="0"/>
                        </a:rPr>
                        <a:t>28%</a:t>
                      </a:r>
                    </a:p>
                  </a:txBody>
                  <a:tcPr/>
                </a:tc>
                <a:extLst>
                  <a:ext uri="{0D108BD9-81ED-4DB2-BD59-A6C34878D82A}">
                    <a16:rowId xmlns:a16="http://schemas.microsoft.com/office/drawing/2014/main" val="1692625606"/>
                  </a:ext>
                </a:extLst>
              </a:tr>
            </a:tbl>
          </a:graphicData>
        </a:graphic>
      </p:graphicFrame>
    </p:spTree>
    <p:extLst>
      <p:ext uri="{BB962C8B-B14F-4D97-AF65-F5344CB8AC3E}">
        <p14:creationId xmlns:p14="http://schemas.microsoft.com/office/powerpoint/2010/main" val="223762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33C4C8-54EB-4B55-B3FC-2655A90BC0FC}"/>
              </a:ext>
            </a:extLst>
          </p:cNvPr>
          <p:cNvSpPr txBox="1"/>
          <p:nvPr/>
        </p:nvSpPr>
        <p:spPr>
          <a:xfrm>
            <a:off x="221673" y="5936673"/>
            <a:ext cx="11679382" cy="805349"/>
          </a:xfrm>
          <a:prstGeom prst="rect">
            <a:avLst/>
          </a:prstGeom>
          <a:solidFill>
            <a:schemeClr val="bg1"/>
          </a:solidFill>
        </p:spPr>
        <p:txBody>
          <a:bodyPr wrap="square" rtlCol="0">
            <a:spAutoFit/>
          </a:bodyPr>
          <a:lstStyle/>
          <a:p>
            <a:pPr>
              <a:spcBef>
                <a:spcPts val="1200"/>
              </a:spcBef>
              <a:spcAft>
                <a:spcPts val="1000"/>
              </a:spcAft>
            </a:pPr>
            <a:r>
              <a:rPr lang="en-GB"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Bar graph of proportions meeting cut-off scores on each outcome measure</a:t>
            </a:r>
          </a:p>
          <a:p>
            <a:pPr>
              <a:spcBef>
                <a:spcPts val="1200"/>
              </a:spcBef>
              <a:spcAft>
                <a:spcPts val="1000"/>
              </a:spcAft>
            </a:pPr>
            <a:endParaRPr lang="en-GB"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5289A9E4-3837-48C0-A26B-C32891862036}"/>
              </a:ext>
            </a:extLst>
          </p:cNvPr>
          <p:cNvSpPr>
            <a:spLocks noGrp="1"/>
          </p:cNvSpPr>
          <p:nvPr>
            <p:ph type="title"/>
          </p:nvPr>
        </p:nvSpPr>
        <p:spPr>
          <a:xfrm>
            <a:off x="357510" y="190676"/>
            <a:ext cx="10567163" cy="764975"/>
          </a:xfrm>
          <a:solidFill>
            <a:schemeClr val="bg1"/>
          </a:solidFill>
        </p:spPr>
        <p:txBody>
          <a:bodyPr anchor="b">
            <a:noAutofit/>
          </a:bodyPr>
          <a:lstStyle/>
          <a:p>
            <a:r>
              <a:rPr lang="en-US" sz="3600" dirty="0">
                <a:solidFill>
                  <a:srgbClr val="4D4D4D"/>
                </a:solidFill>
                <a:latin typeface="Calibri Light" panose="020F0302020204030204" pitchFamily="34" charset="0"/>
                <a:cs typeface="Calibri Light" panose="020F0302020204030204" pitchFamily="34" charset="0"/>
              </a:rPr>
              <a:t>Proportions meeting cut-off scores on MH measures</a:t>
            </a:r>
          </a:p>
        </p:txBody>
      </p:sp>
      <p:sp>
        <p:nvSpPr>
          <p:cNvPr id="6" name="Content Placeholder 2">
            <a:extLst>
              <a:ext uri="{FF2B5EF4-FFF2-40B4-BE49-F238E27FC236}">
                <a16:creationId xmlns:a16="http://schemas.microsoft.com/office/drawing/2014/main" id="{5B070A5F-0A14-4921-8150-200FF7393D1F}"/>
              </a:ext>
            </a:extLst>
          </p:cNvPr>
          <p:cNvSpPr>
            <a:spLocks noGrp="1"/>
          </p:cNvSpPr>
          <p:nvPr>
            <p:ph idx="1"/>
          </p:nvPr>
        </p:nvSpPr>
        <p:spPr>
          <a:xfrm>
            <a:off x="480000" y="1355834"/>
            <a:ext cx="11232000" cy="5044966"/>
          </a:xfrm>
        </p:spPr>
        <p:txBody>
          <a:bodyPr vert="horz" lIns="0" tIns="0" rIns="0" bIns="0" rtlCol="0" anchor="t">
            <a:normAutofit/>
          </a:bodyPr>
          <a:lstStyle/>
          <a:p>
            <a:endParaRPr lang="en-US" sz="2600" dirty="0">
              <a:solidFill>
                <a:srgbClr val="515152"/>
              </a:solidFill>
            </a:endParaRPr>
          </a:p>
          <a:p>
            <a:endParaRPr lang="en-US" sz="2600" dirty="0">
              <a:solidFill>
                <a:srgbClr val="515152"/>
              </a:solidFill>
            </a:endParaRPr>
          </a:p>
          <a:p>
            <a:endParaRPr lang="en-US" sz="2600" dirty="0">
              <a:solidFill>
                <a:srgbClr val="515152"/>
              </a:solidFill>
            </a:endParaRPr>
          </a:p>
          <a:p>
            <a:endParaRPr lang="en-US" sz="2600" dirty="0">
              <a:solidFill>
                <a:srgbClr val="515152"/>
              </a:solidFill>
            </a:endParaRPr>
          </a:p>
          <a:p>
            <a:endParaRPr lang="en-US" sz="2600" dirty="0">
              <a:solidFill>
                <a:srgbClr val="515152"/>
              </a:solidFill>
            </a:endParaRPr>
          </a:p>
          <a:p>
            <a:pPr marL="0" indent="0">
              <a:buNone/>
            </a:pPr>
            <a:endParaRPr lang="en-US" dirty="0"/>
          </a:p>
        </p:txBody>
      </p:sp>
      <p:pic>
        <p:nvPicPr>
          <p:cNvPr id="7" name="Picture 6">
            <a:extLst>
              <a:ext uri="{FF2B5EF4-FFF2-40B4-BE49-F238E27FC236}">
                <a16:creationId xmlns:a16="http://schemas.microsoft.com/office/drawing/2014/main" id="{9C0903FF-8429-4169-8ACF-92AE49E1D7B8}"/>
              </a:ext>
            </a:extLst>
          </p:cNvPr>
          <p:cNvPicPr>
            <a:picLocks noChangeAspect="1"/>
          </p:cNvPicPr>
          <p:nvPr/>
        </p:nvPicPr>
        <p:blipFill>
          <a:blip r:embed="rId3"/>
          <a:stretch>
            <a:fillRect/>
          </a:stretch>
        </p:blipFill>
        <p:spPr>
          <a:xfrm>
            <a:off x="10646902" y="101681"/>
            <a:ext cx="1254153" cy="1254153"/>
          </a:xfrm>
          <a:prstGeom prst="rect">
            <a:avLst/>
          </a:prstGeom>
        </p:spPr>
      </p:pic>
      <p:sp>
        <p:nvSpPr>
          <p:cNvPr id="2" name="TextBox 1">
            <a:extLst>
              <a:ext uri="{FF2B5EF4-FFF2-40B4-BE49-F238E27FC236}">
                <a16:creationId xmlns:a16="http://schemas.microsoft.com/office/drawing/2014/main" id="{2CD8ADE3-12DB-CB3C-D544-03153832DBA4}"/>
              </a:ext>
            </a:extLst>
          </p:cNvPr>
          <p:cNvSpPr txBox="1"/>
          <p:nvPr/>
        </p:nvSpPr>
        <p:spPr>
          <a:xfrm>
            <a:off x="8907097" y="1677714"/>
            <a:ext cx="3252285" cy="4401205"/>
          </a:xfrm>
          <a:prstGeom prst="rect">
            <a:avLst/>
          </a:prstGeom>
          <a:noFill/>
        </p:spPr>
        <p:txBody>
          <a:bodyPr wrap="square" rtlCol="0">
            <a:spAutoFit/>
          </a:bodyPr>
          <a:lstStyle/>
          <a:p>
            <a:r>
              <a:rPr lang="en-GB" sz="2400" b="1" dirty="0">
                <a:solidFill>
                  <a:srgbClr val="FF0000"/>
                </a:solidFill>
                <a:latin typeface="Calibri" panose="020F0502020204030204" pitchFamily="34" charset="0"/>
                <a:cs typeface="Calibri" panose="020F0502020204030204" pitchFamily="34" charset="0"/>
              </a:rPr>
              <a:t>CAVEAT! </a:t>
            </a:r>
          </a:p>
          <a:p>
            <a:endParaRPr lang="en-GB" sz="1600" dirty="0">
              <a:solidFill>
                <a:schemeClr val="bg2">
                  <a:lumMod val="25000"/>
                </a:schemeClr>
              </a:solidFill>
              <a:latin typeface="Calibri" panose="020F0502020204030204" pitchFamily="34" charset="0"/>
              <a:cs typeface="Calibri" panose="020F0502020204030204" pitchFamily="34" charset="0"/>
            </a:endParaRPr>
          </a:p>
          <a:p>
            <a:r>
              <a:rPr lang="en-GB" sz="1600" dirty="0">
                <a:solidFill>
                  <a:schemeClr val="bg2">
                    <a:lumMod val="25000"/>
                  </a:schemeClr>
                </a:solidFill>
                <a:latin typeface="Calibri" panose="020F0502020204030204" pitchFamily="34" charset="0"/>
                <a:cs typeface="Calibri" panose="020F0502020204030204" pitchFamily="34" charset="0"/>
              </a:rPr>
              <a:t>‘Baseline’ data collected: </a:t>
            </a:r>
          </a:p>
          <a:p>
            <a:r>
              <a:rPr lang="en-GB" sz="1600" dirty="0">
                <a:solidFill>
                  <a:schemeClr val="bg2">
                    <a:lumMod val="25000"/>
                  </a:schemeClr>
                </a:solidFill>
                <a:latin typeface="Calibri" panose="020F0502020204030204" pitchFamily="34" charset="0"/>
                <a:cs typeface="Calibri" panose="020F0502020204030204" pitchFamily="34" charset="0"/>
              </a:rPr>
              <a:t>April 2020 – January 2021</a:t>
            </a:r>
          </a:p>
          <a:p>
            <a:endParaRPr lang="en-GB" sz="1600" dirty="0">
              <a:solidFill>
                <a:schemeClr val="bg2">
                  <a:lumMod val="25000"/>
                </a:schemeClr>
              </a:solidFill>
              <a:latin typeface="Calibri" panose="020F0502020204030204" pitchFamily="34" charset="0"/>
              <a:cs typeface="Calibri" panose="020F0502020204030204" pitchFamily="34" charset="0"/>
            </a:endParaRPr>
          </a:p>
          <a:p>
            <a:r>
              <a:rPr lang="en-GB" sz="1600" dirty="0">
                <a:solidFill>
                  <a:schemeClr val="bg2">
                    <a:lumMod val="25000"/>
                  </a:schemeClr>
                </a:solidFill>
                <a:latin typeface="Calibri" panose="020F0502020204030204" pitchFamily="34" charset="0"/>
                <a:cs typeface="Calibri" panose="020F0502020204030204" pitchFamily="34" charset="0"/>
              </a:rPr>
              <a:t>“6 months” data collected: </a:t>
            </a:r>
          </a:p>
          <a:p>
            <a:r>
              <a:rPr lang="en-GB" sz="1600" dirty="0">
                <a:solidFill>
                  <a:schemeClr val="bg2">
                    <a:lumMod val="25000"/>
                  </a:schemeClr>
                </a:solidFill>
                <a:latin typeface="Calibri" panose="020F0502020204030204" pitchFamily="34" charset="0"/>
                <a:cs typeface="Calibri" panose="020F0502020204030204" pitchFamily="34" charset="0"/>
              </a:rPr>
              <a:t>November 2020 – August 2021</a:t>
            </a:r>
          </a:p>
          <a:p>
            <a:endParaRPr lang="en-GB" sz="1600" dirty="0">
              <a:solidFill>
                <a:schemeClr val="bg2">
                  <a:lumMod val="25000"/>
                </a:schemeClr>
              </a:solidFill>
              <a:latin typeface="Calibri" panose="020F0502020204030204" pitchFamily="34" charset="0"/>
              <a:cs typeface="Calibri" panose="020F0502020204030204" pitchFamily="34" charset="0"/>
            </a:endParaRPr>
          </a:p>
          <a:p>
            <a:r>
              <a:rPr lang="en-GB" sz="1600" dirty="0">
                <a:solidFill>
                  <a:schemeClr val="bg2">
                    <a:lumMod val="25000"/>
                  </a:schemeClr>
                </a:solidFill>
                <a:latin typeface="Calibri" panose="020F0502020204030204" pitchFamily="34" charset="0"/>
                <a:cs typeface="Calibri" panose="020F0502020204030204" pitchFamily="34" charset="0"/>
              </a:rPr>
              <a:t>“12 months” data collected: </a:t>
            </a:r>
          </a:p>
          <a:p>
            <a:r>
              <a:rPr lang="en-GB" sz="1600" dirty="0">
                <a:solidFill>
                  <a:schemeClr val="bg2">
                    <a:lumMod val="25000"/>
                  </a:schemeClr>
                </a:solidFill>
                <a:latin typeface="Calibri" panose="020F0502020204030204" pitchFamily="34" charset="0"/>
                <a:cs typeface="Calibri" panose="020F0502020204030204" pitchFamily="34" charset="0"/>
              </a:rPr>
              <a:t>April 2021 – January 2022</a:t>
            </a:r>
          </a:p>
          <a:p>
            <a:endParaRPr lang="en-GB" sz="1600" dirty="0">
              <a:solidFill>
                <a:schemeClr val="bg2">
                  <a:lumMod val="25000"/>
                </a:schemeClr>
              </a:solidFill>
              <a:latin typeface="Calibri" panose="020F0502020204030204" pitchFamily="34" charset="0"/>
              <a:cs typeface="Calibri" panose="020F0502020204030204" pitchFamily="34" charset="0"/>
            </a:endParaRPr>
          </a:p>
          <a:p>
            <a:r>
              <a:rPr lang="en-GB" sz="1600" dirty="0">
                <a:solidFill>
                  <a:schemeClr val="bg2">
                    <a:lumMod val="25000"/>
                  </a:schemeClr>
                </a:solidFill>
                <a:latin typeface="Calibri" panose="020F0502020204030204" pitchFamily="34" charset="0"/>
                <a:cs typeface="Calibri" panose="020F0502020204030204" pitchFamily="34" charset="0"/>
              </a:rPr>
              <a:t>So…how meaningful are these numbers?</a:t>
            </a:r>
          </a:p>
          <a:p>
            <a:endParaRPr lang="en-GB" sz="1600" dirty="0">
              <a:solidFill>
                <a:schemeClr val="bg2">
                  <a:lumMod val="25000"/>
                </a:schemeClr>
              </a:solidFill>
              <a:latin typeface="Calibri" panose="020F0502020204030204" pitchFamily="34" charset="0"/>
              <a:cs typeface="Calibri" panose="020F0502020204030204" pitchFamily="34" charset="0"/>
            </a:endParaRPr>
          </a:p>
          <a:p>
            <a:r>
              <a:rPr lang="en-GB" sz="1600" dirty="0">
                <a:solidFill>
                  <a:schemeClr val="bg2">
                    <a:lumMod val="25000"/>
                  </a:schemeClr>
                </a:solidFill>
                <a:latin typeface="Calibri" panose="020F0502020204030204" pitchFamily="34" charset="0"/>
                <a:cs typeface="Calibri" panose="020F0502020204030204" pitchFamily="34" charset="0"/>
              </a:rPr>
              <a:t>Gives a snapshot of prevalence of mental ill-health over three overlapping 10 month time periods.</a:t>
            </a:r>
          </a:p>
        </p:txBody>
      </p:sp>
      <p:pic>
        <p:nvPicPr>
          <p:cNvPr id="9" name="Picture 8">
            <a:extLst>
              <a:ext uri="{FF2B5EF4-FFF2-40B4-BE49-F238E27FC236}">
                <a16:creationId xmlns:a16="http://schemas.microsoft.com/office/drawing/2014/main" id="{205994E1-AD33-EFA7-6CFC-1B460D14F989}"/>
              </a:ext>
            </a:extLst>
          </p:cNvPr>
          <p:cNvPicPr>
            <a:picLocks noChangeAspect="1"/>
          </p:cNvPicPr>
          <p:nvPr/>
        </p:nvPicPr>
        <p:blipFill>
          <a:blip r:embed="rId4"/>
          <a:stretch>
            <a:fillRect/>
          </a:stretch>
        </p:blipFill>
        <p:spPr>
          <a:xfrm>
            <a:off x="221673" y="1153256"/>
            <a:ext cx="8648220" cy="4783417"/>
          </a:xfrm>
          <a:prstGeom prst="rect">
            <a:avLst/>
          </a:prstGeom>
        </p:spPr>
      </p:pic>
    </p:spTree>
    <p:extLst>
      <p:ext uri="{BB962C8B-B14F-4D97-AF65-F5344CB8AC3E}">
        <p14:creationId xmlns:p14="http://schemas.microsoft.com/office/powerpoint/2010/main" val="218917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838200" y="365125"/>
            <a:ext cx="10515600" cy="1325563"/>
          </a:xfrm>
        </p:spPr>
        <p:txBody>
          <a:bodyPr>
            <a:normAutofit/>
          </a:bodyPr>
          <a:lstStyle/>
          <a:p>
            <a:r>
              <a:rPr lang="en-US" sz="4400" dirty="0">
                <a:solidFill>
                  <a:srgbClr val="4D4D4D"/>
                </a:solidFill>
                <a:latin typeface="Calibri Light" panose="020F0302020204030204" pitchFamily="34" charset="0"/>
                <a:cs typeface="Calibri Light" panose="020F0302020204030204" pitchFamily="34" charset="0"/>
              </a:rPr>
              <a:t>Regression analyses</a:t>
            </a:r>
            <a:endParaRPr lang="en-US" sz="4400" b="1" dirty="0">
              <a:solidFill>
                <a:srgbClr val="4D4D4D"/>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838200" y="1690688"/>
            <a:ext cx="10515600" cy="4490656"/>
          </a:xfrm>
        </p:spPr>
        <p:txBody>
          <a:bodyPr>
            <a:normAutofit lnSpcReduction="10000"/>
          </a:bodyPr>
          <a:lstStyle/>
          <a:p>
            <a:pPr marL="0" indent="0">
              <a:spcBef>
                <a:spcPts val="0"/>
              </a:spcBef>
              <a:spcAft>
                <a:spcPts val="1800"/>
              </a:spcAft>
              <a:buNone/>
            </a:pPr>
            <a:r>
              <a:rPr lang="en-US" sz="2200" dirty="0">
                <a:solidFill>
                  <a:srgbClr val="4D4D4D"/>
                </a:solidFill>
                <a:latin typeface="Calibri" panose="020F0502020204030204" pitchFamily="34" charset="0"/>
                <a:cs typeface="Calibri" panose="020F0502020204030204" pitchFamily="34" charset="0"/>
              </a:rPr>
              <a:t>Initial descriptive and exploratory cross-sectional analyses carried out.</a:t>
            </a:r>
          </a:p>
          <a:p>
            <a:pPr marL="0" indent="0">
              <a:spcBef>
                <a:spcPts val="0"/>
              </a:spcBef>
              <a:spcAft>
                <a:spcPts val="1800"/>
              </a:spcAft>
              <a:buNone/>
            </a:pPr>
            <a:r>
              <a:rPr lang="en-US" sz="2200" dirty="0">
                <a:solidFill>
                  <a:srgbClr val="4D4D4D"/>
                </a:solidFill>
                <a:latin typeface="Calibri" panose="020F0502020204030204" pitchFamily="34" charset="0"/>
                <a:cs typeface="Calibri" panose="020F0502020204030204" pitchFamily="34" charset="0"/>
              </a:rPr>
              <a:t>Longitudinal trajectory analyses using growth curve modelling ongoing.</a:t>
            </a:r>
          </a:p>
          <a:p>
            <a:pPr marL="0" indent="0">
              <a:spcBef>
                <a:spcPts val="0"/>
              </a:spcBef>
              <a:spcAft>
                <a:spcPts val="1800"/>
              </a:spcAft>
              <a:buNone/>
            </a:pPr>
            <a:r>
              <a:rPr lang="en-US" sz="2200" b="1" dirty="0">
                <a:solidFill>
                  <a:srgbClr val="4D4D4D"/>
                </a:solidFill>
                <a:latin typeface="Calibri" panose="020F0502020204030204" pitchFamily="34" charset="0"/>
                <a:cs typeface="Calibri" panose="020F0502020204030204" pitchFamily="34" charset="0"/>
              </a:rPr>
              <a:t>Multilevel multivariable weighted logistic regression models </a:t>
            </a:r>
            <a:r>
              <a:rPr lang="en-US" sz="2200" dirty="0">
                <a:solidFill>
                  <a:srgbClr val="4D4D4D"/>
                </a:solidFill>
                <a:latin typeface="Calibri" panose="020F0502020204030204" pitchFamily="34" charset="0"/>
                <a:cs typeface="Calibri" panose="020F0502020204030204" pitchFamily="34" charset="0"/>
              </a:rPr>
              <a:t>run on primary outcome variable (GHQ, </a:t>
            </a:r>
            <a:r>
              <a:rPr lang="en-US" sz="2200" b="1" dirty="0">
                <a:solidFill>
                  <a:srgbClr val="4D4D4D"/>
                </a:solidFill>
                <a:latin typeface="Calibri" panose="020F0502020204030204" pitchFamily="34" charset="0"/>
                <a:cs typeface="Calibri" panose="020F0502020204030204" pitchFamily="34" charset="0"/>
              </a:rPr>
              <a:t>common mental disorders</a:t>
            </a:r>
            <a:r>
              <a:rPr lang="en-US" sz="2200" dirty="0">
                <a:solidFill>
                  <a:srgbClr val="4D4D4D"/>
                </a:solidFill>
                <a:latin typeface="Calibri" panose="020F0502020204030204" pitchFamily="34" charset="0"/>
                <a:cs typeface="Calibri" panose="020F0502020204030204" pitchFamily="34" charset="0"/>
              </a:rPr>
              <a:t>) and secondary outcome variables (GAD-7, </a:t>
            </a:r>
            <a:r>
              <a:rPr lang="en-US" sz="2200" b="1" dirty="0">
                <a:solidFill>
                  <a:srgbClr val="4D4D4D"/>
                </a:solidFill>
                <a:latin typeface="Calibri" panose="020F0502020204030204" pitchFamily="34" charset="0"/>
                <a:cs typeface="Calibri" panose="020F0502020204030204" pitchFamily="34" charset="0"/>
              </a:rPr>
              <a:t>anxiety</a:t>
            </a:r>
            <a:r>
              <a:rPr lang="en-US" sz="2200" dirty="0">
                <a:solidFill>
                  <a:srgbClr val="4D4D4D"/>
                </a:solidFill>
                <a:latin typeface="Calibri" panose="020F0502020204030204" pitchFamily="34" charset="0"/>
                <a:cs typeface="Calibri" panose="020F0502020204030204" pitchFamily="34" charset="0"/>
              </a:rPr>
              <a:t>; PHQ-9, </a:t>
            </a:r>
            <a:r>
              <a:rPr lang="en-US" sz="2200" b="1" dirty="0">
                <a:solidFill>
                  <a:srgbClr val="4D4D4D"/>
                </a:solidFill>
                <a:latin typeface="Calibri" panose="020F0502020204030204" pitchFamily="34" charset="0"/>
                <a:cs typeface="Calibri" panose="020F0502020204030204" pitchFamily="34" charset="0"/>
              </a:rPr>
              <a:t>depression</a:t>
            </a:r>
            <a:r>
              <a:rPr lang="en-US" sz="2200" dirty="0">
                <a:solidFill>
                  <a:srgbClr val="4D4D4D"/>
                </a:solidFill>
                <a:latin typeface="Calibri" panose="020F0502020204030204" pitchFamily="34" charset="0"/>
                <a:cs typeface="Calibri" panose="020F0502020204030204" pitchFamily="34" charset="0"/>
              </a:rPr>
              <a:t>;  AUDIT, </a:t>
            </a:r>
            <a:r>
              <a:rPr lang="en-US" sz="2200" b="1" dirty="0">
                <a:solidFill>
                  <a:srgbClr val="4D4D4D"/>
                </a:solidFill>
                <a:latin typeface="Calibri" panose="020F0502020204030204" pitchFamily="34" charset="0"/>
                <a:cs typeface="Calibri" panose="020F0502020204030204" pitchFamily="34" charset="0"/>
              </a:rPr>
              <a:t>alcohol use</a:t>
            </a:r>
            <a:r>
              <a:rPr lang="en-US" sz="2200" dirty="0">
                <a:solidFill>
                  <a:srgbClr val="4D4D4D"/>
                </a:solidFill>
                <a:latin typeface="Calibri" panose="020F0502020204030204" pitchFamily="34" charset="0"/>
                <a:cs typeface="Calibri" panose="020F0502020204030204" pitchFamily="34" charset="0"/>
              </a:rPr>
              <a:t>; PCL-6, </a:t>
            </a:r>
            <a:r>
              <a:rPr lang="en-US" sz="2200" b="1" dirty="0">
                <a:solidFill>
                  <a:srgbClr val="4D4D4D"/>
                </a:solidFill>
                <a:latin typeface="Calibri" panose="020F0502020204030204" pitchFamily="34" charset="0"/>
                <a:cs typeface="Calibri" panose="020F0502020204030204" pitchFamily="34" charset="0"/>
              </a:rPr>
              <a:t>PTSD</a:t>
            </a:r>
            <a:r>
              <a:rPr lang="en-US" sz="2200" dirty="0">
                <a:solidFill>
                  <a:srgbClr val="4D4D4D"/>
                </a:solidFill>
                <a:latin typeface="Calibri" panose="020F0502020204030204" pitchFamily="34" charset="0"/>
                <a:cs typeface="Calibri" panose="020F0502020204030204" pitchFamily="34" charset="0"/>
              </a:rPr>
              <a:t>; BAT, </a:t>
            </a:r>
            <a:r>
              <a:rPr lang="en-US" sz="2200" b="1" dirty="0">
                <a:solidFill>
                  <a:srgbClr val="4D4D4D"/>
                </a:solidFill>
                <a:latin typeface="Calibri" panose="020F0502020204030204" pitchFamily="34" charset="0"/>
                <a:cs typeface="Calibri" panose="020F0502020204030204" pitchFamily="34" charset="0"/>
              </a:rPr>
              <a:t>burnout</a:t>
            </a:r>
            <a:r>
              <a:rPr lang="en-US" sz="2200" dirty="0">
                <a:solidFill>
                  <a:srgbClr val="4D4D4D"/>
                </a:solidFill>
                <a:latin typeface="Calibri" panose="020F0502020204030204" pitchFamily="34" charset="0"/>
                <a:cs typeface="Calibri" panose="020F0502020204030204" pitchFamily="34" charset="0"/>
              </a:rPr>
              <a:t>; WEMWBS, </a:t>
            </a:r>
            <a:r>
              <a:rPr lang="en-US" sz="2200" b="1" dirty="0">
                <a:solidFill>
                  <a:srgbClr val="4D4D4D"/>
                </a:solidFill>
                <a:latin typeface="Calibri" panose="020F0502020204030204" pitchFamily="34" charset="0"/>
                <a:cs typeface="Calibri" panose="020F0502020204030204" pitchFamily="34" charset="0"/>
              </a:rPr>
              <a:t>wellbeing</a:t>
            </a:r>
            <a:r>
              <a:rPr lang="en-US" sz="2200" dirty="0">
                <a:solidFill>
                  <a:srgbClr val="4D4D4D"/>
                </a:solidFill>
                <a:latin typeface="Calibri" panose="020F0502020204030204" pitchFamily="34" charset="0"/>
                <a:cs typeface="Calibri" panose="020F0502020204030204" pitchFamily="34" charset="0"/>
              </a:rPr>
              <a:t>; BRS, </a:t>
            </a:r>
            <a:r>
              <a:rPr lang="en-US" sz="2200" b="1" dirty="0">
                <a:solidFill>
                  <a:srgbClr val="4D4D4D"/>
                </a:solidFill>
                <a:latin typeface="Calibri" panose="020F0502020204030204" pitchFamily="34" charset="0"/>
                <a:cs typeface="Calibri" panose="020F0502020204030204" pitchFamily="34" charset="0"/>
              </a:rPr>
              <a:t>resilience</a:t>
            </a:r>
            <a:r>
              <a:rPr lang="en-US" sz="2200" dirty="0">
                <a:solidFill>
                  <a:srgbClr val="4D4D4D"/>
                </a:solidFill>
                <a:latin typeface="Calibri" panose="020F0502020204030204" pitchFamily="34" charset="0"/>
                <a:cs typeface="Calibri" panose="020F0502020204030204" pitchFamily="34" charset="0"/>
              </a:rPr>
              <a:t>; PTGI, </a:t>
            </a:r>
            <a:r>
              <a:rPr lang="en-US" sz="2200" b="1" dirty="0">
                <a:solidFill>
                  <a:srgbClr val="4D4D4D"/>
                </a:solidFill>
                <a:latin typeface="Calibri" panose="020F0502020204030204" pitchFamily="34" charset="0"/>
                <a:cs typeface="Calibri" panose="020F0502020204030204" pitchFamily="34" charset="0"/>
              </a:rPr>
              <a:t>post traumatic growth</a:t>
            </a:r>
            <a:r>
              <a:rPr lang="en-US" sz="2200" dirty="0">
                <a:solidFill>
                  <a:srgbClr val="4D4D4D"/>
                </a:solidFill>
                <a:latin typeface="Calibri" panose="020F0502020204030204" pitchFamily="34" charset="0"/>
                <a:cs typeface="Calibri" panose="020F0502020204030204" pitchFamily="34" charset="0"/>
              </a:rPr>
              <a:t>). </a:t>
            </a:r>
          </a:p>
          <a:p>
            <a:pPr marL="0" indent="0">
              <a:spcBef>
                <a:spcPts val="0"/>
              </a:spcBef>
              <a:spcAft>
                <a:spcPts val="1800"/>
              </a:spcAft>
              <a:buNone/>
            </a:pPr>
            <a:r>
              <a:rPr lang="en-US" sz="2200" dirty="0">
                <a:solidFill>
                  <a:srgbClr val="4D4D4D"/>
                </a:solidFill>
                <a:latin typeface="Calibri" panose="020F0502020204030204" pitchFamily="34" charset="0"/>
                <a:cs typeface="Calibri" panose="020F0502020204030204" pitchFamily="34" charset="0"/>
              </a:rPr>
              <a:t>Models explored associations between outcomes and a number of </a:t>
            </a:r>
            <a:r>
              <a:rPr lang="en-US" sz="2200" b="1" dirty="0">
                <a:solidFill>
                  <a:srgbClr val="4D4D4D"/>
                </a:solidFill>
                <a:latin typeface="Calibri" panose="020F0502020204030204" pitchFamily="34" charset="0"/>
                <a:cs typeface="Calibri" panose="020F0502020204030204" pitchFamily="34" charset="0"/>
              </a:rPr>
              <a:t>demographic</a:t>
            </a:r>
            <a:r>
              <a:rPr lang="en-US" sz="2200" dirty="0">
                <a:solidFill>
                  <a:srgbClr val="4D4D4D"/>
                </a:solidFill>
                <a:latin typeface="Calibri" panose="020F0502020204030204" pitchFamily="34" charset="0"/>
                <a:cs typeface="Calibri" panose="020F0502020204030204" pitchFamily="34" charset="0"/>
              </a:rPr>
              <a:t> (age, sex, ethnicity) and </a:t>
            </a:r>
            <a:r>
              <a:rPr lang="en-US" sz="2200" b="1" dirty="0">
                <a:solidFill>
                  <a:srgbClr val="4D4D4D"/>
                </a:solidFill>
                <a:latin typeface="Calibri" panose="020F0502020204030204" pitchFamily="34" charset="0"/>
                <a:cs typeface="Calibri" panose="020F0502020204030204" pitchFamily="34" charset="0"/>
              </a:rPr>
              <a:t>occupational</a:t>
            </a:r>
            <a:r>
              <a:rPr lang="en-US" sz="2200" dirty="0">
                <a:solidFill>
                  <a:srgbClr val="4D4D4D"/>
                </a:solidFill>
                <a:latin typeface="Calibri" panose="020F0502020204030204" pitchFamily="34" charset="0"/>
                <a:cs typeface="Calibri" panose="020F0502020204030204" pitchFamily="34" charset="0"/>
              </a:rPr>
              <a:t> (role, job setting, pay grade, PPE access, colleague/manager support, redeployment, moral injury) variables.</a:t>
            </a:r>
          </a:p>
          <a:p>
            <a:pPr marL="0" indent="0">
              <a:spcBef>
                <a:spcPts val="0"/>
              </a:spcBef>
              <a:spcAft>
                <a:spcPts val="1800"/>
              </a:spcAft>
              <a:buNone/>
            </a:pPr>
            <a:r>
              <a:rPr lang="en-US" sz="2200" dirty="0">
                <a:solidFill>
                  <a:srgbClr val="4D4D4D"/>
                </a:solidFill>
                <a:latin typeface="Calibri" panose="020F0502020204030204" pitchFamily="34" charset="0"/>
                <a:cs typeface="Calibri" panose="020F0502020204030204" pitchFamily="34" charset="0"/>
              </a:rPr>
              <a:t>‘</a:t>
            </a:r>
            <a:r>
              <a:rPr lang="en-US" sz="2200" b="1" dirty="0">
                <a:solidFill>
                  <a:srgbClr val="4D4D4D"/>
                </a:solidFill>
                <a:latin typeface="Calibri" panose="020F0502020204030204" pitchFamily="34" charset="0"/>
                <a:cs typeface="Calibri" panose="020F0502020204030204" pitchFamily="34" charset="0"/>
              </a:rPr>
              <a:t>Burden period</a:t>
            </a:r>
            <a:r>
              <a:rPr lang="en-US" sz="2200" dirty="0">
                <a:solidFill>
                  <a:srgbClr val="4D4D4D"/>
                </a:solidFill>
                <a:latin typeface="Calibri" panose="020F0502020204030204" pitchFamily="34" charset="0"/>
                <a:cs typeface="Calibri" panose="020F0502020204030204" pitchFamily="34" charset="0"/>
              </a:rPr>
              <a:t>’ (period during which participants joined the study at baseline) was included to account for the </a:t>
            </a:r>
            <a:r>
              <a:rPr lang="en-US" sz="2200" b="1" dirty="0">
                <a:solidFill>
                  <a:srgbClr val="4D4D4D"/>
                </a:solidFill>
                <a:latin typeface="Calibri" panose="020F0502020204030204" pitchFamily="34" charset="0"/>
                <a:cs typeface="Calibri" panose="020F0502020204030204" pitchFamily="34" charset="0"/>
              </a:rPr>
              <a:t>differing levels of pressure </a:t>
            </a:r>
            <a:r>
              <a:rPr lang="en-US" sz="2200" dirty="0">
                <a:solidFill>
                  <a:srgbClr val="4D4D4D"/>
                </a:solidFill>
                <a:latin typeface="Calibri" panose="020F0502020204030204" pitchFamily="34" charset="0"/>
                <a:cs typeface="Calibri" panose="020F0502020204030204" pitchFamily="34" charset="0"/>
              </a:rPr>
              <a:t>experienced through the recruitment period.</a:t>
            </a: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2"/>
          <a:stretch>
            <a:fillRect/>
          </a:stretch>
        </p:blipFill>
        <p:spPr>
          <a:xfrm>
            <a:off x="10922537" y="177412"/>
            <a:ext cx="1044226" cy="1044226"/>
          </a:xfrm>
          <a:prstGeom prst="rect">
            <a:avLst/>
          </a:prstGeom>
        </p:spPr>
      </p:pic>
    </p:spTree>
    <p:extLst>
      <p:ext uri="{BB962C8B-B14F-4D97-AF65-F5344CB8AC3E}">
        <p14:creationId xmlns:p14="http://schemas.microsoft.com/office/powerpoint/2010/main" val="152222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841248" y="105985"/>
            <a:ext cx="9173261" cy="1477670"/>
          </a:xfrm>
        </p:spPr>
        <p:txBody>
          <a:bodyPr>
            <a:normAutofit/>
          </a:bodyPr>
          <a:lstStyle/>
          <a:p>
            <a:r>
              <a:rPr lang="en-US" sz="4400" dirty="0">
                <a:solidFill>
                  <a:srgbClr val="4D4D4D"/>
                </a:solidFill>
                <a:latin typeface="Calibri Light" panose="020F0302020204030204" pitchFamily="34" charset="0"/>
                <a:cs typeface="Calibri Light" panose="020F0302020204030204" pitchFamily="34" charset="0"/>
              </a:rPr>
              <a:t>Headline findings</a:t>
            </a:r>
          </a:p>
        </p:txBody>
      </p:sp>
      <p:sp>
        <p:nvSpPr>
          <p:cNvPr id="12" name="Content Placeholder 2">
            <a:extLst>
              <a:ext uri="{FF2B5EF4-FFF2-40B4-BE49-F238E27FC236}">
                <a16:creationId xmlns:a16="http://schemas.microsoft.com/office/drawing/2014/main" id="{46E46C27-E7B6-D96A-DC8F-13B6E850CC3E}"/>
              </a:ext>
            </a:extLst>
          </p:cNvPr>
          <p:cNvSpPr>
            <a:spLocks noGrp="1"/>
          </p:cNvSpPr>
          <p:nvPr>
            <p:ph idx="1"/>
          </p:nvPr>
        </p:nvSpPr>
        <p:spPr>
          <a:xfrm>
            <a:off x="841248" y="1375258"/>
            <a:ext cx="10509505" cy="5376757"/>
          </a:xfrm>
        </p:spPr>
        <p:txBody>
          <a:bodyPr anchor="ctr">
            <a:normAutofit fontScale="92500" lnSpcReduction="20000"/>
          </a:bodyPr>
          <a:lstStyle/>
          <a:p>
            <a:pPr marL="0" indent="0">
              <a:spcBef>
                <a:spcPts val="0"/>
              </a:spcBef>
              <a:spcAft>
                <a:spcPts val="600"/>
              </a:spcAft>
              <a:buNone/>
            </a:pPr>
            <a:r>
              <a:rPr lang="en-US" sz="2000" b="1" dirty="0">
                <a:solidFill>
                  <a:srgbClr val="4D4D4D"/>
                </a:solidFill>
                <a:latin typeface="Calibri" panose="020F0502020204030204" pitchFamily="34" charset="0"/>
                <a:cs typeface="Calibri" panose="020F0502020204030204" pitchFamily="34" charset="0"/>
              </a:rPr>
              <a:t>Across outcomes and time periods</a:t>
            </a:r>
            <a:r>
              <a:rPr lang="en-US" sz="2000" dirty="0">
                <a:solidFill>
                  <a:srgbClr val="4D4D4D"/>
                </a:solidFill>
                <a:latin typeface="Calibri" panose="020F0502020204030204" pitchFamily="34" charset="0"/>
                <a:cs typeface="Calibri" panose="020F0502020204030204" pitchFamily="34" charset="0"/>
              </a:rPr>
              <a:t>, those </a:t>
            </a:r>
            <a:r>
              <a:rPr lang="en-US" sz="2000" b="1" dirty="0">
                <a:solidFill>
                  <a:srgbClr val="4D4D4D"/>
                </a:solidFill>
                <a:latin typeface="Calibri" panose="020F0502020204030204" pitchFamily="34" charset="0"/>
                <a:cs typeface="Calibri" panose="020F0502020204030204" pitchFamily="34" charset="0"/>
              </a:rPr>
              <a:t>most likely </a:t>
            </a:r>
            <a:r>
              <a:rPr lang="en-US" sz="2000" dirty="0">
                <a:solidFill>
                  <a:srgbClr val="4D4D4D"/>
                </a:solidFill>
                <a:latin typeface="Calibri" panose="020F0502020204030204" pitchFamily="34" charset="0"/>
                <a:cs typeface="Calibri" panose="020F0502020204030204" pitchFamily="34" charset="0"/>
              </a:rPr>
              <a:t>to report symptoms of </a:t>
            </a:r>
            <a:r>
              <a:rPr lang="en-US" sz="2000" b="1" dirty="0">
                <a:solidFill>
                  <a:srgbClr val="4D4D4D"/>
                </a:solidFill>
                <a:latin typeface="Calibri" panose="020F0502020204030204" pitchFamily="34" charset="0"/>
                <a:cs typeface="Calibri" panose="020F0502020204030204" pitchFamily="34" charset="0"/>
              </a:rPr>
              <a:t>mental ill-health </a:t>
            </a:r>
            <a:r>
              <a:rPr lang="en-US" sz="2000" dirty="0">
                <a:solidFill>
                  <a:srgbClr val="4D4D4D"/>
                </a:solidFill>
                <a:latin typeface="Calibri" panose="020F0502020204030204" pitchFamily="34" charset="0"/>
                <a:cs typeface="Calibri" panose="020F0502020204030204" pitchFamily="34" charset="0"/>
              </a:rPr>
              <a:t>were:</a:t>
            </a:r>
          </a:p>
          <a:p>
            <a:pPr marL="628650">
              <a:spcBef>
                <a:spcPts val="0"/>
              </a:spcBef>
              <a:spcAft>
                <a:spcPts val="600"/>
              </a:spcAft>
            </a:pPr>
            <a:r>
              <a:rPr lang="en-US" sz="2000" b="1" dirty="0">
                <a:solidFill>
                  <a:srgbClr val="4D4D4D"/>
                </a:solidFill>
                <a:latin typeface="Calibri" panose="020F0502020204030204" pitchFamily="34" charset="0"/>
                <a:cs typeface="Calibri" panose="020F0502020204030204" pitchFamily="34" charset="0"/>
              </a:rPr>
              <a:t>Female</a:t>
            </a:r>
            <a:r>
              <a:rPr lang="en-US" sz="2000" dirty="0">
                <a:solidFill>
                  <a:srgbClr val="4D4D4D"/>
                </a:solidFill>
                <a:latin typeface="Calibri" panose="020F0502020204030204" pitchFamily="34" charset="0"/>
                <a:cs typeface="Calibri" panose="020F0502020204030204" pitchFamily="34" charset="0"/>
              </a:rPr>
              <a:t> </a:t>
            </a:r>
          </a:p>
          <a:p>
            <a:pPr marL="628650">
              <a:spcBef>
                <a:spcPts val="0"/>
              </a:spcBef>
              <a:spcAft>
                <a:spcPts val="600"/>
              </a:spcAft>
            </a:pPr>
            <a:r>
              <a:rPr lang="en-US" sz="2000" b="1" dirty="0">
                <a:solidFill>
                  <a:srgbClr val="4D4D4D"/>
                </a:solidFill>
                <a:latin typeface="Calibri" panose="020F0502020204030204" pitchFamily="34" charset="0"/>
                <a:cs typeface="Calibri" panose="020F0502020204030204" pitchFamily="34" charset="0"/>
              </a:rPr>
              <a:t>Younger</a:t>
            </a:r>
            <a:r>
              <a:rPr lang="en-US" sz="2000" dirty="0">
                <a:solidFill>
                  <a:srgbClr val="4D4D4D"/>
                </a:solidFill>
                <a:latin typeface="Calibri" panose="020F0502020204030204" pitchFamily="34" charset="0"/>
                <a:cs typeface="Calibri" panose="020F0502020204030204" pitchFamily="34" charset="0"/>
              </a:rPr>
              <a:t> </a:t>
            </a:r>
          </a:p>
          <a:p>
            <a:pPr marL="628650">
              <a:spcBef>
                <a:spcPts val="0"/>
              </a:spcBef>
              <a:spcAft>
                <a:spcPts val="600"/>
              </a:spcAft>
            </a:pPr>
            <a:r>
              <a:rPr lang="en-US" sz="2000" b="1" dirty="0">
                <a:solidFill>
                  <a:srgbClr val="4D4D4D"/>
                </a:solidFill>
                <a:latin typeface="Calibri" panose="020F0502020204030204" pitchFamily="34" charset="0"/>
                <a:cs typeface="Calibri" panose="020F0502020204030204" pitchFamily="34" charset="0"/>
              </a:rPr>
              <a:t>Experienced moral injury </a:t>
            </a:r>
          </a:p>
          <a:p>
            <a:pPr marL="628650">
              <a:spcBef>
                <a:spcPts val="0"/>
              </a:spcBef>
              <a:spcAft>
                <a:spcPts val="600"/>
              </a:spcAft>
            </a:pPr>
            <a:r>
              <a:rPr lang="en-US" sz="2000" b="1" dirty="0">
                <a:solidFill>
                  <a:srgbClr val="4D4D4D"/>
                </a:solidFill>
                <a:latin typeface="Calibri" panose="020F0502020204030204" pitchFamily="34" charset="0"/>
                <a:cs typeface="Calibri" panose="020F0502020204030204" pitchFamily="34" charset="0"/>
              </a:rPr>
              <a:t>Felt unsupported by colleagues/managers</a:t>
            </a:r>
          </a:p>
          <a:p>
            <a:pPr marL="628650">
              <a:spcBef>
                <a:spcPts val="0"/>
              </a:spcBef>
              <a:spcAft>
                <a:spcPts val="600"/>
              </a:spcAft>
            </a:pPr>
            <a:endParaRPr lang="en-US" sz="2000" dirty="0">
              <a:solidFill>
                <a:srgbClr val="4D4D4D"/>
              </a:solidFill>
              <a:latin typeface="Calibri" panose="020F0502020204030204" pitchFamily="34" charset="0"/>
              <a:cs typeface="Calibri" panose="020F0502020204030204" pitchFamily="34" charset="0"/>
            </a:endParaRPr>
          </a:p>
          <a:p>
            <a:pPr marL="0" indent="0">
              <a:spcBef>
                <a:spcPts val="0"/>
              </a:spcBef>
              <a:spcAft>
                <a:spcPts val="600"/>
              </a:spcAft>
              <a:buNone/>
            </a:pPr>
            <a:r>
              <a:rPr lang="en-US" sz="2000" dirty="0">
                <a:solidFill>
                  <a:srgbClr val="4D4D4D"/>
                </a:solidFill>
                <a:latin typeface="Calibri" panose="020F0502020204030204" pitchFamily="34" charset="0"/>
                <a:cs typeface="Calibri" panose="020F0502020204030204" pitchFamily="34" charset="0"/>
              </a:rPr>
              <a:t>Associations found for some outcomes at some time periods for those who were:</a:t>
            </a:r>
          </a:p>
          <a:p>
            <a:pPr marL="628650">
              <a:spcBef>
                <a:spcPts val="0"/>
              </a:spcBef>
              <a:spcAft>
                <a:spcPts val="600"/>
              </a:spcAft>
            </a:pPr>
            <a:r>
              <a:rPr lang="en-US" sz="2000" dirty="0">
                <a:solidFill>
                  <a:srgbClr val="4D4D4D"/>
                </a:solidFill>
                <a:latin typeface="Calibri" panose="020F0502020204030204" pitchFamily="34" charset="0"/>
                <a:cs typeface="Calibri" panose="020F0502020204030204" pitchFamily="34" charset="0"/>
              </a:rPr>
              <a:t>Not in a relationship</a:t>
            </a:r>
          </a:p>
          <a:p>
            <a:pPr marL="628650">
              <a:spcBef>
                <a:spcPts val="0"/>
              </a:spcBef>
              <a:spcAft>
                <a:spcPts val="600"/>
              </a:spcAft>
            </a:pPr>
            <a:r>
              <a:rPr lang="en-US" sz="2000" dirty="0">
                <a:solidFill>
                  <a:srgbClr val="4D4D4D"/>
                </a:solidFill>
                <a:latin typeface="Calibri" panose="020F0502020204030204" pitchFamily="34" charset="0"/>
                <a:cs typeface="Calibri" panose="020F0502020204030204" pitchFamily="34" charset="0"/>
              </a:rPr>
              <a:t>Lower paid</a:t>
            </a:r>
          </a:p>
          <a:p>
            <a:pPr marL="628650">
              <a:spcBef>
                <a:spcPts val="0"/>
              </a:spcBef>
              <a:spcAft>
                <a:spcPts val="600"/>
              </a:spcAft>
            </a:pPr>
            <a:r>
              <a:rPr lang="en-US" sz="2000" dirty="0">
                <a:solidFill>
                  <a:srgbClr val="4D4D4D"/>
                </a:solidFill>
                <a:latin typeface="Calibri" panose="020F0502020204030204" pitchFamily="34" charset="0"/>
                <a:cs typeface="Calibri" panose="020F0502020204030204" pitchFamily="34" charset="0"/>
              </a:rPr>
              <a:t>Worked in ICU</a:t>
            </a:r>
          </a:p>
          <a:p>
            <a:pPr marL="628650">
              <a:spcBef>
                <a:spcPts val="0"/>
              </a:spcBef>
              <a:spcAft>
                <a:spcPts val="600"/>
              </a:spcAft>
            </a:pPr>
            <a:r>
              <a:rPr lang="en-US" sz="2000" dirty="0">
                <a:solidFill>
                  <a:srgbClr val="4D4D4D"/>
                </a:solidFill>
                <a:latin typeface="Calibri" panose="020F0502020204030204" pitchFamily="34" charset="0"/>
                <a:cs typeface="Calibri" panose="020F0502020204030204" pitchFamily="34" charset="0"/>
              </a:rPr>
              <a:t>Nurses/other clinical staff</a:t>
            </a:r>
          </a:p>
          <a:p>
            <a:pPr marL="400056" indent="0">
              <a:spcBef>
                <a:spcPts val="0"/>
              </a:spcBef>
              <a:spcAft>
                <a:spcPts val="600"/>
              </a:spcAft>
              <a:buNone/>
            </a:pPr>
            <a:endParaRPr lang="en-US" sz="2000" dirty="0">
              <a:solidFill>
                <a:srgbClr val="4D4D4D"/>
              </a:solidFill>
              <a:latin typeface="Calibri" panose="020F0502020204030204" pitchFamily="34" charset="0"/>
              <a:cs typeface="Calibri" panose="020F0502020204030204" pitchFamily="34" charset="0"/>
            </a:endParaRPr>
          </a:p>
          <a:p>
            <a:pPr marL="0" indent="0">
              <a:spcBef>
                <a:spcPts val="0"/>
              </a:spcBef>
              <a:spcAft>
                <a:spcPts val="600"/>
              </a:spcAft>
              <a:buFont typeface="Arial" panose="020B0604020202020204" pitchFamily="34" charset="0"/>
              <a:buNone/>
            </a:pPr>
            <a:r>
              <a:rPr lang="en-US" sz="2000" b="1" dirty="0">
                <a:solidFill>
                  <a:srgbClr val="4D4D4D"/>
                </a:solidFill>
                <a:latin typeface="Calibri" panose="020F0502020204030204" pitchFamily="34" charset="0"/>
                <a:cs typeface="Calibri" panose="020F0502020204030204" pitchFamily="34" charset="0"/>
              </a:rPr>
              <a:t>Exception! </a:t>
            </a:r>
            <a:r>
              <a:rPr lang="en-US" sz="2000" dirty="0">
                <a:solidFill>
                  <a:srgbClr val="4D4D4D"/>
                </a:solidFill>
                <a:latin typeface="Calibri" panose="020F0502020204030204" pitchFamily="34" charset="0"/>
                <a:cs typeface="Calibri" panose="020F0502020204030204" pitchFamily="34" charset="0"/>
              </a:rPr>
              <a:t>AUDIT, measuring </a:t>
            </a:r>
            <a:r>
              <a:rPr lang="en-US" sz="2000" b="1" dirty="0">
                <a:solidFill>
                  <a:srgbClr val="4D4D4D"/>
                </a:solidFill>
                <a:latin typeface="Calibri" panose="020F0502020204030204" pitchFamily="34" charset="0"/>
                <a:cs typeface="Calibri" panose="020F0502020204030204" pitchFamily="34" charset="0"/>
              </a:rPr>
              <a:t>alcohol misuse</a:t>
            </a:r>
            <a:r>
              <a:rPr lang="en-US" sz="2000" dirty="0">
                <a:solidFill>
                  <a:srgbClr val="4D4D4D"/>
                </a:solidFill>
                <a:latin typeface="Calibri" panose="020F0502020204030204" pitchFamily="34" charset="0"/>
                <a:cs typeface="Calibri" panose="020F0502020204030204" pitchFamily="34" charset="0"/>
              </a:rPr>
              <a:t>. Across time periods, those more likely to report alcohol misuse were:</a:t>
            </a:r>
          </a:p>
          <a:p>
            <a:pPr marL="628650">
              <a:spcBef>
                <a:spcPts val="0"/>
              </a:spcBef>
              <a:spcAft>
                <a:spcPts val="600"/>
              </a:spcAft>
            </a:pPr>
            <a:r>
              <a:rPr lang="en-US" sz="2000" b="1" dirty="0">
                <a:solidFill>
                  <a:srgbClr val="4D4D4D"/>
                </a:solidFill>
                <a:latin typeface="Calibri" panose="020F0502020204030204" pitchFamily="34" charset="0"/>
                <a:cs typeface="Calibri" panose="020F0502020204030204" pitchFamily="34" charset="0"/>
              </a:rPr>
              <a:t>Male</a:t>
            </a:r>
          </a:p>
          <a:p>
            <a:pPr marL="628650">
              <a:spcBef>
                <a:spcPts val="0"/>
              </a:spcBef>
              <a:spcAft>
                <a:spcPts val="600"/>
              </a:spcAft>
            </a:pPr>
            <a:r>
              <a:rPr lang="en-US" sz="2000" b="1" dirty="0">
                <a:solidFill>
                  <a:srgbClr val="4D4D4D"/>
                </a:solidFill>
                <a:latin typeface="Calibri" panose="020F0502020204030204" pitchFamily="34" charset="0"/>
                <a:cs typeface="Calibri" panose="020F0502020204030204" pitchFamily="34" charset="0"/>
              </a:rPr>
              <a:t>White</a:t>
            </a:r>
          </a:p>
          <a:p>
            <a:pPr marL="400056" indent="0">
              <a:spcBef>
                <a:spcPts val="0"/>
              </a:spcBef>
              <a:spcAft>
                <a:spcPts val="600"/>
              </a:spcAft>
              <a:buNone/>
            </a:pPr>
            <a:endParaRPr lang="en-US" sz="2000" b="1" dirty="0">
              <a:solidFill>
                <a:srgbClr val="4D4D4D"/>
              </a:solidFill>
              <a:latin typeface="Calibri" panose="020F0502020204030204" pitchFamily="34" charset="0"/>
              <a:cs typeface="Calibri" panose="020F0502020204030204" pitchFamily="34" charset="0"/>
            </a:endParaRPr>
          </a:p>
          <a:p>
            <a:pPr marL="0" indent="0">
              <a:spcBef>
                <a:spcPts val="0"/>
              </a:spcBef>
              <a:spcAft>
                <a:spcPts val="600"/>
              </a:spcAft>
              <a:buNone/>
            </a:pPr>
            <a:r>
              <a:rPr lang="en-US" sz="2000" dirty="0">
                <a:solidFill>
                  <a:srgbClr val="4D4D4D"/>
                </a:solidFill>
                <a:latin typeface="Calibri" panose="020F0502020204030204" pitchFamily="34" charset="0"/>
                <a:cs typeface="Calibri" panose="020F0502020204030204" pitchFamily="34" charset="0"/>
              </a:rPr>
              <a:t>Initial findings published in </a:t>
            </a:r>
            <a:r>
              <a:rPr lang="en-US" sz="2000" i="1" dirty="0">
                <a:solidFill>
                  <a:srgbClr val="4D4D4D"/>
                </a:solidFill>
                <a:latin typeface="Calibri" panose="020F0502020204030204" pitchFamily="34" charset="0"/>
                <a:cs typeface="Calibri" panose="020F0502020204030204" pitchFamily="34" charset="0"/>
              </a:rPr>
              <a:t>Occupational &amp; Environmental Medicine</a:t>
            </a:r>
            <a:r>
              <a:rPr lang="en-US" sz="2000" dirty="0">
                <a:solidFill>
                  <a:srgbClr val="4D4D4D"/>
                </a:solidFill>
                <a:latin typeface="Calibri" panose="020F0502020204030204" pitchFamily="34" charset="0"/>
                <a:cs typeface="Calibri" panose="020F0502020204030204" pitchFamily="34" charset="0"/>
              </a:rPr>
              <a:t>: </a:t>
            </a:r>
            <a:r>
              <a:rPr lang="en-US" sz="20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https://oem.bmj.com/content/78/11/801.abstract</a:t>
            </a:r>
            <a:r>
              <a:rPr lang="en-US" sz="2000" dirty="0">
                <a:solidFill>
                  <a:srgbClr val="0070C0"/>
                </a:solidFill>
                <a:latin typeface="Calibri" panose="020F0502020204030204" pitchFamily="34" charset="0"/>
                <a:cs typeface="Calibri" panose="020F0502020204030204" pitchFamily="34" charset="0"/>
              </a:rPr>
              <a:t>  </a:t>
            </a:r>
          </a:p>
          <a:p>
            <a:pPr marL="400050" indent="0">
              <a:spcBef>
                <a:spcPts val="0"/>
              </a:spcBef>
              <a:spcAft>
                <a:spcPts val="1200"/>
              </a:spcAft>
              <a:buNone/>
            </a:pPr>
            <a:endParaRPr lang="en-US" sz="1700" dirty="0">
              <a:cs typeface="Poppins" pitchFamily="2" charset="77"/>
            </a:endParaRP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3"/>
          <a:stretch>
            <a:fillRect/>
          </a:stretch>
        </p:blipFill>
        <p:spPr>
          <a:xfrm>
            <a:off x="11028641" y="180152"/>
            <a:ext cx="976199" cy="976199"/>
          </a:xfrm>
          <a:prstGeom prst="rect">
            <a:avLst/>
          </a:prstGeom>
        </p:spPr>
      </p:pic>
    </p:spTree>
    <p:extLst>
      <p:ext uri="{BB962C8B-B14F-4D97-AF65-F5344CB8AC3E}">
        <p14:creationId xmlns:p14="http://schemas.microsoft.com/office/powerpoint/2010/main" val="386954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7BF321A-15A5-4291-8BFC-531CFED9EBFD}"/>
              </a:ext>
            </a:extLst>
          </p:cNvPr>
          <p:cNvSpPr txBox="1">
            <a:spLocks/>
          </p:cNvSpPr>
          <p:nvPr/>
        </p:nvSpPr>
        <p:spPr>
          <a:xfrm>
            <a:off x="584826" y="315539"/>
            <a:ext cx="11232000" cy="720000"/>
          </a:xfrm>
          <a:prstGeom prst="rect">
            <a:avLst/>
          </a:prstGeom>
        </p:spPr>
        <p:txBody>
          <a:bodyPr vert="horz" lIns="0" tIns="0" rIns="0" bIns="0" rtlCol="0" anchor="t" anchorCtr="0">
            <a:normAutofit/>
          </a:bodyPr>
          <a:lstStyle>
            <a:lvl1pPr algn="l" defTabSz="457200" rtl="0" eaLnBrk="1" latinLnBrk="0" hangingPunct="1">
              <a:spcBef>
                <a:spcPct val="0"/>
              </a:spcBef>
              <a:buNone/>
              <a:defRPr sz="3200" b="1" kern="1200">
                <a:solidFill>
                  <a:srgbClr val="0A2D50"/>
                </a:solidFill>
                <a:latin typeface="+mj-lt"/>
                <a:ea typeface="+mj-ea"/>
                <a:cs typeface="Impact"/>
              </a:defRPr>
            </a:lvl1pPr>
          </a:lstStyle>
          <a:p>
            <a:pPr defTabSz="914377">
              <a:lnSpc>
                <a:spcPct val="90000"/>
              </a:lnSpc>
            </a:pPr>
            <a:r>
              <a:rPr lang="en-US" sz="4400" b="0" dirty="0">
                <a:solidFill>
                  <a:srgbClr val="4D4D4D"/>
                </a:solidFill>
                <a:latin typeface="Calibri Light" panose="020F0302020204030204" pitchFamily="34" charset="0"/>
                <a:cs typeface="Calibri Light" panose="020F0302020204030204" pitchFamily="34" charset="0"/>
              </a:rPr>
              <a:t>Diagnostic interviews</a:t>
            </a:r>
          </a:p>
        </p:txBody>
      </p:sp>
      <p:sp>
        <p:nvSpPr>
          <p:cNvPr id="5" name="TextBox 4">
            <a:extLst>
              <a:ext uri="{FF2B5EF4-FFF2-40B4-BE49-F238E27FC236}">
                <a16:creationId xmlns:a16="http://schemas.microsoft.com/office/drawing/2014/main" id="{F54830C2-A764-4C37-B2BD-4BF8495A9CFE}"/>
              </a:ext>
            </a:extLst>
          </p:cNvPr>
          <p:cNvSpPr txBox="1"/>
          <p:nvPr/>
        </p:nvSpPr>
        <p:spPr>
          <a:xfrm>
            <a:off x="531772" y="1035539"/>
            <a:ext cx="10517810" cy="5632311"/>
          </a:xfrm>
          <a:prstGeom prst="rect">
            <a:avLst/>
          </a:prstGeom>
          <a:noFill/>
        </p:spPr>
        <p:txBody>
          <a:bodyPr wrap="square" rtlCol="0">
            <a:spAutoFit/>
          </a:bodyPr>
          <a:lstStyle/>
          <a:p>
            <a:r>
              <a:rPr lang="en-US" dirty="0">
                <a:solidFill>
                  <a:srgbClr val="515152"/>
                </a:solidFill>
              </a:rPr>
              <a:t>Two-phase epidemiological design study</a:t>
            </a:r>
          </a:p>
          <a:p>
            <a:endParaRPr lang="en-US" dirty="0">
              <a:solidFill>
                <a:srgbClr val="515152"/>
              </a:solidFill>
            </a:endParaRPr>
          </a:p>
          <a:p>
            <a:pPr marL="285750" indent="-285750">
              <a:buFont typeface="Arial" panose="020B0604020202020204" pitchFamily="34" charset="0"/>
              <a:buChar char="•"/>
            </a:pPr>
            <a:r>
              <a:rPr lang="en-US" dirty="0">
                <a:solidFill>
                  <a:srgbClr val="515152"/>
                </a:solidFill>
              </a:rPr>
              <a:t>Full NHS CHECK sample used to identify sub-sample for 1-2-1 diagnostic interview – 50% meeting caseness on GHQ, 50% not meeting caseness (a score of ≥ 4/12).</a:t>
            </a:r>
          </a:p>
          <a:p>
            <a:pPr marL="285750" indent="-285750">
              <a:buFont typeface="Arial" panose="020B0604020202020204" pitchFamily="34" charset="0"/>
              <a:buChar char="•"/>
            </a:pPr>
            <a:r>
              <a:rPr lang="en-US" dirty="0">
                <a:solidFill>
                  <a:srgbClr val="515152"/>
                </a:solidFill>
              </a:rPr>
              <a:t>251 participants assessed for depression/anxiety using CIS-R.	</a:t>
            </a:r>
          </a:p>
          <a:p>
            <a:pPr marL="285750" indent="-285750">
              <a:buFont typeface="Arial" panose="020B0604020202020204" pitchFamily="34" charset="0"/>
              <a:buChar char="•"/>
            </a:pPr>
            <a:r>
              <a:rPr lang="en-US" dirty="0">
                <a:solidFill>
                  <a:srgbClr val="515152"/>
                </a:solidFill>
              </a:rPr>
              <a:t>96 participants assessed for PTSD using CAPS-5.</a:t>
            </a:r>
          </a:p>
          <a:p>
            <a:pPr marL="285750" indent="-285750">
              <a:buFont typeface="Arial" panose="020B0604020202020204" pitchFamily="34" charset="0"/>
              <a:buChar char="•"/>
            </a:pPr>
            <a:r>
              <a:rPr lang="en-US" dirty="0">
                <a:solidFill>
                  <a:srgbClr val="515152"/>
                </a:solidFill>
              </a:rPr>
              <a:t>Through weighting and use of diagnostic interviews, accurate prevalence for the population at risk (English HCWs) was estimated.</a:t>
            </a:r>
          </a:p>
          <a:p>
            <a:pPr marL="285750" indent="-285750">
              <a:buFont typeface="Arial" panose="020B0604020202020204" pitchFamily="34" charset="0"/>
              <a:buChar char="•"/>
            </a:pPr>
            <a:r>
              <a:rPr lang="en-US" dirty="0">
                <a:solidFill>
                  <a:srgbClr val="515152"/>
                </a:solidFill>
              </a:rPr>
              <a:t>Further work on alternative caseness scores ongoing.</a:t>
            </a:r>
          </a:p>
          <a:p>
            <a:pPr marL="285750" indent="-285750">
              <a:buFont typeface="Arial" panose="020B0604020202020204" pitchFamily="34" charset="0"/>
              <a:buChar char="•"/>
            </a:pPr>
            <a:r>
              <a:rPr lang="en-US" dirty="0">
                <a:solidFill>
                  <a:srgbClr val="515152"/>
                </a:solidFill>
              </a:rPr>
              <a:t>Important not to </a:t>
            </a:r>
            <a:r>
              <a:rPr lang="en-US" dirty="0" err="1">
                <a:solidFill>
                  <a:srgbClr val="515152"/>
                </a:solidFill>
              </a:rPr>
              <a:t>pathologise</a:t>
            </a:r>
            <a:r>
              <a:rPr lang="en-US" dirty="0">
                <a:solidFill>
                  <a:srgbClr val="515152"/>
                </a:solidFill>
              </a:rPr>
              <a:t> normal distress that will likely resolve without intervention.</a:t>
            </a:r>
          </a:p>
          <a:p>
            <a:pPr marL="285750" indent="-285750">
              <a:buFont typeface="Arial" panose="020B0604020202020204" pitchFamily="34" charset="0"/>
              <a:buChar char="•"/>
            </a:pPr>
            <a:r>
              <a:rPr lang="en-US" dirty="0">
                <a:solidFill>
                  <a:srgbClr val="515152"/>
                </a:solidFill>
              </a:rPr>
              <a:t>Equally important to provide support to those who do need it.</a:t>
            </a:r>
          </a:p>
          <a:p>
            <a:pPr marL="285750" indent="-285750">
              <a:buFont typeface="Arial" panose="020B0604020202020204" pitchFamily="34" charset="0"/>
              <a:buChar char="•"/>
            </a:pPr>
            <a:endParaRPr lang="en-US" dirty="0">
              <a:solidFill>
                <a:srgbClr val="515152"/>
              </a:solidFill>
            </a:endParaRPr>
          </a:p>
          <a:p>
            <a:pPr marL="285750" indent="-285750">
              <a:buFont typeface="Arial" panose="020B0604020202020204" pitchFamily="34" charset="0"/>
              <a:buChar char="•"/>
            </a:pPr>
            <a:endParaRPr lang="en-US" dirty="0">
              <a:solidFill>
                <a:srgbClr val="515152"/>
              </a:solidFill>
            </a:endParaRPr>
          </a:p>
          <a:p>
            <a:pPr marL="285750" indent="-285750">
              <a:buFont typeface="Arial" panose="020B0604020202020204" pitchFamily="34" charset="0"/>
              <a:buChar char="•"/>
            </a:pPr>
            <a:endParaRPr lang="en-US" dirty="0">
              <a:solidFill>
                <a:srgbClr val="515152"/>
              </a:solidFill>
            </a:endParaRPr>
          </a:p>
          <a:p>
            <a:pPr marL="285750" indent="-285750">
              <a:buFont typeface="Arial" panose="020B0604020202020204" pitchFamily="34" charset="0"/>
              <a:buChar char="•"/>
            </a:pPr>
            <a:endParaRPr lang="en-US" dirty="0">
              <a:solidFill>
                <a:srgbClr val="515152"/>
              </a:solidFill>
            </a:endParaRPr>
          </a:p>
          <a:p>
            <a:pPr marL="285750" indent="-285750">
              <a:buFont typeface="Arial" panose="020B0604020202020204" pitchFamily="34" charset="0"/>
              <a:buChar char="•"/>
            </a:pPr>
            <a:endParaRPr lang="en-US" dirty="0">
              <a:solidFill>
                <a:srgbClr val="515152"/>
              </a:solidFill>
            </a:endParaRPr>
          </a:p>
          <a:p>
            <a:endParaRPr lang="en-US" dirty="0">
              <a:solidFill>
                <a:srgbClr val="515152"/>
              </a:solidFill>
            </a:endParaRPr>
          </a:p>
          <a:p>
            <a:pPr marL="285750" indent="-285750">
              <a:buFont typeface="Arial" panose="020B0604020202020204" pitchFamily="34" charset="0"/>
              <a:buChar char="•"/>
            </a:pPr>
            <a:endParaRPr lang="en-US" dirty="0">
              <a:solidFill>
                <a:srgbClr val="515152"/>
              </a:solidFill>
            </a:endParaRPr>
          </a:p>
          <a:p>
            <a:pPr marL="285750" indent="-285750">
              <a:buFont typeface="Arial" panose="020B0604020202020204" pitchFamily="34" charset="0"/>
              <a:buChar char="•"/>
            </a:pPr>
            <a:r>
              <a:rPr lang="en-US" dirty="0">
                <a:solidFill>
                  <a:srgbClr val="515152"/>
                </a:solidFill>
              </a:rPr>
              <a:t>Paper published in </a:t>
            </a:r>
            <a:r>
              <a:rPr lang="en-US" i="1" dirty="0">
                <a:solidFill>
                  <a:srgbClr val="515152"/>
                </a:solidFill>
              </a:rPr>
              <a:t>The Lancet Psychiatry </a:t>
            </a:r>
            <a:r>
              <a:rPr lang="en-GB" i="1" dirty="0">
                <a:solidFill>
                  <a:srgbClr val="515152"/>
                </a:solidFill>
              </a:rPr>
              <a:t>– </a:t>
            </a:r>
            <a:r>
              <a:rPr lang="en-GB" dirty="0">
                <a:solidFill>
                  <a:srgbClr val="515152"/>
                </a:solidFill>
                <a:hlinkClick r:id="rId2"/>
              </a:rPr>
              <a:t>https://www.thelancet.com/journals/lanpsy/article/PIIS2215-0366(22)00375-3/fulltext</a:t>
            </a:r>
            <a:r>
              <a:rPr lang="en-GB" dirty="0">
                <a:solidFill>
                  <a:srgbClr val="515152"/>
                </a:solidFill>
              </a:rPr>
              <a:t> </a:t>
            </a:r>
            <a:endParaRPr lang="en-US" dirty="0"/>
          </a:p>
        </p:txBody>
      </p:sp>
      <p:graphicFrame>
        <p:nvGraphicFramePr>
          <p:cNvPr id="6" name="Table 5">
            <a:extLst>
              <a:ext uri="{FF2B5EF4-FFF2-40B4-BE49-F238E27FC236}">
                <a16:creationId xmlns:a16="http://schemas.microsoft.com/office/drawing/2014/main" id="{3E778EEB-42AE-4F2B-BCA0-71BF5E2F4A1A}"/>
              </a:ext>
            </a:extLst>
          </p:cNvPr>
          <p:cNvGraphicFramePr>
            <a:graphicFrameLocks noGrp="1"/>
          </p:cNvGraphicFramePr>
          <p:nvPr>
            <p:extLst>
              <p:ext uri="{D42A27DB-BD31-4B8C-83A1-F6EECF244321}">
                <p14:modId xmlns:p14="http://schemas.microsoft.com/office/powerpoint/2010/main" val="3019796823"/>
              </p:ext>
            </p:extLst>
          </p:nvPr>
        </p:nvGraphicFramePr>
        <p:xfrm>
          <a:off x="1651138" y="4197611"/>
          <a:ext cx="8279078" cy="1752600"/>
        </p:xfrm>
        <a:graphic>
          <a:graphicData uri="http://schemas.openxmlformats.org/drawingml/2006/table">
            <a:tbl>
              <a:tblPr firstRow="1" bandRow="1">
                <a:tableStyleId>{1FECB4D8-DB02-4DC6-A0A2-4F2EBAE1DC90}</a:tableStyleId>
              </a:tblPr>
              <a:tblGrid>
                <a:gridCol w="2935553">
                  <a:extLst>
                    <a:ext uri="{9D8B030D-6E8A-4147-A177-3AD203B41FA5}">
                      <a16:colId xmlns:a16="http://schemas.microsoft.com/office/drawing/2014/main" val="1715653707"/>
                    </a:ext>
                  </a:extLst>
                </a:gridCol>
                <a:gridCol w="2721769">
                  <a:extLst>
                    <a:ext uri="{9D8B030D-6E8A-4147-A177-3AD203B41FA5}">
                      <a16:colId xmlns:a16="http://schemas.microsoft.com/office/drawing/2014/main" val="1076569773"/>
                    </a:ext>
                  </a:extLst>
                </a:gridCol>
                <a:gridCol w="2621756">
                  <a:extLst>
                    <a:ext uri="{9D8B030D-6E8A-4147-A177-3AD203B41FA5}">
                      <a16:colId xmlns:a16="http://schemas.microsoft.com/office/drawing/2014/main" val="2305706516"/>
                    </a:ext>
                  </a:extLst>
                </a:gridCol>
              </a:tblGrid>
              <a:tr h="37084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endParaRPr lang="en-US"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dirty="0">
                          <a:solidFill>
                            <a:schemeClr val="tx1">
                              <a:lumMod val="75000"/>
                              <a:lumOff val="25000"/>
                            </a:schemeClr>
                          </a:solidFill>
                        </a:rPr>
                        <a:t>Screening tool</a:t>
                      </a:r>
                      <a:br>
                        <a:rPr lang="en-US" dirty="0">
                          <a:solidFill>
                            <a:schemeClr val="tx1">
                              <a:lumMod val="75000"/>
                              <a:lumOff val="25000"/>
                            </a:schemeClr>
                          </a:solidFill>
                        </a:rPr>
                      </a:br>
                      <a:r>
                        <a:rPr lang="en-US" dirty="0">
                          <a:solidFill>
                            <a:schemeClr val="tx1">
                              <a:lumMod val="75000"/>
                              <a:lumOff val="25000"/>
                            </a:schemeClr>
                          </a:solidFill>
                        </a:rPr>
                        <a:t>(GHQ/PCL-6)</a:t>
                      </a:r>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dirty="0">
                          <a:solidFill>
                            <a:schemeClr val="tx1">
                              <a:lumMod val="75000"/>
                              <a:lumOff val="25000"/>
                            </a:schemeClr>
                          </a:solidFill>
                        </a:rPr>
                        <a:t>Diagnostic interview</a:t>
                      </a:r>
                      <a:br>
                        <a:rPr lang="en-US" dirty="0">
                          <a:solidFill>
                            <a:schemeClr val="tx1">
                              <a:lumMod val="75000"/>
                              <a:lumOff val="25000"/>
                            </a:schemeClr>
                          </a:solidFill>
                        </a:rPr>
                      </a:br>
                      <a:r>
                        <a:rPr lang="en-US" dirty="0">
                          <a:solidFill>
                            <a:schemeClr val="tx1">
                              <a:lumMod val="75000"/>
                              <a:lumOff val="25000"/>
                            </a:schemeClr>
                          </a:solidFill>
                        </a:rPr>
                        <a:t>(CIS-R/CAPS-5)</a:t>
                      </a:r>
                    </a:p>
                  </a:txBody>
                  <a:tcPr/>
                </a:tc>
                <a:extLst>
                  <a:ext uri="{0D108BD9-81ED-4DB2-BD59-A6C34878D82A}">
                    <a16:rowId xmlns:a16="http://schemas.microsoft.com/office/drawing/2014/main" val="4020751478"/>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Depression</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27%</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13%</a:t>
                      </a:r>
                    </a:p>
                  </a:txBody>
                  <a:tcPr/>
                </a:tc>
                <a:extLst>
                  <a:ext uri="{0D108BD9-81ED-4DB2-BD59-A6C34878D82A}">
                    <a16:rowId xmlns:a16="http://schemas.microsoft.com/office/drawing/2014/main" val="2554140088"/>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Anxiety</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22%</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14%</a:t>
                      </a:r>
                    </a:p>
                  </a:txBody>
                  <a:tcPr/>
                </a:tc>
                <a:extLst>
                  <a:ext uri="{0D108BD9-81ED-4DB2-BD59-A6C34878D82A}">
                    <a16:rowId xmlns:a16="http://schemas.microsoft.com/office/drawing/2014/main" val="2368974125"/>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PTSD</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25%</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8%</a:t>
                      </a:r>
                    </a:p>
                  </a:txBody>
                  <a:tcPr/>
                </a:tc>
                <a:extLst>
                  <a:ext uri="{0D108BD9-81ED-4DB2-BD59-A6C34878D82A}">
                    <a16:rowId xmlns:a16="http://schemas.microsoft.com/office/drawing/2014/main" val="4137077211"/>
                  </a:ext>
                </a:extLst>
              </a:tr>
            </a:tbl>
          </a:graphicData>
        </a:graphic>
      </p:graphicFrame>
      <p:pic>
        <p:nvPicPr>
          <p:cNvPr id="7" name="Picture 6">
            <a:extLst>
              <a:ext uri="{FF2B5EF4-FFF2-40B4-BE49-F238E27FC236}">
                <a16:creationId xmlns:a16="http://schemas.microsoft.com/office/drawing/2014/main" id="{8064B297-C6A5-00A9-9E9F-C28532ABEAD2}"/>
              </a:ext>
            </a:extLst>
          </p:cNvPr>
          <p:cNvPicPr>
            <a:picLocks noChangeAspect="1"/>
          </p:cNvPicPr>
          <p:nvPr/>
        </p:nvPicPr>
        <p:blipFill>
          <a:blip r:embed="rId3"/>
          <a:stretch>
            <a:fillRect/>
          </a:stretch>
        </p:blipFill>
        <p:spPr>
          <a:xfrm>
            <a:off x="10646902" y="101681"/>
            <a:ext cx="1254153" cy="1254153"/>
          </a:xfrm>
          <a:prstGeom prst="rect">
            <a:avLst/>
          </a:prstGeom>
        </p:spPr>
      </p:pic>
    </p:spTree>
    <p:extLst>
      <p:ext uri="{BB962C8B-B14F-4D97-AF65-F5344CB8AC3E}">
        <p14:creationId xmlns:p14="http://schemas.microsoft.com/office/powerpoint/2010/main" val="3172014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3053</Words>
  <Application>Microsoft Macintosh PowerPoint</Application>
  <PresentationFormat>Widescreen</PresentationFormat>
  <Paragraphs>421</Paragraphs>
  <Slides>22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Poppins</vt:lpstr>
      <vt:lpstr>Office Theme</vt:lpstr>
      <vt:lpstr>Custom Design</vt:lpstr>
      <vt:lpstr>The mental health of NHS workers: an overview of the  NHS CHECK study </vt:lpstr>
      <vt:lpstr>Funding and acknowledgments</vt:lpstr>
      <vt:lpstr>Overview</vt:lpstr>
      <vt:lpstr>Introduction</vt:lpstr>
      <vt:lpstr>Demographics</vt:lpstr>
      <vt:lpstr>Proportions meeting cut-off scores on MH measures</vt:lpstr>
      <vt:lpstr>Regression analyses</vt:lpstr>
      <vt:lpstr>Headline findings</vt:lpstr>
      <vt:lpstr>PowerPoint Presentation</vt:lpstr>
      <vt:lpstr>Moral injury – quantitative analyses</vt:lpstr>
      <vt:lpstr>Moral injury – qualitative interviews</vt:lpstr>
      <vt:lpstr>Suicidal ideation and self-harm</vt:lpstr>
      <vt:lpstr>Results – prevalence &amp; incidence</vt:lpstr>
      <vt:lpstr>Regression analyses</vt:lpstr>
      <vt:lpstr>Perceptions of support among HCWs</vt:lpstr>
      <vt:lpstr>PowerPoint Presentation</vt:lpstr>
      <vt:lpstr>   Staff support: Qualitative Study    </vt:lpstr>
      <vt:lpstr>Randomised Controlled Trial: smartphone wellbeing app</vt:lpstr>
      <vt:lpstr>RCT results</vt:lpstr>
      <vt:lpstr>Overview of results to date</vt:lpstr>
      <vt:lpstr>What’s next? Current and future work</vt:lpstr>
      <vt:lpstr>Thanks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Hegarty, Siobhan</dc:creator>
  <cp:lastModifiedBy>Anna McNeil</cp:lastModifiedBy>
  <cp:revision>55</cp:revision>
  <dcterms:created xsi:type="dcterms:W3CDTF">2022-04-22T09:31:25Z</dcterms:created>
  <dcterms:modified xsi:type="dcterms:W3CDTF">2024-09-09T14:51:23Z</dcterms:modified>
</cp:coreProperties>
</file>