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3" r:id="rId5"/>
    <p:sldMasterId id="2147483705" r:id="rId6"/>
    <p:sldMasterId id="2147483726" r:id="rId7"/>
    <p:sldMasterId id="2147483738" r:id="rId8"/>
    <p:sldMasterId id="2147483759" r:id="rId9"/>
    <p:sldMasterId id="2147483772" r:id="rId10"/>
  </p:sldMasterIdLst>
  <p:notesMasterIdLst>
    <p:notesMasterId r:id="rId119"/>
  </p:notesMasterIdLst>
  <p:handoutMasterIdLst>
    <p:handoutMasterId r:id="rId120"/>
  </p:handoutMasterIdLst>
  <p:sldIdLst>
    <p:sldId id="584" r:id="rId11"/>
    <p:sldId id="627" r:id="rId12"/>
    <p:sldId id="631" r:id="rId13"/>
    <p:sldId id="647" r:id="rId14"/>
    <p:sldId id="630" r:id="rId15"/>
    <p:sldId id="624" r:id="rId16"/>
    <p:sldId id="645" r:id="rId17"/>
    <p:sldId id="646" r:id="rId18"/>
    <p:sldId id="633" r:id="rId19"/>
    <p:sldId id="634" r:id="rId20"/>
    <p:sldId id="625" r:id="rId21"/>
    <p:sldId id="635" r:id="rId22"/>
    <p:sldId id="637" r:id="rId23"/>
    <p:sldId id="636" r:id="rId24"/>
    <p:sldId id="638" r:id="rId25"/>
    <p:sldId id="639" r:id="rId26"/>
    <p:sldId id="640" r:id="rId27"/>
    <p:sldId id="641" r:id="rId28"/>
    <p:sldId id="642" r:id="rId29"/>
    <p:sldId id="643" r:id="rId30"/>
    <p:sldId id="644" r:id="rId31"/>
    <p:sldId id="590" r:id="rId32"/>
    <p:sldId id="273" r:id="rId33"/>
    <p:sldId id="600" r:id="rId34"/>
    <p:sldId id="534" r:id="rId35"/>
    <p:sldId id="275" r:id="rId36"/>
    <p:sldId id="282" r:id="rId37"/>
    <p:sldId id="395" r:id="rId38"/>
    <p:sldId id="403" r:id="rId39"/>
    <p:sldId id="516" r:id="rId40"/>
    <p:sldId id="580" r:id="rId41"/>
    <p:sldId id="581" r:id="rId42"/>
    <p:sldId id="498" r:id="rId43"/>
    <p:sldId id="396" r:id="rId44"/>
    <p:sldId id="399" r:id="rId45"/>
    <p:sldId id="400" r:id="rId46"/>
    <p:sldId id="401" r:id="rId47"/>
    <p:sldId id="486" r:id="rId48"/>
    <p:sldId id="487" r:id="rId49"/>
    <p:sldId id="533" r:id="rId50"/>
    <p:sldId id="612" r:id="rId51"/>
    <p:sldId id="583" r:id="rId52"/>
    <p:sldId id="397" r:id="rId53"/>
    <p:sldId id="402" r:id="rId54"/>
    <p:sldId id="586" r:id="rId55"/>
    <p:sldId id="587" r:id="rId56"/>
    <p:sldId id="398" r:id="rId57"/>
    <p:sldId id="404" r:id="rId58"/>
    <p:sldId id="283" r:id="rId59"/>
    <p:sldId id="284" r:id="rId60"/>
    <p:sldId id="539" r:id="rId61"/>
    <p:sldId id="613" r:id="rId62"/>
    <p:sldId id="585" r:id="rId63"/>
    <p:sldId id="392" r:id="rId64"/>
    <p:sldId id="393" r:id="rId65"/>
    <p:sldId id="394" r:id="rId66"/>
    <p:sldId id="490" r:id="rId67"/>
    <p:sldId id="579" r:id="rId68"/>
    <p:sldId id="614" r:id="rId69"/>
    <p:sldId id="551" r:id="rId70"/>
    <p:sldId id="626" r:id="rId71"/>
    <p:sldId id="611" r:id="rId72"/>
    <p:sldId id="554" r:id="rId73"/>
    <p:sldId id="615" r:id="rId74"/>
    <p:sldId id="616" r:id="rId75"/>
    <p:sldId id="617" r:id="rId76"/>
    <p:sldId id="618" r:id="rId77"/>
    <p:sldId id="619" r:id="rId78"/>
    <p:sldId id="620" r:id="rId79"/>
    <p:sldId id="262" r:id="rId80"/>
    <p:sldId id="288" r:id="rId81"/>
    <p:sldId id="289" r:id="rId82"/>
    <p:sldId id="257" r:id="rId83"/>
    <p:sldId id="271" r:id="rId84"/>
    <p:sldId id="267" r:id="rId85"/>
    <p:sldId id="605" r:id="rId86"/>
    <p:sldId id="279" r:id="rId87"/>
    <p:sldId id="523" r:id="rId88"/>
    <p:sldId id="526" r:id="rId89"/>
    <p:sldId id="527" r:id="rId90"/>
    <p:sldId id="528" r:id="rId91"/>
    <p:sldId id="529" r:id="rId92"/>
    <p:sldId id="601" r:id="rId93"/>
    <p:sldId id="572" r:id="rId94"/>
    <p:sldId id="602" r:id="rId95"/>
    <p:sldId id="603" r:id="rId96"/>
    <p:sldId id="604" r:id="rId97"/>
    <p:sldId id="578" r:id="rId98"/>
    <p:sldId id="606" r:id="rId99"/>
    <p:sldId id="607" r:id="rId100"/>
    <p:sldId id="575" r:id="rId101"/>
    <p:sldId id="576" r:id="rId102"/>
    <p:sldId id="274" r:id="rId103"/>
    <p:sldId id="608" r:id="rId104"/>
    <p:sldId id="609" r:id="rId105"/>
    <p:sldId id="610" r:id="rId106"/>
    <p:sldId id="475" r:id="rId107"/>
    <p:sldId id="569" r:id="rId108"/>
    <p:sldId id="502" r:id="rId109"/>
    <p:sldId id="503" r:id="rId110"/>
    <p:sldId id="570" r:id="rId111"/>
    <p:sldId id="505" r:id="rId112"/>
    <p:sldId id="506" r:id="rId113"/>
    <p:sldId id="622" r:id="rId114"/>
    <p:sldId id="571" r:id="rId115"/>
    <p:sldId id="621" r:id="rId116"/>
    <p:sldId id="623" r:id="rId117"/>
    <p:sldId id="276" r:id="rId118"/>
  </p:sldIdLst>
  <p:sldSz cx="12192000" cy="6858000"/>
  <p:notesSz cx="6858000" cy="9144000"/>
  <p:custDataLst>
    <p:tags r:id="rId121"/>
  </p:custDataLst>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5102" autoAdjust="0"/>
  </p:normalViewPr>
  <p:slideViewPr>
    <p:cSldViewPr snapToGrid="0">
      <p:cViewPr varScale="1">
        <p:scale>
          <a:sx n="122" d="100"/>
          <a:sy n="122" d="100"/>
        </p:scale>
        <p:origin x="784" y="184"/>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theme" Target="theme/theme1.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notesMaster" Target="notesMasters/notesMaster1.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tags" Target="tags/tag1.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8264465859896726"/>
          <c:w val="0.96562499999999996"/>
          <c:h val="0.70683730888057894"/>
        </c:manualLayout>
      </c:layout>
      <c:pie3DChart>
        <c:varyColors val="1"/>
        <c:ser>
          <c:idx val="0"/>
          <c:order val="0"/>
          <c:tx>
            <c:strRef>
              <c:f>Sheet1!$B$1</c:f>
              <c:strCache>
                <c:ptCount val="1"/>
                <c:pt idx="0">
                  <c:v>Prevelance across all conditions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FD22-44E2-93C2-D85D10053B9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FD22-44E2-93C2-D85D10053B9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FD22-44E2-93C2-D85D10053B9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FD22-44E2-93C2-D85D10053B96}"/>
              </c:ext>
            </c:extLst>
          </c:dPt>
          <c:dLbls>
            <c:dLbl>
              <c:idx val="0"/>
              <c:layout>
                <c:manualLayout>
                  <c:x val="-0.15625"/>
                  <c:y val="-0.40781247491311057"/>
                </c:manualLayout>
              </c:layout>
              <c:tx>
                <c:rich>
                  <a:bodyPr rot="0" spcFirstLastPara="1" vertOverflow="ellipsis" vert="horz" wrap="square" lIns="38100" tIns="19050" rIns="38100" bIns="19050" anchor="ctr" anchorCtr="1">
                    <a:spAutoFit/>
                  </a:bodyPr>
                  <a:lstStyle/>
                  <a:p>
                    <a:pPr>
                      <a:defRPr sz="7200" b="1" i="0" u="none" strike="noStrike" kern="1200" spc="0" baseline="0">
                        <a:solidFill>
                          <a:schemeClr val="bg1"/>
                        </a:solidFill>
                        <a:latin typeface="Calibri" panose="020F0502020204030204" pitchFamily="34" charset="0"/>
                        <a:ea typeface="Calibri" panose="020F0502020204030204" pitchFamily="34" charset="0"/>
                        <a:cs typeface="Calibri" panose="020F0502020204030204" pitchFamily="34" charset="0"/>
                      </a:defRPr>
                    </a:pPr>
                    <a:r>
                      <a:rPr lang="en-US" sz="720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a:t>
                    </a:r>
                    <a:fld id="{B672E45E-7BE5-485E-A22E-B8E7BB097A0D}" type="VALUE">
                      <a:rPr lang="en-US" sz="7200" baseline="0">
                        <a:solidFill>
                          <a:schemeClr val="bg1"/>
                        </a:solidFill>
                        <a:latin typeface="Calibri" panose="020F0502020204030204" pitchFamily="34" charset="0"/>
                        <a:ea typeface="Calibri" panose="020F0502020204030204" pitchFamily="34" charset="0"/>
                        <a:cs typeface="Calibri" panose="020F0502020204030204" pitchFamily="34" charset="0"/>
                      </a:rPr>
                      <a:pPr>
                        <a:defRPr sz="7200">
                          <a:solidFill>
                            <a:schemeClr val="bg1"/>
                          </a:solidFill>
                          <a:latin typeface="Calibri" panose="020F0502020204030204" pitchFamily="34" charset="0"/>
                          <a:ea typeface="Calibri" panose="020F0502020204030204" pitchFamily="34" charset="0"/>
                          <a:cs typeface="Calibri" panose="020F0502020204030204" pitchFamily="34" charset="0"/>
                        </a:defRPr>
                      </a:pPr>
                      <a:t>[VALUE]</a:t>
                    </a:fld>
                    <a:endParaRPr lang="en-US" sz="7200" baseline="0" dirty="0">
                      <a:solidFill>
                        <a:schemeClr val="bg1"/>
                      </a:solidFill>
                      <a:latin typeface="Calibri" panose="020F0502020204030204" pitchFamily="34" charset="0"/>
                      <a:ea typeface="Calibri" panose="020F0502020204030204" pitchFamily="34" charset="0"/>
                      <a:cs typeface="Calibri" panose="020F050202020403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7200" b="1" i="0" u="none" strike="noStrike" kern="1200" spc="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D22-44E2-93C2-D85D10053B96}"/>
                </c:ext>
              </c:extLst>
            </c:dLbl>
            <c:dLbl>
              <c:idx val="1"/>
              <c:layout>
                <c:manualLayout>
                  <c:x val="0.15625"/>
                  <c:y val="0.1195312426469462"/>
                </c:manualLayout>
              </c:layout>
              <c:tx>
                <c:rich>
                  <a:bodyPr rot="0" spcFirstLastPara="1" vertOverflow="ellipsis" vert="horz" wrap="square" lIns="38100" tIns="19050" rIns="38100" bIns="19050" anchor="ctr" anchorCtr="1">
                    <a:spAutoFit/>
                  </a:bodyPr>
                  <a:lstStyle/>
                  <a:p>
                    <a:pPr>
                      <a:defRPr sz="5400" b="1" i="0" u="none" strike="noStrike" kern="1200" spc="0" baseline="0">
                        <a:solidFill>
                          <a:schemeClr val="bg1"/>
                        </a:solidFill>
                        <a:latin typeface="+mn-lt"/>
                        <a:ea typeface="+mn-ea"/>
                        <a:cs typeface="+mn-cs"/>
                      </a:defRPr>
                    </a:pPr>
                    <a:fld id="{17D8430C-A7AB-4253-98E5-6D8DBEC699A0}" type="VALUE">
                      <a:rPr lang="en-US" sz="5400">
                        <a:solidFill>
                          <a:schemeClr val="bg1"/>
                        </a:solidFill>
                        <a:latin typeface="Calibri" panose="020F0502020204030204" pitchFamily="34" charset="0"/>
                        <a:ea typeface="Calibri" panose="020F0502020204030204" pitchFamily="34" charset="0"/>
                        <a:cs typeface="Calibri" panose="020F0502020204030204" pitchFamily="34" charset="0"/>
                      </a:rPr>
                      <a:pPr>
                        <a:defRPr sz="5400">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54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D22-44E2-93C2-D85D10053B9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FD22-44E2-93C2-D85D10053B9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4-FD22-44E2-93C2-D85D10053B96}"/>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Neurotypical</c:v>
                </c:pt>
                <c:pt idx="1">
                  <c:v>Neurodivergent</c:v>
                </c:pt>
              </c:strCache>
            </c:strRef>
          </c:cat>
          <c:val>
            <c:numRef>
              <c:f>Sheet1!$B$2:$B$5</c:f>
              <c:numCache>
                <c:formatCode>General</c:formatCode>
                <c:ptCount val="4"/>
                <c:pt idx="0">
                  <c:v>80</c:v>
                </c:pt>
                <c:pt idx="1">
                  <c:v>20</c:v>
                </c:pt>
              </c:numCache>
            </c:numRef>
          </c:val>
          <c:extLst>
            <c:ext xmlns:c16="http://schemas.microsoft.com/office/drawing/2014/chart" uri="{C3380CC4-5D6E-409C-BE32-E72D297353CC}">
              <c16:uniqueId val="{00000000-FD22-44E2-93C2-D85D10053B9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4764146553577673"/>
          <c:w val="0.96562499999999996"/>
          <c:h val="0.70683730888057894"/>
        </c:manualLayout>
      </c:layout>
      <c:pie3DChart>
        <c:varyColors val="1"/>
        <c:ser>
          <c:idx val="0"/>
          <c:order val="0"/>
          <c:tx>
            <c:strRef>
              <c:f>Sheet1!$B$1</c:f>
              <c:strCache>
                <c:ptCount val="1"/>
                <c:pt idx="0">
                  <c:v>Prevelance across all conditions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FD22-44E2-93C2-D85D10053B9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FD22-44E2-93C2-D85D10053B9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D962-4855-8168-CFB800BA59C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962-4855-8168-CFB800BA59CD}"/>
              </c:ext>
            </c:extLst>
          </c:dPt>
          <c:dLbls>
            <c:dLbl>
              <c:idx val="0"/>
              <c:layout>
                <c:manualLayout>
                  <c:x val="-0.23194026820866143"/>
                  <c:y val="-0.41035966487277487"/>
                </c:manualLayout>
              </c:layout>
              <c:tx>
                <c:rich>
                  <a:bodyPr rot="0" spcFirstLastPara="1" vertOverflow="ellipsis" vert="horz" wrap="square" lIns="38100" tIns="19050" rIns="38100" bIns="19050" anchor="ctr" anchorCtr="1">
                    <a:noAutofit/>
                  </a:bodyPr>
                  <a:lstStyle/>
                  <a:p>
                    <a:pPr>
                      <a:defRPr sz="2800" b="1" i="0" u="none" strike="noStrike" kern="1200" spc="0" baseline="0">
                        <a:solidFill>
                          <a:schemeClr val="bg1"/>
                        </a:solidFill>
                        <a:latin typeface="Calibri" panose="020F0502020204030204" pitchFamily="34" charset="0"/>
                        <a:ea typeface="Calibri" panose="020F0502020204030204" pitchFamily="34" charset="0"/>
                        <a:cs typeface="Calibri" panose="020F0502020204030204" pitchFamily="34" charset="0"/>
                      </a:defRPr>
                    </a:pPr>
                    <a:r>
                      <a:rPr lang="en-US" sz="280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69,210,000</a:t>
                    </a:r>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spc="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359084645669291"/>
                      <c:h val="0.27708768568705411"/>
                    </c:manualLayout>
                  </c15:layout>
                  <c15:showDataLabelsRange val="0"/>
                </c:ext>
                <c:ext xmlns:c16="http://schemas.microsoft.com/office/drawing/2014/chart" uri="{C3380CC4-5D6E-409C-BE32-E72D297353CC}">
                  <c16:uniqueId val="{00000002-FD22-44E2-93C2-D85D10053B96}"/>
                </c:ext>
              </c:extLst>
            </c:dLbl>
            <c:dLbl>
              <c:idx val="1"/>
              <c:layout>
                <c:manualLayout>
                  <c:x val="0.17715772637795277"/>
                  <c:y val="0.13226732758261048"/>
                </c:manualLayout>
              </c:layout>
              <c:tx>
                <c:rich>
                  <a:bodyPr rot="0" spcFirstLastPara="1" vertOverflow="ellipsis" vert="horz" wrap="square" lIns="38100" tIns="19050" rIns="38100" bIns="19050" anchor="ctr" anchorCtr="1">
                    <a:spAutoFit/>
                  </a:bodyPr>
                  <a:lstStyle/>
                  <a:p>
                    <a:pPr>
                      <a:defRPr sz="2800" b="1" i="0" u="none" strike="noStrike" kern="1200" spc="0" baseline="0">
                        <a:solidFill>
                          <a:schemeClr val="bg1"/>
                        </a:solidFill>
                        <a:latin typeface="+mn-lt"/>
                        <a:ea typeface="+mn-ea"/>
                        <a:cs typeface="+mn-cs"/>
                      </a:defRPr>
                    </a:pPr>
                    <a:r>
                      <a:rPr lang="en-US" sz="2800" b="1" i="0" u="none" strike="noStrike" baseline="0" dirty="0">
                        <a:latin typeface="Calibri" panose="020F0502020204030204" pitchFamily="34" charset="0"/>
                        <a:ea typeface="Calibri" panose="020F0502020204030204" pitchFamily="34" charset="0"/>
                        <a:cs typeface="Calibri" panose="020F0502020204030204" pitchFamily="34" charset="0"/>
                      </a:rPr>
                      <a:t>4,048,785</a:t>
                    </a:r>
                    <a:endParaRPr lang="en-US" sz="2800" dirty="0">
                      <a:latin typeface="Calibri" panose="020F0502020204030204" pitchFamily="34" charset="0"/>
                      <a:ea typeface="Calibri" panose="020F0502020204030204" pitchFamily="34" charset="0"/>
                      <a:cs typeface="Calibri" panose="020F050202020403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664560777559055"/>
                      <c:h val="0.23607728175653772"/>
                    </c:manualLayout>
                  </c15:layout>
                  <c15:showDataLabelsRange val="0"/>
                </c:ext>
                <c:ext xmlns:c16="http://schemas.microsoft.com/office/drawing/2014/chart" uri="{C3380CC4-5D6E-409C-BE32-E72D297353CC}">
                  <c16:uniqueId val="{00000001-FD22-44E2-93C2-D85D10053B9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0-D962-4855-8168-CFB800BA59CD}"/>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D962-4855-8168-CFB800BA59CD}"/>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Neurotypical</c:v>
                </c:pt>
                <c:pt idx="1">
                  <c:v>Neurodivergent</c:v>
                </c:pt>
              </c:strCache>
            </c:strRef>
          </c:cat>
          <c:val>
            <c:numRef>
              <c:f>Sheet1!$B$2:$B$5</c:f>
              <c:numCache>
                <c:formatCode>General</c:formatCode>
                <c:ptCount val="4"/>
                <c:pt idx="0">
                  <c:v>80</c:v>
                </c:pt>
                <c:pt idx="1">
                  <c:v>20</c:v>
                </c:pt>
              </c:numCache>
            </c:numRef>
          </c:val>
          <c:extLst>
            <c:ext xmlns:c16="http://schemas.microsoft.com/office/drawing/2014/chart" uri="{C3380CC4-5D6E-409C-BE32-E72D297353CC}">
              <c16:uniqueId val="{00000000-FD22-44E2-93C2-D85D10053B9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F8E41-9564-4B22-A569-A2FF38FEC7F5}" type="doc">
      <dgm:prSet loTypeId="urn:microsoft.com/office/officeart/2005/8/layout/cycle2" loCatId="cycle" qsTypeId="urn:microsoft.com/office/officeart/2005/8/quickstyle/3d1" qsCatId="3D" csTypeId="urn:microsoft.com/office/officeart/2005/8/colors/accent1_2" csCatId="accent1" phldr="1"/>
      <dgm:spPr/>
      <dgm:t>
        <a:bodyPr/>
        <a:lstStyle/>
        <a:p>
          <a:endParaRPr lang="en-GB"/>
        </a:p>
      </dgm:t>
    </dgm:pt>
    <dgm:pt modelId="{108CBED6-C765-49B0-997D-979EE4B2B3AA}">
      <dgm:prSet phldrT="[Text]"/>
      <dgm:spPr>
        <a:ln>
          <a:solidFill>
            <a:srgbClr val="00B050"/>
          </a:solidFill>
        </a:ln>
      </dgm:spPr>
      <dgm:t>
        <a:bodyPr/>
        <a:lstStyle/>
        <a:p>
          <a:r>
            <a:rPr lang="en-GB" dirty="0">
              <a:latin typeface="Calibri" panose="020F0502020204030204" pitchFamily="34" charset="0"/>
              <a:ea typeface="Calibri" panose="020F0502020204030204" pitchFamily="34" charset="0"/>
              <a:cs typeface="Calibri" panose="020F0502020204030204" pitchFamily="34" charset="0"/>
            </a:rPr>
            <a:t>Genetically</a:t>
          </a:r>
        </a:p>
        <a:p>
          <a:r>
            <a:rPr lang="en-GB" dirty="0">
              <a:latin typeface="Calibri" panose="020F0502020204030204" pitchFamily="34" charset="0"/>
              <a:ea typeface="Calibri" panose="020F0502020204030204" pitchFamily="34" charset="0"/>
              <a:cs typeface="Calibri" panose="020F0502020204030204" pitchFamily="34" charset="0"/>
            </a:rPr>
            <a:t>Inherited</a:t>
          </a:r>
        </a:p>
        <a:p>
          <a:r>
            <a:rPr lang="en-GB" dirty="0">
              <a:latin typeface="Calibri" panose="020F0502020204030204" pitchFamily="34" charset="0"/>
              <a:ea typeface="Calibri" panose="020F0502020204030204" pitchFamily="34" charset="0"/>
              <a:cs typeface="Calibri" panose="020F0502020204030204" pitchFamily="34" charset="0"/>
            </a:rPr>
            <a:t>conditions</a:t>
          </a:r>
        </a:p>
      </dgm:t>
    </dgm:pt>
    <dgm:pt modelId="{B6C1ACE6-2E93-4470-941C-BDC7CD87AF19}" type="parTrans" cxnId="{0A6F7ED4-54B5-44BF-B7F6-E347C8AE32DE}">
      <dgm:prSet/>
      <dgm:spPr/>
      <dgm:t>
        <a:bodyPr/>
        <a:lstStyle/>
        <a:p>
          <a:endParaRPr lang="en-GB"/>
        </a:p>
      </dgm:t>
    </dgm:pt>
    <dgm:pt modelId="{574D43AD-F91A-4137-800E-F33FBFE642BB}" type="sibTrans" cxnId="{0A6F7ED4-54B5-44BF-B7F6-E347C8AE32DE}">
      <dgm:prSet/>
      <dgm:spPr/>
      <dgm:t>
        <a:bodyPr/>
        <a:lstStyle/>
        <a:p>
          <a:endParaRPr lang="en-GB"/>
        </a:p>
      </dgm:t>
    </dgm:pt>
    <dgm:pt modelId="{1A90B20D-D0B7-4A0A-BB7B-2E45C8722CD5}">
      <dgm:prSet phldrT="[Text]"/>
      <dgm:spPr>
        <a:ln>
          <a:solidFill>
            <a:srgbClr val="7030A0"/>
          </a:solidFill>
        </a:ln>
      </dgm:spPr>
      <dgm:t>
        <a:bodyPr/>
        <a:lstStyle/>
        <a:p>
          <a:r>
            <a:rPr lang="en-GB" dirty="0">
              <a:latin typeface="Calibri" panose="020F0502020204030204" pitchFamily="34" charset="0"/>
              <a:ea typeface="Calibri" panose="020F0502020204030204" pitchFamily="34" charset="0"/>
              <a:cs typeface="Calibri" panose="020F0502020204030204" pitchFamily="34" charset="0"/>
            </a:rPr>
            <a:t>Specific</a:t>
          </a:r>
        </a:p>
        <a:p>
          <a:r>
            <a:rPr lang="en-GB" dirty="0">
              <a:latin typeface="Calibri" panose="020F0502020204030204" pitchFamily="34" charset="0"/>
              <a:ea typeface="Calibri" panose="020F0502020204030204" pitchFamily="34" charset="0"/>
              <a:cs typeface="Calibri" panose="020F0502020204030204" pitchFamily="34" charset="0"/>
            </a:rPr>
            <a:t>Learning</a:t>
          </a:r>
        </a:p>
        <a:p>
          <a:r>
            <a:rPr lang="en-GB" dirty="0">
              <a:latin typeface="Calibri" panose="020F0502020204030204" pitchFamily="34" charset="0"/>
              <a:ea typeface="Calibri" panose="020F0502020204030204" pitchFamily="34" charset="0"/>
              <a:cs typeface="Calibri" panose="020F0502020204030204" pitchFamily="34" charset="0"/>
            </a:rPr>
            <a:t>differences</a:t>
          </a:r>
        </a:p>
      </dgm:t>
    </dgm:pt>
    <dgm:pt modelId="{1676B0B1-098E-4B01-A063-913201940510}" type="parTrans" cxnId="{078FFBEB-6666-4537-8C19-786389AD2C1A}">
      <dgm:prSet/>
      <dgm:spPr/>
      <dgm:t>
        <a:bodyPr/>
        <a:lstStyle/>
        <a:p>
          <a:endParaRPr lang="en-GB"/>
        </a:p>
      </dgm:t>
    </dgm:pt>
    <dgm:pt modelId="{6A0EC929-3D72-4AA2-AA7B-080C135D33B2}" type="sibTrans" cxnId="{078FFBEB-6666-4537-8C19-786389AD2C1A}">
      <dgm:prSet/>
      <dgm:spPr/>
      <dgm:t>
        <a:bodyPr/>
        <a:lstStyle/>
        <a:p>
          <a:endParaRPr lang="en-GB"/>
        </a:p>
      </dgm:t>
    </dgm:pt>
    <dgm:pt modelId="{D35AA593-34C7-444F-825C-1F40FD35B1B0}">
      <dgm:prSet phldrT="[Text]"/>
      <dgm:spPr>
        <a:ln>
          <a:solidFill>
            <a:schemeClr val="bg1">
              <a:lumMod val="95000"/>
            </a:schemeClr>
          </a:solidFill>
        </a:ln>
      </dgm:spPr>
      <dgm:t>
        <a:bodyPr/>
        <a:lstStyle/>
        <a:p>
          <a:r>
            <a:rPr lang="en-GB" dirty="0">
              <a:latin typeface="Calibri" panose="020F0502020204030204" pitchFamily="34" charset="0"/>
              <a:ea typeface="Calibri" panose="020F0502020204030204" pitchFamily="34" charset="0"/>
              <a:cs typeface="Calibri" panose="020F0502020204030204" pitchFamily="34" charset="0"/>
            </a:rPr>
            <a:t>Mental</a:t>
          </a:r>
        </a:p>
        <a:p>
          <a:r>
            <a:rPr lang="en-GB" dirty="0">
              <a:latin typeface="Calibri" panose="020F0502020204030204" pitchFamily="34" charset="0"/>
              <a:ea typeface="Calibri" panose="020F0502020204030204" pitchFamily="34" charset="0"/>
              <a:cs typeface="Calibri" panose="020F0502020204030204" pitchFamily="34" charset="0"/>
            </a:rPr>
            <a:t>Health</a:t>
          </a:r>
        </a:p>
        <a:p>
          <a:r>
            <a:rPr lang="en-GB" dirty="0">
              <a:latin typeface="Calibri" panose="020F0502020204030204" pitchFamily="34" charset="0"/>
              <a:ea typeface="Calibri" panose="020F0502020204030204" pitchFamily="34" charset="0"/>
              <a:cs typeface="Calibri" panose="020F0502020204030204" pitchFamily="34" charset="0"/>
            </a:rPr>
            <a:t>conditions</a:t>
          </a:r>
        </a:p>
      </dgm:t>
    </dgm:pt>
    <dgm:pt modelId="{28404744-2E54-4B93-A52E-EF8FA0360BCB}" type="parTrans" cxnId="{2CA6E186-9CD6-4C07-AE20-D509C044094D}">
      <dgm:prSet/>
      <dgm:spPr/>
      <dgm:t>
        <a:bodyPr/>
        <a:lstStyle/>
        <a:p>
          <a:endParaRPr lang="en-GB"/>
        </a:p>
      </dgm:t>
    </dgm:pt>
    <dgm:pt modelId="{23129E3E-BA6C-4361-892D-34DCBB7D9181}" type="sibTrans" cxnId="{2CA6E186-9CD6-4C07-AE20-D509C044094D}">
      <dgm:prSet/>
      <dgm:spPr/>
      <dgm:t>
        <a:bodyPr/>
        <a:lstStyle/>
        <a:p>
          <a:endParaRPr lang="en-GB"/>
        </a:p>
      </dgm:t>
    </dgm:pt>
    <dgm:pt modelId="{D73EB30F-3F87-441E-86BB-D7ED182F5E10}">
      <dgm:prSet phldrT="[Text]"/>
      <dgm:spPr>
        <a:ln>
          <a:solidFill>
            <a:schemeClr val="accent6"/>
          </a:solidFill>
        </a:ln>
      </dgm:spPr>
      <dgm:t>
        <a:bodyPr/>
        <a:lstStyle/>
        <a:p>
          <a:r>
            <a:rPr lang="en-GB" dirty="0">
              <a:latin typeface="Calibri" panose="020F0502020204030204" pitchFamily="34" charset="0"/>
              <a:ea typeface="Calibri" panose="020F0502020204030204" pitchFamily="34" charset="0"/>
              <a:cs typeface="Calibri" panose="020F0502020204030204" pitchFamily="34" charset="0"/>
            </a:rPr>
            <a:t>Acquired </a:t>
          </a:r>
        </a:p>
        <a:p>
          <a:r>
            <a:rPr lang="en-GB" dirty="0">
              <a:latin typeface="Calibri" panose="020F0502020204030204" pitchFamily="34" charset="0"/>
              <a:ea typeface="Calibri" panose="020F0502020204030204" pitchFamily="34" charset="0"/>
              <a:cs typeface="Calibri" panose="020F0502020204030204" pitchFamily="34" charset="0"/>
            </a:rPr>
            <a:t>Neurodivergence </a:t>
          </a:r>
        </a:p>
      </dgm:t>
    </dgm:pt>
    <dgm:pt modelId="{0A2D1CBF-C4C3-4F14-8C82-AB091B579FF0}" type="parTrans" cxnId="{14DD85BC-4135-4150-9928-9B6F7F327B62}">
      <dgm:prSet/>
      <dgm:spPr/>
      <dgm:t>
        <a:bodyPr/>
        <a:lstStyle/>
        <a:p>
          <a:endParaRPr lang="en-GB"/>
        </a:p>
      </dgm:t>
    </dgm:pt>
    <dgm:pt modelId="{B2850C67-0CF6-4A19-8A2A-8FFD570C1F4D}" type="sibTrans" cxnId="{14DD85BC-4135-4150-9928-9B6F7F327B62}">
      <dgm:prSet/>
      <dgm:spPr/>
      <dgm:t>
        <a:bodyPr/>
        <a:lstStyle/>
        <a:p>
          <a:endParaRPr lang="en-GB"/>
        </a:p>
      </dgm:t>
    </dgm:pt>
    <dgm:pt modelId="{A03189F8-D1A2-4DFE-B86E-B95725B9B536}">
      <dgm:prSet phldrT="[Text]"/>
      <dgm:spPr>
        <a:ln>
          <a:solidFill>
            <a:srgbClr val="FF0000"/>
          </a:solidFill>
        </a:ln>
      </dgm:spPr>
      <dgm:t>
        <a:bodyPr/>
        <a:lstStyle/>
        <a:p>
          <a:r>
            <a:rPr lang="en-GB" dirty="0">
              <a:latin typeface="Calibri" panose="020F0502020204030204" pitchFamily="34" charset="0"/>
              <a:ea typeface="Calibri" panose="020F0502020204030204" pitchFamily="34" charset="0"/>
              <a:cs typeface="Calibri" panose="020F0502020204030204" pitchFamily="34" charset="0"/>
            </a:rPr>
            <a:t>Sensory </a:t>
          </a:r>
        </a:p>
        <a:p>
          <a:r>
            <a:rPr lang="en-GB" dirty="0">
              <a:latin typeface="Calibri" panose="020F0502020204030204" pitchFamily="34" charset="0"/>
              <a:ea typeface="Calibri" panose="020F0502020204030204" pitchFamily="34" charset="0"/>
              <a:cs typeface="Calibri" panose="020F0502020204030204" pitchFamily="34" charset="0"/>
            </a:rPr>
            <a:t>Processing</a:t>
          </a:r>
        </a:p>
        <a:p>
          <a:r>
            <a:rPr lang="en-GB" dirty="0">
              <a:latin typeface="Calibri" panose="020F0502020204030204" pitchFamily="34" charset="0"/>
              <a:ea typeface="Calibri" panose="020F0502020204030204" pitchFamily="34" charset="0"/>
              <a:cs typeface="Calibri" panose="020F0502020204030204" pitchFamily="34" charset="0"/>
            </a:rPr>
            <a:t>Difficulties</a:t>
          </a:r>
        </a:p>
      </dgm:t>
    </dgm:pt>
    <dgm:pt modelId="{DF671749-35F3-4B2E-98A5-EE3A910E706A}" type="parTrans" cxnId="{7E41EDCD-53AD-44A6-A190-B3A306A22BB4}">
      <dgm:prSet/>
      <dgm:spPr/>
      <dgm:t>
        <a:bodyPr/>
        <a:lstStyle/>
        <a:p>
          <a:endParaRPr lang="en-GB"/>
        </a:p>
      </dgm:t>
    </dgm:pt>
    <dgm:pt modelId="{385A5552-EF0B-4AC8-A0A3-2F850A7DD5A2}" type="sibTrans" cxnId="{7E41EDCD-53AD-44A6-A190-B3A306A22BB4}">
      <dgm:prSet/>
      <dgm:spPr/>
      <dgm:t>
        <a:bodyPr/>
        <a:lstStyle/>
        <a:p>
          <a:endParaRPr lang="en-GB"/>
        </a:p>
      </dgm:t>
    </dgm:pt>
    <dgm:pt modelId="{FCB52276-44B2-48B1-9F64-101C5BD019AA}" type="pres">
      <dgm:prSet presAssocID="{3BBF8E41-9564-4B22-A569-A2FF38FEC7F5}" presName="cycle" presStyleCnt="0">
        <dgm:presLayoutVars>
          <dgm:dir/>
          <dgm:resizeHandles val="exact"/>
        </dgm:presLayoutVars>
      </dgm:prSet>
      <dgm:spPr/>
    </dgm:pt>
    <dgm:pt modelId="{00E1A07C-E78E-4A0C-B725-7E43916404FD}" type="pres">
      <dgm:prSet presAssocID="{108CBED6-C765-49B0-997D-979EE4B2B3AA}" presName="node" presStyleLbl="node1" presStyleIdx="0" presStyleCnt="5">
        <dgm:presLayoutVars>
          <dgm:bulletEnabled val="1"/>
        </dgm:presLayoutVars>
      </dgm:prSet>
      <dgm:spPr/>
    </dgm:pt>
    <dgm:pt modelId="{DED7D51E-A817-49EE-B595-317EB279984D}" type="pres">
      <dgm:prSet presAssocID="{574D43AD-F91A-4137-800E-F33FBFE642BB}" presName="sibTrans" presStyleLbl="sibTrans2D1" presStyleIdx="0" presStyleCnt="5"/>
      <dgm:spPr/>
    </dgm:pt>
    <dgm:pt modelId="{0FBC64CC-BDC8-4CBC-B6E8-F106EC4D8BE9}" type="pres">
      <dgm:prSet presAssocID="{574D43AD-F91A-4137-800E-F33FBFE642BB}" presName="connectorText" presStyleLbl="sibTrans2D1" presStyleIdx="0" presStyleCnt="5"/>
      <dgm:spPr/>
    </dgm:pt>
    <dgm:pt modelId="{11114DE8-09CE-4BFF-92C5-CAD83793AC5F}" type="pres">
      <dgm:prSet presAssocID="{1A90B20D-D0B7-4A0A-BB7B-2E45C8722CD5}" presName="node" presStyleLbl="node1" presStyleIdx="1" presStyleCnt="5" custRadScaleRad="115129" custRadScaleInc="29683">
        <dgm:presLayoutVars>
          <dgm:bulletEnabled val="1"/>
        </dgm:presLayoutVars>
      </dgm:prSet>
      <dgm:spPr/>
    </dgm:pt>
    <dgm:pt modelId="{5C83A3A5-2CAB-4933-BE1C-7F9DC1FA888A}" type="pres">
      <dgm:prSet presAssocID="{6A0EC929-3D72-4AA2-AA7B-080C135D33B2}" presName="sibTrans" presStyleLbl="sibTrans2D1" presStyleIdx="1" presStyleCnt="5"/>
      <dgm:spPr/>
    </dgm:pt>
    <dgm:pt modelId="{5775AAC1-D8F8-4DC6-87DA-79B68B05D1A7}" type="pres">
      <dgm:prSet presAssocID="{6A0EC929-3D72-4AA2-AA7B-080C135D33B2}" presName="connectorText" presStyleLbl="sibTrans2D1" presStyleIdx="1" presStyleCnt="5"/>
      <dgm:spPr/>
    </dgm:pt>
    <dgm:pt modelId="{7F38D1A8-7095-4D58-9537-8682D8DBAB1C}" type="pres">
      <dgm:prSet presAssocID="{D35AA593-34C7-444F-825C-1F40FD35B1B0}" presName="node" presStyleLbl="node1" presStyleIdx="2" presStyleCnt="5">
        <dgm:presLayoutVars>
          <dgm:bulletEnabled val="1"/>
        </dgm:presLayoutVars>
      </dgm:prSet>
      <dgm:spPr/>
    </dgm:pt>
    <dgm:pt modelId="{7DC5EF3E-AC92-48A5-969E-07E74E1C4CDC}" type="pres">
      <dgm:prSet presAssocID="{23129E3E-BA6C-4361-892D-34DCBB7D9181}" presName="sibTrans" presStyleLbl="sibTrans2D1" presStyleIdx="2" presStyleCnt="5"/>
      <dgm:spPr/>
    </dgm:pt>
    <dgm:pt modelId="{F1E828EC-B173-40B6-BB59-D62F288B9855}" type="pres">
      <dgm:prSet presAssocID="{23129E3E-BA6C-4361-892D-34DCBB7D9181}" presName="connectorText" presStyleLbl="sibTrans2D1" presStyleIdx="2" presStyleCnt="5"/>
      <dgm:spPr/>
    </dgm:pt>
    <dgm:pt modelId="{1FB82ECB-53A9-4FDE-98D4-32C3E79C28F7}" type="pres">
      <dgm:prSet presAssocID="{D73EB30F-3F87-441E-86BB-D7ED182F5E10}" presName="node" presStyleLbl="node1" presStyleIdx="3" presStyleCnt="5">
        <dgm:presLayoutVars>
          <dgm:bulletEnabled val="1"/>
        </dgm:presLayoutVars>
      </dgm:prSet>
      <dgm:spPr/>
    </dgm:pt>
    <dgm:pt modelId="{2E847D3B-1F2E-4454-8B8F-7FD70EF5BD1C}" type="pres">
      <dgm:prSet presAssocID="{B2850C67-0CF6-4A19-8A2A-8FFD570C1F4D}" presName="sibTrans" presStyleLbl="sibTrans2D1" presStyleIdx="3" presStyleCnt="5"/>
      <dgm:spPr/>
    </dgm:pt>
    <dgm:pt modelId="{C6B6A35A-AC4B-44ED-B731-505BAA6393BC}" type="pres">
      <dgm:prSet presAssocID="{B2850C67-0CF6-4A19-8A2A-8FFD570C1F4D}" presName="connectorText" presStyleLbl="sibTrans2D1" presStyleIdx="3" presStyleCnt="5"/>
      <dgm:spPr/>
    </dgm:pt>
    <dgm:pt modelId="{9C6C0B6B-0B16-4166-B576-C31480385327}" type="pres">
      <dgm:prSet presAssocID="{A03189F8-D1A2-4DFE-B86E-B95725B9B536}" presName="node" presStyleLbl="node1" presStyleIdx="4" presStyleCnt="5" custRadScaleRad="106419" custRadScaleInc="-16288">
        <dgm:presLayoutVars>
          <dgm:bulletEnabled val="1"/>
        </dgm:presLayoutVars>
      </dgm:prSet>
      <dgm:spPr/>
    </dgm:pt>
    <dgm:pt modelId="{46294D4C-D105-4D5C-AB36-E964249C243F}" type="pres">
      <dgm:prSet presAssocID="{385A5552-EF0B-4AC8-A0A3-2F850A7DD5A2}" presName="sibTrans" presStyleLbl="sibTrans2D1" presStyleIdx="4" presStyleCnt="5"/>
      <dgm:spPr/>
    </dgm:pt>
    <dgm:pt modelId="{5F96FDD8-58EF-4F19-8DBC-685DA88718DE}" type="pres">
      <dgm:prSet presAssocID="{385A5552-EF0B-4AC8-A0A3-2F850A7DD5A2}" presName="connectorText" presStyleLbl="sibTrans2D1" presStyleIdx="4" presStyleCnt="5"/>
      <dgm:spPr/>
    </dgm:pt>
  </dgm:ptLst>
  <dgm:cxnLst>
    <dgm:cxn modelId="{9BD58735-E7E4-4736-965D-B2CF9C1F9DFE}" type="presOf" srcId="{1A90B20D-D0B7-4A0A-BB7B-2E45C8722CD5}" destId="{11114DE8-09CE-4BFF-92C5-CAD83793AC5F}" srcOrd="0" destOrd="0" presId="urn:microsoft.com/office/officeart/2005/8/layout/cycle2"/>
    <dgm:cxn modelId="{EB333639-80F6-4255-9F4A-415ADBC32880}" type="presOf" srcId="{A03189F8-D1A2-4DFE-B86E-B95725B9B536}" destId="{9C6C0B6B-0B16-4166-B576-C31480385327}" srcOrd="0" destOrd="0" presId="urn:microsoft.com/office/officeart/2005/8/layout/cycle2"/>
    <dgm:cxn modelId="{8DEA773B-1F9D-4446-A6DB-10B5F101FE3A}" type="presOf" srcId="{574D43AD-F91A-4137-800E-F33FBFE642BB}" destId="{0FBC64CC-BDC8-4CBC-B6E8-F106EC4D8BE9}" srcOrd="1" destOrd="0" presId="urn:microsoft.com/office/officeart/2005/8/layout/cycle2"/>
    <dgm:cxn modelId="{3F1DE645-57D4-486D-8B63-EBE60C6D0A02}" type="presOf" srcId="{6A0EC929-3D72-4AA2-AA7B-080C135D33B2}" destId="{5C83A3A5-2CAB-4933-BE1C-7F9DC1FA888A}" srcOrd="0" destOrd="0" presId="urn:microsoft.com/office/officeart/2005/8/layout/cycle2"/>
    <dgm:cxn modelId="{227C8A46-F094-4AC3-9A11-E98095CD7AB4}" type="presOf" srcId="{D35AA593-34C7-444F-825C-1F40FD35B1B0}" destId="{7F38D1A8-7095-4D58-9537-8682D8DBAB1C}" srcOrd="0" destOrd="0" presId="urn:microsoft.com/office/officeart/2005/8/layout/cycle2"/>
    <dgm:cxn modelId="{83074147-C2D6-47BE-ACC2-9A22F49E60A3}" type="presOf" srcId="{23129E3E-BA6C-4361-892D-34DCBB7D9181}" destId="{F1E828EC-B173-40B6-BB59-D62F288B9855}" srcOrd="1" destOrd="0" presId="urn:microsoft.com/office/officeart/2005/8/layout/cycle2"/>
    <dgm:cxn modelId="{F5D3C547-E7D2-4F9F-90B8-99285D41DC16}" type="presOf" srcId="{385A5552-EF0B-4AC8-A0A3-2F850A7DD5A2}" destId="{5F96FDD8-58EF-4F19-8DBC-685DA88718DE}" srcOrd="1" destOrd="0" presId="urn:microsoft.com/office/officeart/2005/8/layout/cycle2"/>
    <dgm:cxn modelId="{21500D4A-88A2-474E-8A99-3F247532F5C7}" type="presOf" srcId="{385A5552-EF0B-4AC8-A0A3-2F850A7DD5A2}" destId="{46294D4C-D105-4D5C-AB36-E964249C243F}" srcOrd="0" destOrd="0" presId="urn:microsoft.com/office/officeart/2005/8/layout/cycle2"/>
    <dgm:cxn modelId="{1B29574D-B941-4190-9515-9B2609704D43}" type="presOf" srcId="{D73EB30F-3F87-441E-86BB-D7ED182F5E10}" destId="{1FB82ECB-53A9-4FDE-98D4-32C3E79C28F7}" srcOrd="0" destOrd="0" presId="urn:microsoft.com/office/officeart/2005/8/layout/cycle2"/>
    <dgm:cxn modelId="{6D487B56-BE7A-49F8-814E-F085513A22C1}" type="presOf" srcId="{6A0EC929-3D72-4AA2-AA7B-080C135D33B2}" destId="{5775AAC1-D8F8-4DC6-87DA-79B68B05D1A7}" srcOrd="1" destOrd="0" presId="urn:microsoft.com/office/officeart/2005/8/layout/cycle2"/>
    <dgm:cxn modelId="{E462726D-AAD8-4898-957D-2324128A9EC7}" type="presOf" srcId="{574D43AD-F91A-4137-800E-F33FBFE642BB}" destId="{DED7D51E-A817-49EE-B595-317EB279984D}" srcOrd="0" destOrd="0" presId="urn:microsoft.com/office/officeart/2005/8/layout/cycle2"/>
    <dgm:cxn modelId="{2CA6E186-9CD6-4C07-AE20-D509C044094D}" srcId="{3BBF8E41-9564-4B22-A569-A2FF38FEC7F5}" destId="{D35AA593-34C7-444F-825C-1F40FD35B1B0}" srcOrd="2" destOrd="0" parTransId="{28404744-2E54-4B93-A52E-EF8FA0360BCB}" sibTransId="{23129E3E-BA6C-4361-892D-34DCBB7D9181}"/>
    <dgm:cxn modelId="{DA680190-45B2-4FB3-BDF4-CB8C014DFB1B}" type="presOf" srcId="{B2850C67-0CF6-4A19-8A2A-8FFD570C1F4D}" destId="{C6B6A35A-AC4B-44ED-B731-505BAA6393BC}" srcOrd="1" destOrd="0" presId="urn:microsoft.com/office/officeart/2005/8/layout/cycle2"/>
    <dgm:cxn modelId="{4A423EA6-4308-417D-B943-0D2DCB34E454}" type="presOf" srcId="{23129E3E-BA6C-4361-892D-34DCBB7D9181}" destId="{7DC5EF3E-AC92-48A5-969E-07E74E1C4CDC}" srcOrd="0" destOrd="0" presId="urn:microsoft.com/office/officeart/2005/8/layout/cycle2"/>
    <dgm:cxn modelId="{14DD85BC-4135-4150-9928-9B6F7F327B62}" srcId="{3BBF8E41-9564-4B22-A569-A2FF38FEC7F5}" destId="{D73EB30F-3F87-441E-86BB-D7ED182F5E10}" srcOrd="3" destOrd="0" parTransId="{0A2D1CBF-C4C3-4F14-8C82-AB091B579FF0}" sibTransId="{B2850C67-0CF6-4A19-8A2A-8FFD570C1F4D}"/>
    <dgm:cxn modelId="{84818FBD-B627-484B-8C2F-35FCF9CEB79E}" type="presOf" srcId="{3BBF8E41-9564-4B22-A569-A2FF38FEC7F5}" destId="{FCB52276-44B2-48B1-9F64-101C5BD019AA}" srcOrd="0" destOrd="0" presId="urn:microsoft.com/office/officeart/2005/8/layout/cycle2"/>
    <dgm:cxn modelId="{45F783C0-E5DA-4FF2-A7BD-2523DBB6E7D3}" type="presOf" srcId="{108CBED6-C765-49B0-997D-979EE4B2B3AA}" destId="{00E1A07C-E78E-4A0C-B725-7E43916404FD}" srcOrd="0" destOrd="0" presId="urn:microsoft.com/office/officeart/2005/8/layout/cycle2"/>
    <dgm:cxn modelId="{315727C4-FAC0-4EDA-AFE2-8C3C24FF5775}" type="presOf" srcId="{B2850C67-0CF6-4A19-8A2A-8FFD570C1F4D}" destId="{2E847D3B-1F2E-4454-8B8F-7FD70EF5BD1C}" srcOrd="0" destOrd="0" presId="urn:microsoft.com/office/officeart/2005/8/layout/cycle2"/>
    <dgm:cxn modelId="{7E41EDCD-53AD-44A6-A190-B3A306A22BB4}" srcId="{3BBF8E41-9564-4B22-A569-A2FF38FEC7F5}" destId="{A03189F8-D1A2-4DFE-B86E-B95725B9B536}" srcOrd="4" destOrd="0" parTransId="{DF671749-35F3-4B2E-98A5-EE3A910E706A}" sibTransId="{385A5552-EF0B-4AC8-A0A3-2F850A7DD5A2}"/>
    <dgm:cxn modelId="{0A6F7ED4-54B5-44BF-B7F6-E347C8AE32DE}" srcId="{3BBF8E41-9564-4B22-A569-A2FF38FEC7F5}" destId="{108CBED6-C765-49B0-997D-979EE4B2B3AA}" srcOrd="0" destOrd="0" parTransId="{B6C1ACE6-2E93-4470-941C-BDC7CD87AF19}" sibTransId="{574D43AD-F91A-4137-800E-F33FBFE642BB}"/>
    <dgm:cxn modelId="{078FFBEB-6666-4537-8C19-786389AD2C1A}" srcId="{3BBF8E41-9564-4B22-A569-A2FF38FEC7F5}" destId="{1A90B20D-D0B7-4A0A-BB7B-2E45C8722CD5}" srcOrd="1" destOrd="0" parTransId="{1676B0B1-098E-4B01-A063-913201940510}" sibTransId="{6A0EC929-3D72-4AA2-AA7B-080C135D33B2}"/>
    <dgm:cxn modelId="{03E9B5FD-A3C7-4217-9348-87D191FC16EB}" type="presParOf" srcId="{FCB52276-44B2-48B1-9F64-101C5BD019AA}" destId="{00E1A07C-E78E-4A0C-B725-7E43916404FD}" srcOrd="0" destOrd="0" presId="urn:microsoft.com/office/officeart/2005/8/layout/cycle2"/>
    <dgm:cxn modelId="{0F909B8D-5754-4361-A613-E0AFDCBBD50F}" type="presParOf" srcId="{FCB52276-44B2-48B1-9F64-101C5BD019AA}" destId="{DED7D51E-A817-49EE-B595-317EB279984D}" srcOrd="1" destOrd="0" presId="urn:microsoft.com/office/officeart/2005/8/layout/cycle2"/>
    <dgm:cxn modelId="{5EDE6FE0-5604-40A8-8EBF-2D313343DDC0}" type="presParOf" srcId="{DED7D51E-A817-49EE-B595-317EB279984D}" destId="{0FBC64CC-BDC8-4CBC-B6E8-F106EC4D8BE9}" srcOrd="0" destOrd="0" presId="urn:microsoft.com/office/officeart/2005/8/layout/cycle2"/>
    <dgm:cxn modelId="{C6CBD070-7B72-49CE-A7A5-6142C99B00D1}" type="presParOf" srcId="{FCB52276-44B2-48B1-9F64-101C5BD019AA}" destId="{11114DE8-09CE-4BFF-92C5-CAD83793AC5F}" srcOrd="2" destOrd="0" presId="urn:microsoft.com/office/officeart/2005/8/layout/cycle2"/>
    <dgm:cxn modelId="{57368CEE-C48B-46DB-9702-575D222112F1}" type="presParOf" srcId="{FCB52276-44B2-48B1-9F64-101C5BD019AA}" destId="{5C83A3A5-2CAB-4933-BE1C-7F9DC1FA888A}" srcOrd="3" destOrd="0" presId="urn:microsoft.com/office/officeart/2005/8/layout/cycle2"/>
    <dgm:cxn modelId="{C2AF8BDF-5217-4EB6-929E-61B5ABC23FE8}" type="presParOf" srcId="{5C83A3A5-2CAB-4933-BE1C-7F9DC1FA888A}" destId="{5775AAC1-D8F8-4DC6-87DA-79B68B05D1A7}" srcOrd="0" destOrd="0" presId="urn:microsoft.com/office/officeart/2005/8/layout/cycle2"/>
    <dgm:cxn modelId="{D3813B2E-1334-407D-ACC3-21D7545BB834}" type="presParOf" srcId="{FCB52276-44B2-48B1-9F64-101C5BD019AA}" destId="{7F38D1A8-7095-4D58-9537-8682D8DBAB1C}" srcOrd="4" destOrd="0" presId="urn:microsoft.com/office/officeart/2005/8/layout/cycle2"/>
    <dgm:cxn modelId="{3C0CC637-0415-4DD2-A19E-DE772A63AE6C}" type="presParOf" srcId="{FCB52276-44B2-48B1-9F64-101C5BD019AA}" destId="{7DC5EF3E-AC92-48A5-969E-07E74E1C4CDC}" srcOrd="5" destOrd="0" presId="urn:microsoft.com/office/officeart/2005/8/layout/cycle2"/>
    <dgm:cxn modelId="{C03DB164-AA61-41BA-A50E-CA2F2BC34E1D}" type="presParOf" srcId="{7DC5EF3E-AC92-48A5-969E-07E74E1C4CDC}" destId="{F1E828EC-B173-40B6-BB59-D62F288B9855}" srcOrd="0" destOrd="0" presId="urn:microsoft.com/office/officeart/2005/8/layout/cycle2"/>
    <dgm:cxn modelId="{CE270321-8F00-4AEB-8862-97FF0E72CAD3}" type="presParOf" srcId="{FCB52276-44B2-48B1-9F64-101C5BD019AA}" destId="{1FB82ECB-53A9-4FDE-98D4-32C3E79C28F7}" srcOrd="6" destOrd="0" presId="urn:microsoft.com/office/officeart/2005/8/layout/cycle2"/>
    <dgm:cxn modelId="{2F470DA5-CBAD-49E7-BA7F-D5BDEF77F3F7}" type="presParOf" srcId="{FCB52276-44B2-48B1-9F64-101C5BD019AA}" destId="{2E847D3B-1F2E-4454-8B8F-7FD70EF5BD1C}" srcOrd="7" destOrd="0" presId="urn:microsoft.com/office/officeart/2005/8/layout/cycle2"/>
    <dgm:cxn modelId="{7D07BFD1-F2D9-4BDB-AC04-9EFCDCFB35B0}" type="presParOf" srcId="{2E847D3B-1F2E-4454-8B8F-7FD70EF5BD1C}" destId="{C6B6A35A-AC4B-44ED-B731-505BAA6393BC}" srcOrd="0" destOrd="0" presId="urn:microsoft.com/office/officeart/2005/8/layout/cycle2"/>
    <dgm:cxn modelId="{951EDB0A-666D-4DCB-976B-36E4DE032C0E}" type="presParOf" srcId="{FCB52276-44B2-48B1-9F64-101C5BD019AA}" destId="{9C6C0B6B-0B16-4166-B576-C31480385327}" srcOrd="8" destOrd="0" presId="urn:microsoft.com/office/officeart/2005/8/layout/cycle2"/>
    <dgm:cxn modelId="{E98BDBD8-4535-40AB-BE44-21A0E264E35E}" type="presParOf" srcId="{FCB52276-44B2-48B1-9F64-101C5BD019AA}" destId="{46294D4C-D105-4D5C-AB36-E964249C243F}" srcOrd="9" destOrd="0" presId="urn:microsoft.com/office/officeart/2005/8/layout/cycle2"/>
    <dgm:cxn modelId="{C3A06B32-FA0C-4B99-97A4-D793A2C5F8F3}" type="presParOf" srcId="{46294D4C-D105-4D5C-AB36-E964249C243F}" destId="{5F96FDD8-58EF-4F19-8DBC-685DA88718D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1A07C-E78E-4A0C-B725-7E43916404FD}">
      <dsp:nvSpPr>
        <dsp:cNvPr id="0" name=""/>
        <dsp:cNvSpPr/>
      </dsp:nvSpPr>
      <dsp:spPr>
        <a:xfrm>
          <a:off x="3807019" y="1109"/>
          <a:ext cx="1853812" cy="185381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rgbClr val="00B05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Genetically</a:t>
          </a:r>
        </a:p>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Inherited</a:t>
          </a:r>
        </a:p>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conditions</a:t>
          </a:r>
        </a:p>
      </dsp:txBody>
      <dsp:txXfrm>
        <a:off x="4078503" y="272593"/>
        <a:ext cx="1310844" cy="1310844"/>
      </dsp:txXfrm>
    </dsp:sp>
    <dsp:sp modelId="{DED7D51E-A817-49EE-B595-317EB279984D}">
      <dsp:nvSpPr>
        <dsp:cNvPr id="0" name=""/>
        <dsp:cNvSpPr/>
      </dsp:nvSpPr>
      <dsp:spPr>
        <a:xfrm rot="2206385">
          <a:off x="5664717" y="1612858"/>
          <a:ext cx="808266" cy="62566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5683392" y="1681808"/>
        <a:ext cx="620568" cy="375397"/>
      </dsp:txXfrm>
    </dsp:sp>
    <dsp:sp modelId="{11114DE8-09CE-4BFF-92C5-CAD83793AC5F}">
      <dsp:nvSpPr>
        <dsp:cNvPr id="0" name=""/>
        <dsp:cNvSpPr/>
      </dsp:nvSpPr>
      <dsp:spPr>
        <a:xfrm>
          <a:off x="6513515" y="2023844"/>
          <a:ext cx="1853812" cy="185381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rgbClr val="7030A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Specific</a:t>
          </a:r>
        </a:p>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Learning</a:t>
          </a:r>
        </a:p>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differences</a:t>
          </a:r>
        </a:p>
      </dsp:txBody>
      <dsp:txXfrm>
        <a:off x="6784999" y="2295328"/>
        <a:ext cx="1310844" cy="1310844"/>
      </dsp:txXfrm>
    </dsp:sp>
    <dsp:sp modelId="{5C83A3A5-2CAB-4933-BE1C-7F9DC1FA888A}">
      <dsp:nvSpPr>
        <dsp:cNvPr id="0" name=""/>
        <dsp:cNvSpPr/>
      </dsp:nvSpPr>
      <dsp:spPr>
        <a:xfrm rot="7206546">
          <a:off x="6586946" y="3760431"/>
          <a:ext cx="405080" cy="62566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6678189" y="3833000"/>
        <a:ext cx="283556" cy="375397"/>
      </dsp:txXfrm>
    </dsp:sp>
    <dsp:sp modelId="{7F38D1A8-7095-4D58-9537-8682D8DBAB1C}">
      <dsp:nvSpPr>
        <dsp:cNvPr id="0" name=""/>
        <dsp:cNvSpPr/>
      </dsp:nvSpPr>
      <dsp:spPr>
        <a:xfrm>
          <a:off x="5200142" y="4288702"/>
          <a:ext cx="1853812" cy="185381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bg1">
              <a:lumMod val="95000"/>
            </a:schemeClr>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Mental</a:t>
          </a:r>
        </a:p>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Health</a:t>
          </a:r>
        </a:p>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conditions</a:t>
          </a:r>
        </a:p>
      </dsp:txBody>
      <dsp:txXfrm>
        <a:off x="5471626" y="4560186"/>
        <a:ext cx="1310844" cy="1310844"/>
      </dsp:txXfrm>
    </dsp:sp>
    <dsp:sp modelId="{7DC5EF3E-AC92-48A5-969E-07E74E1C4CDC}">
      <dsp:nvSpPr>
        <dsp:cNvPr id="0" name=""/>
        <dsp:cNvSpPr/>
      </dsp:nvSpPr>
      <dsp:spPr>
        <a:xfrm rot="10800000">
          <a:off x="4500816" y="4902778"/>
          <a:ext cx="494190" cy="62566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4649073" y="5027910"/>
        <a:ext cx="345933" cy="375397"/>
      </dsp:txXfrm>
    </dsp:sp>
    <dsp:sp modelId="{1FB82ECB-53A9-4FDE-98D4-32C3E79C28F7}">
      <dsp:nvSpPr>
        <dsp:cNvPr id="0" name=""/>
        <dsp:cNvSpPr/>
      </dsp:nvSpPr>
      <dsp:spPr>
        <a:xfrm>
          <a:off x="2413895" y="4288702"/>
          <a:ext cx="1853812" cy="185381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Acquired </a:t>
          </a:r>
        </a:p>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Neurodivergence </a:t>
          </a:r>
        </a:p>
      </dsp:txBody>
      <dsp:txXfrm>
        <a:off x="2685379" y="4560186"/>
        <a:ext cx="1310844" cy="1310844"/>
      </dsp:txXfrm>
    </dsp:sp>
    <dsp:sp modelId="{2E847D3B-1F2E-4454-8B8F-7FD70EF5BD1C}">
      <dsp:nvSpPr>
        <dsp:cNvPr id="0" name=""/>
        <dsp:cNvSpPr/>
      </dsp:nvSpPr>
      <dsp:spPr>
        <a:xfrm rot="14780025">
          <a:off x="2592394" y="3690152"/>
          <a:ext cx="433907" cy="62566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2683606" y="3874896"/>
        <a:ext cx="303735" cy="375397"/>
      </dsp:txXfrm>
    </dsp:sp>
    <dsp:sp modelId="{9C6C0B6B-0B16-4166-B576-C31480385327}">
      <dsp:nvSpPr>
        <dsp:cNvPr id="0" name=""/>
        <dsp:cNvSpPr/>
      </dsp:nvSpPr>
      <dsp:spPr>
        <a:xfrm>
          <a:off x="1341129" y="1840956"/>
          <a:ext cx="1853812" cy="185381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rgbClr val="FF000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Sensory </a:t>
          </a:r>
        </a:p>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Processing</a:t>
          </a:r>
        </a:p>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Difficulties</a:t>
          </a:r>
        </a:p>
      </dsp:txBody>
      <dsp:txXfrm>
        <a:off x="1612613" y="2112440"/>
        <a:ext cx="1310844" cy="1310844"/>
      </dsp:txXfrm>
    </dsp:sp>
    <dsp:sp modelId="{46294D4C-D105-4D5C-AB36-E964249C243F}">
      <dsp:nvSpPr>
        <dsp:cNvPr id="0" name=""/>
        <dsp:cNvSpPr/>
      </dsp:nvSpPr>
      <dsp:spPr>
        <a:xfrm rot="19396361">
          <a:off x="3162233" y="1546077"/>
          <a:ext cx="648092" cy="62566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3180863" y="1727331"/>
        <a:ext cx="460394" cy="37539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1B07DD3-8E0C-4A50-B5FE-ABD362AD454B}" type="datetime1">
              <a:rPr lang="en-GB" smtClean="0"/>
              <a:t>09/09/2024</a:t>
            </a:fld>
            <a:endParaRPr lang="en-GB"/>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DE7DFA-63CC-4ED7-B30E-ACF88B4B8932}" type="slidenum">
              <a:rPr lang="en-GB" smtClean="0"/>
              <a:t>‹#›</a:t>
            </a:fld>
            <a:endParaRPr lang="en-GB"/>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CED090A-610C-4D83-921E-93394EF804D0}" type="datetime1">
              <a:rPr lang="en-GB" noProof="0" smtClean="0"/>
              <a:t>09/09/2024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8C5307-140F-447F-BCBA-BB92E3A2906B}" type="slidenum">
              <a:rPr lang="en-GB" noProof="0" smtClean="0"/>
              <a:t>‹#›</a:t>
            </a:fld>
            <a:endParaRPr lang="en-GB" noProof="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06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95629-D1D6-472E-AD8D-B841B09640C4}"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09/09/2024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964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95629-D1D6-472E-AD8D-B841B09640C4}"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09/09/2024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282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rtl="0"/>
            <a:fld id="{BF695629-D1D6-472E-AD8D-B841B09640C4}" type="datetime1">
              <a:rPr lang="en-GB" smtClean="0"/>
              <a:t>09/09/2024</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51</a:t>
            </a:fld>
            <a:endParaRPr lang="en-GB"/>
          </a:p>
        </p:txBody>
      </p:sp>
    </p:spTree>
    <p:extLst>
      <p:ext uri="{BB962C8B-B14F-4D97-AF65-F5344CB8AC3E}">
        <p14:creationId xmlns:p14="http://schemas.microsoft.com/office/powerpoint/2010/main" val="66230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rtl="0"/>
            <a:fld id="{BF695629-D1D6-472E-AD8D-B841B09640C4}" type="datetime1">
              <a:rPr lang="en-GB" smtClean="0"/>
              <a:t>09/09/2024</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54</a:t>
            </a:fld>
            <a:endParaRPr lang="en-GB"/>
          </a:p>
        </p:txBody>
      </p:sp>
    </p:spTree>
    <p:extLst>
      <p:ext uri="{BB962C8B-B14F-4D97-AF65-F5344CB8AC3E}">
        <p14:creationId xmlns:p14="http://schemas.microsoft.com/office/powerpoint/2010/main" val="2669728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rtl="0"/>
            <a:fld id="{BF695629-D1D6-472E-AD8D-B841B09640C4}" type="datetime1">
              <a:rPr lang="en-GB" smtClean="0"/>
              <a:t>09/09/2024</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55</a:t>
            </a:fld>
            <a:endParaRPr lang="en-GB"/>
          </a:p>
        </p:txBody>
      </p:sp>
    </p:spTree>
    <p:extLst>
      <p:ext uri="{BB962C8B-B14F-4D97-AF65-F5344CB8AC3E}">
        <p14:creationId xmlns:p14="http://schemas.microsoft.com/office/powerpoint/2010/main" val="2411961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rtl="0"/>
            <a:fld id="{BF695629-D1D6-472E-AD8D-B841B09640C4}" type="datetime1">
              <a:rPr lang="en-GB" smtClean="0"/>
              <a:t>09/09/2024</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56</a:t>
            </a:fld>
            <a:endParaRPr lang="en-GB"/>
          </a:p>
        </p:txBody>
      </p:sp>
    </p:spTree>
    <p:extLst>
      <p:ext uri="{BB962C8B-B14F-4D97-AF65-F5344CB8AC3E}">
        <p14:creationId xmlns:p14="http://schemas.microsoft.com/office/powerpoint/2010/main" val="2638940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rtl="0"/>
            <a:fld id="{BF695629-D1D6-472E-AD8D-B841B09640C4}" type="datetime1">
              <a:rPr lang="en-GB" smtClean="0"/>
              <a:t>09/09/2024</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57</a:t>
            </a:fld>
            <a:endParaRPr lang="en-GB"/>
          </a:p>
        </p:txBody>
      </p:sp>
    </p:spTree>
    <p:extLst>
      <p:ext uri="{BB962C8B-B14F-4D97-AF65-F5344CB8AC3E}">
        <p14:creationId xmlns:p14="http://schemas.microsoft.com/office/powerpoint/2010/main" val="11955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95629-D1D6-472E-AD8D-B841B09640C4}"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09/09/2024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023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95629-D1D6-472E-AD8D-B841B09640C4}"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09/09/2024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660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62</a:t>
            </a:fld>
            <a:endParaRPr lang="en-GB"/>
          </a:p>
        </p:txBody>
      </p:sp>
    </p:spTree>
    <p:extLst>
      <p:ext uri="{BB962C8B-B14F-4D97-AF65-F5344CB8AC3E}">
        <p14:creationId xmlns:p14="http://schemas.microsoft.com/office/powerpoint/2010/main" val="2224202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23</a:t>
            </a:fld>
            <a:endParaRPr lang="en-GB"/>
          </a:p>
        </p:txBody>
      </p:sp>
    </p:spTree>
    <p:extLst>
      <p:ext uri="{BB962C8B-B14F-4D97-AF65-F5344CB8AC3E}">
        <p14:creationId xmlns:p14="http://schemas.microsoft.com/office/powerpoint/2010/main" val="233104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63</a:t>
            </a:fld>
            <a:endParaRPr lang="en-GB"/>
          </a:p>
        </p:txBody>
      </p:sp>
    </p:spTree>
    <p:extLst>
      <p:ext uri="{BB962C8B-B14F-4D97-AF65-F5344CB8AC3E}">
        <p14:creationId xmlns:p14="http://schemas.microsoft.com/office/powerpoint/2010/main" val="1523564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64</a:t>
            </a:fld>
            <a:endParaRPr lang="en-GB"/>
          </a:p>
        </p:txBody>
      </p:sp>
    </p:spTree>
    <p:extLst>
      <p:ext uri="{BB962C8B-B14F-4D97-AF65-F5344CB8AC3E}">
        <p14:creationId xmlns:p14="http://schemas.microsoft.com/office/powerpoint/2010/main" val="1480134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65</a:t>
            </a:fld>
            <a:endParaRPr lang="en-GB"/>
          </a:p>
        </p:txBody>
      </p:sp>
    </p:spTree>
    <p:extLst>
      <p:ext uri="{BB962C8B-B14F-4D97-AF65-F5344CB8AC3E}">
        <p14:creationId xmlns:p14="http://schemas.microsoft.com/office/powerpoint/2010/main" val="3210963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66</a:t>
            </a:fld>
            <a:endParaRPr lang="en-GB"/>
          </a:p>
        </p:txBody>
      </p:sp>
    </p:spTree>
    <p:extLst>
      <p:ext uri="{BB962C8B-B14F-4D97-AF65-F5344CB8AC3E}">
        <p14:creationId xmlns:p14="http://schemas.microsoft.com/office/powerpoint/2010/main" val="2275535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67</a:t>
            </a:fld>
            <a:endParaRPr lang="en-GB"/>
          </a:p>
        </p:txBody>
      </p:sp>
    </p:spTree>
    <p:extLst>
      <p:ext uri="{BB962C8B-B14F-4D97-AF65-F5344CB8AC3E}">
        <p14:creationId xmlns:p14="http://schemas.microsoft.com/office/powerpoint/2010/main" val="3962527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68</a:t>
            </a:fld>
            <a:endParaRPr lang="en-GB"/>
          </a:p>
        </p:txBody>
      </p:sp>
    </p:spTree>
    <p:extLst>
      <p:ext uri="{BB962C8B-B14F-4D97-AF65-F5344CB8AC3E}">
        <p14:creationId xmlns:p14="http://schemas.microsoft.com/office/powerpoint/2010/main" val="576291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19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798C5307-140F-447F-BCBA-BB92E3A2906B}" type="slidenum">
              <a:rPr lang="en-GB" smtClean="0"/>
              <a:t>108</a:t>
            </a:fld>
            <a:endParaRPr lang="en-GB"/>
          </a:p>
        </p:txBody>
      </p:sp>
    </p:spTree>
    <p:extLst>
      <p:ext uri="{BB962C8B-B14F-4D97-AF65-F5344CB8AC3E}">
        <p14:creationId xmlns:p14="http://schemas.microsoft.com/office/powerpoint/2010/main" val="1264072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994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26</a:t>
            </a:fld>
            <a:endParaRPr lang="en-GB"/>
          </a:p>
        </p:txBody>
      </p:sp>
    </p:spTree>
    <p:extLst>
      <p:ext uri="{BB962C8B-B14F-4D97-AF65-F5344CB8AC3E}">
        <p14:creationId xmlns:p14="http://schemas.microsoft.com/office/powerpoint/2010/main" val="901724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rtl="0"/>
            <a:fld id="{BF695629-D1D6-472E-AD8D-B841B09640C4}" type="datetime1">
              <a:rPr lang="en-GB" smtClean="0"/>
              <a:t>09/09/2024</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27</a:t>
            </a:fld>
            <a:endParaRPr lang="en-GB"/>
          </a:p>
        </p:txBody>
      </p:sp>
    </p:spTree>
    <p:extLst>
      <p:ext uri="{BB962C8B-B14F-4D97-AF65-F5344CB8AC3E}">
        <p14:creationId xmlns:p14="http://schemas.microsoft.com/office/powerpoint/2010/main" val="3156611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95629-D1D6-472E-AD8D-B841B09640C4}"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09/09/2024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730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30</a:t>
            </a:fld>
            <a:endParaRPr lang="en-GB"/>
          </a:p>
        </p:txBody>
      </p:sp>
      <p:sp>
        <p:nvSpPr>
          <p:cNvPr id="5" name="Date Placeholder 4">
            <a:extLst>
              <a:ext uri="{FF2B5EF4-FFF2-40B4-BE49-F238E27FC236}">
                <a16:creationId xmlns:a16="http://schemas.microsoft.com/office/drawing/2014/main" id="{A603DCC6-A6C8-450B-8F81-32548BB96E83}"/>
              </a:ext>
            </a:extLst>
          </p:cNvPr>
          <p:cNvSpPr>
            <a:spLocks noGrp="1"/>
          </p:cNvSpPr>
          <p:nvPr>
            <p:ph type="dt" idx="1"/>
          </p:nvPr>
        </p:nvSpPr>
        <p:spPr/>
        <p:txBody>
          <a:bodyPr/>
          <a:lstStyle/>
          <a:p>
            <a:pPr rtl="0"/>
            <a:fld id="{FC28D2C7-AFA1-47CB-8905-CC67B863F75E}" type="datetime1">
              <a:rPr lang="en-GB" smtClean="0"/>
              <a:t>09/09/2024</a:t>
            </a:fld>
            <a:endParaRPr lang="en-GB"/>
          </a:p>
        </p:txBody>
      </p:sp>
    </p:spTree>
    <p:extLst>
      <p:ext uri="{BB962C8B-B14F-4D97-AF65-F5344CB8AC3E}">
        <p14:creationId xmlns:p14="http://schemas.microsoft.com/office/powerpoint/2010/main" val="2661169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33</a:t>
            </a:fld>
            <a:endParaRPr lang="en-GB"/>
          </a:p>
        </p:txBody>
      </p:sp>
      <p:sp>
        <p:nvSpPr>
          <p:cNvPr id="5" name="Date Placeholder 4">
            <a:extLst>
              <a:ext uri="{FF2B5EF4-FFF2-40B4-BE49-F238E27FC236}">
                <a16:creationId xmlns:a16="http://schemas.microsoft.com/office/drawing/2014/main" id="{A603DCC6-A6C8-450B-8F81-32548BB96E83}"/>
              </a:ext>
            </a:extLst>
          </p:cNvPr>
          <p:cNvSpPr>
            <a:spLocks noGrp="1"/>
          </p:cNvSpPr>
          <p:nvPr>
            <p:ph type="dt" idx="1"/>
          </p:nvPr>
        </p:nvSpPr>
        <p:spPr/>
        <p:txBody>
          <a:bodyPr/>
          <a:lstStyle/>
          <a:p>
            <a:pPr rtl="0"/>
            <a:fld id="{FC28D2C7-AFA1-47CB-8905-CC67B863F75E}" type="datetime1">
              <a:rPr lang="en-GB" smtClean="0"/>
              <a:t>09/09/2024</a:t>
            </a:fld>
            <a:endParaRPr lang="en-GB"/>
          </a:p>
        </p:txBody>
      </p:sp>
    </p:spTree>
    <p:extLst>
      <p:ext uri="{BB962C8B-B14F-4D97-AF65-F5344CB8AC3E}">
        <p14:creationId xmlns:p14="http://schemas.microsoft.com/office/powerpoint/2010/main" val="1338780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95629-D1D6-472E-AD8D-B841B09640C4}"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09/09/2024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44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rtlCol="0" anchor="t">
            <a:normAutofit/>
          </a:bodyPr>
          <a:lstStyle>
            <a:lvl1pPr>
              <a:defRPr sz="8500" spc="-20" baseline="0">
                <a:solidFill>
                  <a:schemeClr val="bg1"/>
                </a:solidFill>
              </a:defRPr>
            </a:lvl1pPr>
          </a:lstStyle>
          <a:p>
            <a:pPr rtl="0"/>
            <a:r>
              <a:rPr lang="en-US" noProof="0"/>
              <a:t>Click to edit Master title style</a:t>
            </a:r>
            <a:endParaRPr lang="en-GB" noProof="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rtlCol="0" anchor="b">
            <a:normAutofit/>
          </a:bodyPr>
          <a:lstStyle>
            <a:lvl1pPr marL="0" indent="0">
              <a:buNone/>
              <a:defRPr sz="2800" b="1">
                <a:solidFill>
                  <a:schemeClr val="bg1"/>
                </a:solidFill>
              </a:defRPr>
            </a:lvl1pPr>
          </a:lstStyle>
          <a:p>
            <a:pPr rtl="0"/>
            <a:r>
              <a:rPr lang="en-US" noProof="0"/>
              <a:t>Click to edit Master subtitle style</a:t>
            </a:r>
            <a:endParaRPr lang="en-GB" noProof="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rtlCol="0"/>
          <a:lstStyle>
            <a:lvl1pPr marL="0" indent="0" algn="ctr">
              <a:buNone/>
              <a:defRPr/>
            </a:lvl1pPr>
          </a:lstStyle>
          <a:p>
            <a:pPr rtl="0"/>
            <a:r>
              <a:rPr lang="en-GB" noProof="0"/>
              <a:t>Click to add photo</a:t>
            </a:r>
          </a:p>
        </p:txBody>
      </p:sp>
      <p:sp>
        <p:nvSpPr>
          <p:cNvPr id="6" name="Picture Placeholder 5">
            <a:extLst>
              <a:ext uri="{FF2B5EF4-FFF2-40B4-BE49-F238E27FC236}">
                <a16:creationId xmlns:a16="http://schemas.microsoft.com/office/drawing/2014/main" id="{2FC00700-01D0-018C-2E7B-C35BF59967E5}"/>
              </a:ext>
            </a:extLst>
          </p:cNvPr>
          <p:cNvSpPr>
            <a:spLocks noGrp="1"/>
          </p:cNvSpPr>
          <p:nvPr>
            <p:ph type="pic" sz="quarter" idx="14"/>
          </p:nvPr>
        </p:nvSpPr>
        <p:spPr>
          <a:xfrm>
            <a:off x="274468" y="106812"/>
            <a:ext cx="612775" cy="539411"/>
          </a:xfrm>
        </p:spPr>
        <p:txBody>
          <a:bodyPr/>
          <a:lstStyle/>
          <a:p>
            <a:r>
              <a:rPr lang="en-US"/>
              <a:t>Click icon to add picture</a:t>
            </a:r>
            <a:endParaRPr lang="en-GB"/>
          </a:p>
        </p:txBody>
      </p:sp>
    </p:spTree>
    <p:extLst>
      <p:ext uri="{BB962C8B-B14F-4D97-AF65-F5344CB8AC3E}">
        <p14:creationId xmlns:p14="http://schemas.microsoft.com/office/powerpoint/2010/main" val="370622430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rtlCol="0">
            <a:normAutofit/>
          </a:bodyPr>
          <a:lstStyle>
            <a:lvl1pPr>
              <a:defRPr sz="2000"/>
            </a:lvl1pPr>
          </a:lstStyle>
          <a:p>
            <a:pPr lvl="0" rtl="0"/>
            <a:r>
              <a:rPr lang="en-GB" noProof="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rtlCol="0">
            <a:normAutofit/>
          </a:bodyPr>
          <a:lstStyle>
            <a:lvl1pPr>
              <a:defRPr sz="2000"/>
            </a:lvl1pPr>
          </a:lstStyle>
          <a:p>
            <a:pPr lvl="0" rtl="0"/>
            <a:r>
              <a:rPr lang="en-GB" noProof="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6743E082-009C-1543-82D6-F489FA5F4E53}" type="slidenum">
              <a:rPr lang="en-US" smtClean="0"/>
              <a:pPr/>
              <a:t>‹#›</a:t>
            </a:fld>
            <a:endParaRPr lang="en-US"/>
          </a:p>
        </p:txBody>
      </p:sp>
    </p:spTree>
    <p:extLst>
      <p:ext uri="{BB962C8B-B14F-4D97-AF65-F5344CB8AC3E}">
        <p14:creationId xmlns:p14="http://schemas.microsoft.com/office/powerpoint/2010/main" val="35060097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C745CB0A-44F8-7843-90CB-632F752B38EF}" type="slidenum">
              <a:rPr lang="en-US" smtClean="0"/>
              <a:pPr/>
              <a:t>‹#›</a:t>
            </a:fld>
            <a:endParaRPr lang="en-US"/>
          </a:p>
        </p:txBody>
      </p:sp>
    </p:spTree>
    <p:extLst>
      <p:ext uri="{BB962C8B-B14F-4D97-AF65-F5344CB8AC3E}">
        <p14:creationId xmlns:p14="http://schemas.microsoft.com/office/powerpoint/2010/main" val="38599375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2F99922C-2DD5-6240-9176-11309B5CF66C}" type="slidenum">
              <a:rPr lang="en-US" smtClean="0"/>
              <a:pPr/>
              <a:t>‹#›</a:t>
            </a:fld>
            <a:endParaRPr lang="en-US"/>
          </a:p>
        </p:txBody>
      </p:sp>
    </p:spTree>
    <p:extLst>
      <p:ext uri="{BB962C8B-B14F-4D97-AF65-F5344CB8AC3E}">
        <p14:creationId xmlns:p14="http://schemas.microsoft.com/office/powerpoint/2010/main" val="23269713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E31AC046-C336-3B4F-9C4D-886EBBAF9619}" type="slidenum">
              <a:rPr lang="en-US" smtClean="0"/>
              <a:pPr/>
              <a:t>‹#›</a:t>
            </a:fld>
            <a:endParaRPr lang="en-US"/>
          </a:p>
        </p:txBody>
      </p:sp>
    </p:spTree>
    <p:extLst>
      <p:ext uri="{BB962C8B-B14F-4D97-AF65-F5344CB8AC3E}">
        <p14:creationId xmlns:p14="http://schemas.microsoft.com/office/powerpoint/2010/main" val="39637694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indView Branch">
    <p:spTree>
      <p:nvGrpSpPr>
        <p:cNvPr id="1" name=""/>
        <p:cNvGrpSpPr/>
        <p:nvPr/>
      </p:nvGrpSpPr>
      <p:grpSpPr>
        <a:xfrm>
          <a:off x="0" y="0"/>
          <a:ext cx="0" cy="0"/>
          <a:chOff x="0" y="0"/>
          <a:chExt cx="0" cy="0"/>
        </a:xfrm>
      </p:grpSpPr>
      <p:sp>
        <p:nvSpPr>
          <p:cNvPr id="2" name="Title"/>
          <p:cNvSpPr>
            <a:spLocks noGrp="1"/>
          </p:cNvSpPr>
          <p:nvPr>
            <p:ph type="title"/>
          </p:nvPr>
        </p:nvSpPr>
        <p:spPr>
          <a:xfrm>
            <a:off x="609600" y="44450"/>
            <a:ext cx="10972800" cy="1143000"/>
          </a:xfrm>
        </p:spPr>
        <p:txBody>
          <a:bodyPr/>
          <a:lstStyle/>
          <a:p>
            <a:endParaRPr lang="en-US" dirty="0"/>
          </a:p>
        </p:txBody>
      </p:sp>
      <p:sp>
        <p:nvSpPr>
          <p:cNvPr id="3" name="Left bod"/>
          <p:cNvSpPr>
            <a:spLocks noGrp="1"/>
          </p:cNvSpPr>
          <p:nvPr>
            <p:ph type="body" idx="1"/>
          </p:nvPr>
        </p:nvSpPr>
        <p:spPr>
          <a:xfrm>
            <a:off x="609600" y="1414801"/>
            <a:ext cx="5313600" cy="3442960"/>
          </a:xfrm>
        </p:spPr>
        <p:txBody>
          <a:bodyPr/>
          <a:lstStyle/>
          <a:p>
            <a:pPr lvl="0"/>
            <a:endParaRPr lang="en-US" dirty="0"/>
          </a:p>
        </p:txBody>
      </p:sp>
      <p:sp>
        <p:nvSpPr>
          <p:cNvPr id="5" name="Footer"/>
          <p:cNvSpPr>
            <a:spLocks noGrp="1"/>
          </p:cNvSpPr>
          <p:nvPr>
            <p:ph type="body" sz="quarter" idx="3"/>
          </p:nvPr>
        </p:nvSpPr>
        <p:spPr>
          <a:xfrm>
            <a:off x="666712" y="5119200"/>
            <a:ext cx="10972800" cy="1595948"/>
          </a:xfrm>
        </p:spPr>
        <p:txBody>
          <a:bodyPr/>
          <a:lstStyle>
            <a:lvl1pPr>
              <a:buFontTx/>
              <a:buNone/>
              <a:defRPr/>
            </a:lvl1pPr>
          </a:lstStyle>
          <a:p>
            <a:pPr lvl="0"/>
            <a:endParaRPr lang="en-US" dirty="0"/>
          </a:p>
        </p:txBody>
      </p:sp>
      <p:sp>
        <p:nvSpPr>
          <p:cNvPr id="4" name="Right body"/>
          <p:cNvSpPr>
            <a:spLocks noGrp="1"/>
          </p:cNvSpPr>
          <p:nvPr>
            <p:ph type="body" idx="2"/>
          </p:nvPr>
        </p:nvSpPr>
        <p:spPr>
          <a:xfrm>
            <a:off x="6273600" y="1414800"/>
            <a:ext cx="5313600" cy="3442960"/>
          </a:xfrm>
        </p:spPr>
        <p:txBody>
          <a:bodyPr/>
          <a:lstStyle>
            <a:lvl1pPr>
              <a:buFontTx/>
              <a:buNone/>
              <a:defRPr/>
            </a:lvl1pPr>
          </a:lstStyle>
          <a:p>
            <a:pPr lvl="0"/>
            <a:endParaRPr lang="en-US" dirty="0"/>
          </a:p>
        </p:txBody>
      </p:sp>
    </p:spTree>
    <p:extLst>
      <p:ext uri="{BB962C8B-B14F-4D97-AF65-F5344CB8AC3E}">
        <p14:creationId xmlns:p14="http://schemas.microsoft.com/office/powerpoint/2010/main" val="21327630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indView Branch with Picture">
    <p:spTree>
      <p:nvGrpSpPr>
        <p:cNvPr id="1" name=""/>
        <p:cNvGrpSpPr/>
        <p:nvPr/>
      </p:nvGrpSpPr>
      <p:grpSpPr>
        <a:xfrm>
          <a:off x="0" y="0"/>
          <a:ext cx="0" cy="0"/>
          <a:chOff x="0" y="0"/>
          <a:chExt cx="0" cy="0"/>
        </a:xfrm>
      </p:grpSpPr>
      <p:sp>
        <p:nvSpPr>
          <p:cNvPr id="2" name="Title"/>
          <p:cNvSpPr>
            <a:spLocks noGrp="1"/>
          </p:cNvSpPr>
          <p:nvPr>
            <p:ph type="title"/>
          </p:nvPr>
        </p:nvSpPr>
        <p:spPr>
          <a:xfrm>
            <a:off x="609600" y="44450"/>
            <a:ext cx="10972800" cy="1143000"/>
          </a:xfrm>
        </p:spPr>
        <p:txBody>
          <a:bodyPr/>
          <a:lstStyle/>
          <a:p>
            <a:endParaRPr lang="en-US" dirty="0"/>
          </a:p>
        </p:txBody>
      </p:sp>
      <p:sp>
        <p:nvSpPr>
          <p:cNvPr id="3" name="Left body"/>
          <p:cNvSpPr>
            <a:spLocks noGrp="1"/>
          </p:cNvSpPr>
          <p:nvPr>
            <p:ph type="body" idx="1"/>
          </p:nvPr>
        </p:nvSpPr>
        <p:spPr>
          <a:xfrm>
            <a:off x="609600" y="1414801"/>
            <a:ext cx="5313600" cy="3442960"/>
          </a:xfrm>
        </p:spPr>
        <p:txBody>
          <a:bodyPr/>
          <a:lstStyle/>
          <a:p>
            <a:pPr lvl="0"/>
            <a:endParaRPr lang="en-US" dirty="0"/>
          </a:p>
        </p:txBody>
      </p:sp>
      <p:sp>
        <p:nvSpPr>
          <p:cNvPr id="5" name="Footer"/>
          <p:cNvSpPr>
            <a:spLocks noGrp="1"/>
          </p:cNvSpPr>
          <p:nvPr>
            <p:ph type="body" sz="quarter" idx="3"/>
          </p:nvPr>
        </p:nvSpPr>
        <p:spPr>
          <a:xfrm>
            <a:off x="666712" y="5119200"/>
            <a:ext cx="10972800" cy="1595948"/>
          </a:xfrm>
        </p:spPr>
        <p:txBody>
          <a:bodyPr/>
          <a:lstStyle>
            <a:lvl1pPr>
              <a:buFontTx/>
              <a:buNone/>
              <a:defRPr/>
            </a:lvl1pPr>
          </a:lstStyle>
          <a:p>
            <a:pPr lvl="0"/>
            <a:endParaRPr lang="en-US" dirty="0"/>
          </a:p>
        </p:txBody>
      </p:sp>
      <p:sp>
        <p:nvSpPr>
          <p:cNvPr id="4" name="Right body"/>
          <p:cNvSpPr>
            <a:spLocks noGrp="1"/>
          </p:cNvSpPr>
          <p:nvPr>
            <p:ph type="pic" sz="quarter" idx="1"/>
          </p:nvPr>
        </p:nvSpPr>
        <p:spPr>
          <a:xfrm>
            <a:off x="6273600" y="1414800"/>
            <a:ext cx="5313600" cy="3441600"/>
          </a:xfrm>
        </p:spPr>
        <p:txBody>
          <a:bodyPr/>
          <a:lstStyle>
            <a:lvl1pPr>
              <a:buFontTx/>
              <a:buNone/>
              <a:defRPr/>
            </a:lvl1pPr>
          </a:lstStyle>
          <a:p>
            <a:endParaRPr lang="en-US" dirty="0"/>
          </a:p>
        </p:txBody>
      </p:sp>
      <p:sp>
        <p:nvSpPr>
          <p:cNvPr id="6" name="Right body"/>
          <p:cNvSpPr>
            <a:spLocks noGrp="1"/>
          </p:cNvSpPr>
          <p:nvPr>
            <p:ph type="body" idx="2"/>
          </p:nvPr>
        </p:nvSpPr>
        <p:spPr>
          <a:xfrm>
            <a:off x="6273600" y="1414801"/>
            <a:ext cx="5313600" cy="3442960"/>
          </a:xfrm>
        </p:spPr>
        <p:txBody>
          <a:bodyPr/>
          <a:lstStyle/>
          <a:p>
            <a:pPr lvl="0"/>
            <a:endParaRPr lang="en-US" dirty="0"/>
          </a:p>
        </p:txBody>
      </p:sp>
    </p:spTree>
    <p:extLst>
      <p:ext uri="{BB962C8B-B14F-4D97-AF65-F5344CB8AC3E}">
        <p14:creationId xmlns:p14="http://schemas.microsoft.com/office/powerpoint/2010/main" val="16134936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MindView Picture">
    <p:spTree>
      <p:nvGrpSpPr>
        <p:cNvPr id="1" name=""/>
        <p:cNvGrpSpPr/>
        <p:nvPr/>
      </p:nvGrpSpPr>
      <p:grpSpPr>
        <a:xfrm>
          <a:off x="0" y="0"/>
          <a:ext cx="0" cy="0"/>
          <a:chOff x="0" y="0"/>
          <a:chExt cx="0" cy="0"/>
        </a:xfrm>
      </p:grpSpPr>
      <p:sp>
        <p:nvSpPr>
          <p:cNvPr id="2" name="Title"/>
          <p:cNvSpPr>
            <a:spLocks noGrp="1"/>
          </p:cNvSpPr>
          <p:nvPr>
            <p:ph type="title" idx="1"/>
          </p:nvPr>
        </p:nvSpPr>
        <p:spPr>
          <a:xfrm>
            <a:off x="609600" y="44450"/>
            <a:ext cx="10972800" cy="1143000"/>
          </a:xfrm>
        </p:spPr>
        <p:txBody>
          <a:bodyPr/>
          <a:lstStyle/>
          <a:p>
            <a:endParaRPr lang="en-US" dirty="0"/>
          </a:p>
        </p:txBody>
      </p:sp>
      <p:sp>
        <p:nvSpPr>
          <p:cNvPr id="6" name="OM map preview"/>
          <p:cNvSpPr>
            <a:spLocks noGrp="1"/>
          </p:cNvSpPr>
          <p:nvPr>
            <p:ph type="pic" sz="quarter" idx="1"/>
          </p:nvPr>
        </p:nvSpPr>
        <p:spPr>
          <a:xfrm>
            <a:off x="609600" y="1414800"/>
            <a:ext cx="10972800" cy="5228910"/>
          </a:xfrm>
        </p:spPr>
        <p:txBody>
          <a:bodyPr/>
          <a:lstStyle/>
          <a:p>
            <a:endParaRPr lang="en-US" dirty="0"/>
          </a:p>
        </p:txBody>
      </p:sp>
    </p:spTree>
    <p:extLst>
      <p:ext uri="{BB962C8B-B14F-4D97-AF65-F5344CB8AC3E}">
        <p14:creationId xmlns:p14="http://schemas.microsoft.com/office/powerpoint/2010/main" val="982532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rtlCol="0">
            <a:normAutofit/>
          </a:bodyPr>
          <a:lstStyle>
            <a:lvl1pPr>
              <a:defRPr sz="2000"/>
            </a:lvl1pPr>
          </a:lstStyle>
          <a:p>
            <a:pPr lvl="0" rtl="0"/>
            <a:r>
              <a:rPr lang="en-GB" noProof="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rtlCol="0">
            <a:normAutofit/>
          </a:bodyPr>
          <a:lstStyle>
            <a:lvl1pPr>
              <a:defRPr sz="2000"/>
            </a:lvl1pPr>
          </a:lstStyle>
          <a:p>
            <a:pPr lvl="0" rtl="0"/>
            <a:r>
              <a:rPr lang="en-GB" noProof="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rtlCol="0">
            <a:normAutofit/>
          </a:bodyPr>
          <a:lstStyle>
            <a:lvl1pPr>
              <a:defRPr sz="2000"/>
            </a:lvl1pPr>
          </a:lstStyle>
          <a:p>
            <a:pPr lvl="0" rtl="0"/>
            <a:r>
              <a:rPr lang="en-GB" noProof="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rtlCol="0" anchor="b">
            <a:normAutofit/>
          </a:bodyPr>
          <a:lstStyle>
            <a:lvl1pPr>
              <a:defRPr>
                <a:solidFill>
                  <a:schemeClr val="accent1"/>
                </a:solidFill>
              </a:defRPr>
            </a:lvl1pPr>
          </a:lstStyle>
          <a:p>
            <a:pPr rtl="0"/>
            <a:r>
              <a:rPr lang="en-US" noProof="0"/>
              <a:t>Click to edit Master title style</a:t>
            </a:r>
            <a:endParaRPr lang="en-GB" noProof="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rtlCol="0">
            <a:normAutofit/>
          </a:bodyPr>
          <a:lstStyle>
            <a:lvl1pPr marL="0" indent="0">
              <a:buNone/>
              <a:defRPr/>
            </a:lvl1pPr>
          </a:lstStyle>
          <a:p>
            <a:pPr lvl="0" rtl="0"/>
            <a:r>
              <a:rPr lang="en-US" noProof="0"/>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rtlCol="0"/>
          <a:lstStyle>
            <a:lvl1pPr marL="0" indent="0" algn="ctr">
              <a:buNone/>
              <a:defRPr/>
            </a:lvl1pPr>
          </a:lstStyle>
          <a:p>
            <a:pPr rtl="0"/>
            <a:r>
              <a:rPr lang="en-GB" noProof="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rtlCol="0"/>
          <a:lstStyle>
            <a:lvl1pPr marL="0" indent="0" algn="ctr">
              <a:buNone/>
              <a:defRPr/>
            </a:lvl1pPr>
          </a:lstStyle>
          <a:p>
            <a:pPr rtl="0"/>
            <a:r>
              <a:rPr lang="en-GB" noProof="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rtlCol="0"/>
          <a:lstStyle>
            <a:lvl1pPr marL="0" indent="0" algn="ctr">
              <a:buNone/>
              <a:defRPr/>
            </a:lvl1pPr>
          </a:lstStyle>
          <a:p>
            <a:pPr rtl="0"/>
            <a:r>
              <a:rPr lang="en-GB" noProof="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rtlCol="0"/>
          <a:lstStyle>
            <a:lvl1pPr marL="0" indent="0" algn="ctr">
              <a:buNone/>
              <a:defRPr/>
            </a:lvl1pPr>
          </a:lstStyle>
          <a:p>
            <a:pPr rtl="0"/>
            <a:r>
              <a:rPr lang="en-GB" noProof="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rtlCol="0" anchor="ctr">
            <a:normAutofit/>
          </a:bodyPr>
          <a:lstStyle>
            <a:lvl1pPr>
              <a:defRPr>
                <a:solidFill>
                  <a:schemeClr val="bg1"/>
                </a:solidFill>
              </a:defRPr>
            </a:lvl1pPr>
          </a:lstStyle>
          <a:p>
            <a:pPr rtl="0"/>
            <a:r>
              <a:rPr lang="en-US" sz="5400" noProof="0"/>
              <a:t>Click to edit Master title style</a:t>
            </a:r>
            <a:endParaRPr lang="en-GB" sz="5400" noProof="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rtlCol="0" anchor="t">
            <a:normAutofit/>
          </a:bodyPr>
          <a:lstStyle>
            <a:lvl1pPr marL="0" indent="0">
              <a:lnSpc>
                <a:spcPct val="100000"/>
              </a:lnSpc>
              <a:spcBef>
                <a:spcPts val="0"/>
              </a:spcBef>
              <a:buNone/>
              <a:defRPr sz="2800" b="1">
                <a:solidFill>
                  <a:schemeClr val="accent1"/>
                </a:solidFill>
              </a:defRPr>
            </a:lvl1pPr>
          </a:lstStyle>
          <a:p>
            <a:pPr rtl="0"/>
            <a:r>
              <a:rPr lang="en-US" noProof="0">
                <a:solidFill>
                  <a:schemeClr val="accent1"/>
                </a:solidFill>
              </a:rPr>
              <a:t>Click to edit Master subtitle style</a:t>
            </a:r>
            <a:endParaRPr lang="en-GB" noProof="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rtlCol="0"/>
          <a:lstStyle>
            <a:lvl1pPr marL="0" indent="0" algn="ctr">
              <a:buNone/>
              <a:defRPr/>
            </a:lvl1pPr>
          </a:lstStyle>
          <a:p>
            <a:pPr rtl="0"/>
            <a:r>
              <a:rPr lang="en-GB" noProof="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r>
              <a:rPr lang="en-GB" noProof="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rtlCol="0"/>
          <a:lstStyle>
            <a:lvl1pPr marL="0" indent="0" algn="ctr">
              <a:buNone/>
              <a:defRPr/>
            </a:lvl1pPr>
          </a:lstStyle>
          <a:p>
            <a:pPr rtl="0"/>
            <a:r>
              <a:rPr lang="en-GB" noProof="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noProof="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244D815C-8BF3-4ECF-A945-A2A7C2983AF9}" type="slidenum">
              <a:rPr lang="en-GB" noProof="0" smtClean="0"/>
              <a:pPr rtl="0"/>
              <a:t>‹#›</a:t>
            </a:fld>
            <a:endParaRPr lang="en-GB" noProof="0"/>
          </a:p>
        </p:txBody>
      </p:sp>
    </p:spTree>
    <p:extLst>
      <p:ext uri="{BB962C8B-B14F-4D97-AF65-F5344CB8AC3E}">
        <p14:creationId xmlns:p14="http://schemas.microsoft.com/office/powerpoint/2010/main" val="213467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5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GB" dirty="0"/>
            </a:lvl1pPr>
          </a:lstStyle>
          <a:p>
            <a:pPr lvl="0" rtl="0">
              <a:lnSpc>
                <a:spcPct val="100000"/>
              </a:lnSpc>
            </a:pPr>
            <a:r>
              <a:rPr lang="en-US"/>
              <a:t>Click to edit Master title style</a:t>
            </a:r>
            <a:endParaRPr lang="en-GB"/>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lvl1pPr>
              <a:defRPr/>
            </a:lvl1pPr>
          </a:lstStyle>
          <a:p>
            <a:r>
              <a:rPr lang="en-GB" err="1"/>
              <a:t>ThinkNeurodiversity</a:t>
            </a:r>
            <a:r>
              <a:rPr lang="en-GB"/>
              <a:t> 2022</a:t>
            </a:r>
          </a:p>
        </p:txBody>
      </p:sp>
    </p:spTree>
    <p:extLst>
      <p:ext uri="{BB962C8B-B14F-4D97-AF65-F5344CB8AC3E}">
        <p14:creationId xmlns:p14="http://schemas.microsoft.com/office/powerpoint/2010/main" val="3564282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US"/>
              <a:t>Click icon to add picture</a:t>
            </a:r>
            <a:endParaRPr lang="en-GB"/>
          </a:p>
        </p:txBody>
      </p:sp>
    </p:spTree>
    <p:extLst>
      <p:ext uri="{BB962C8B-B14F-4D97-AF65-F5344CB8AC3E}">
        <p14:creationId xmlns:p14="http://schemas.microsoft.com/office/powerpoint/2010/main" val="3884361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en-US"/>
              <a:t>Click to edit Master title style</a:t>
            </a:r>
            <a:endParaRPr lang="en-GB"/>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123409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en-GB"/>
              <a:t>Team</a:t>
            </a:r>
          </a:p>
        </p:txBody>
      </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en-US"/>
              <a:t>Click icon to add picture</a:t>
            </a:r>
            <a:endParaRPr lang="en-GB"/>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en-US"/>
              <a:t>Click icon to add picture</a:t>
            </a:r>
            <a:endParaRPr lang="en-GB"/>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en-US"/>
              <a:t>Click icon to add picture</a:t>
            </a:r>
            <a:endParaRPr lang="en-GB"/>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en-US"/>
              <a:t>Click icon to add picture</a:t>
            </a:r>
            <a:endParaRPr lang="en-GB"/>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en-GB"/>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en-GB"/>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en-GB"/>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en-GB"/>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en-GB"/>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en-GB"/>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en-GB"/>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en-GB"/>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r>
              <a:rPr lang="en-GB"/>
              <a:t>Tuesday, February 2, 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704642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Content 3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US"/>
              <a:t>Click to edit Master text styles</a:t>
            </a:r>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GB"/>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 name="Footer Placeholder 1">
            <a:extLst>
              <a:ext uri="{FF2B5EF4-FFF2-40B4-BE49-F238E27FC236}">
                <a16:creationId xmlns:a16="http://schemas.microsoft.com/office/drawing/2014/main" id="{F72811A7-F89E-B01A-881D-756A22458E3E}"/>
              </a:ext>
            </a:extLst>
          </p:cNvPr>
          <p:cNvSpPr>
            <a:spLocks noGrp="1"/>
          </p:cNvSpPr>
          <p:nvPr>
            <p:ph type="ftr" sz="quarter" idx="14"/>
          </p:nvPr>
        </p:nvSpPr>
        <p:spPr>
          <a:xfrm>
            <a:off x="550863" y="6448425"/>
            <a:ext cx="4114800" cy="365125"/>
          </a:xfrm>
          <a:prstGeom prst="rect">
            <a:avLst/>
          </a:prstGeom>
        </p:spPr>
        <p:txBody>
          <a:bodyPr/>
          <a:lstStyle/>
          <a:p>
            <a:r>
              <a:rPr lang="en-GB"/>
              <a:t>ThinkNeurodiversity.com 2023</a:t>
            </a:r>
          </a:p>
        </p:txBody>
      </p:sp>
    </p:spTree>
    <p:extLst>
      <p:ext uri="{BB962C8B-B14F-4D97-AF65-F5344CB8AC3E}">
        <p14:creationId xmlns:p14="http://schemas.microsoft.com/office/powerpoint/2010/main" val="3997581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3CDC6-19FA-FE43-0128-3AB9BD21BBEC}"/>
              </a:ext>
            </a:extLst>
          </p:cNvPr>
          <p:cNvSpPr>
            <a:spLocks noGrp="1"/>
          </p:cNvSpPr>
          <p:nvPr>
            <p:ph type="dt" sz="half" idx="10"/>
          </p:nvPr>
        </p:nvSpPr>
        <p:spPr/>
        <p:txBody>
          <a:bodyPr/>
          <a:lstStyle/>
          <a:p>
            <a:pPr rtl="0"/>
            <a:r>
              <a:rPr lang="en-GB" noProof="0"/>
              <a:t>20XX</a:t>
            </a:r>
          </a:p>
        </p:txBody>
      </p:sp>
      <p:sp>
        <p:nvSpPr>
          <p:cNvPr id="3" name="Footer Placeholder 2">
            <a:extLst>
              <a:ext uri="{FF2B5EF4-FFF2-40B4-BE49-F238E27FC236}">
                <a16:creationId xmlns:a16="http://schemas.microsoft.com/office/drawing/2014/main" id="{5F5AEE3D-9ED7-0A00-85DF-B45745670FB9}"/>
              </a:ext>
            </a:extLst>
          </p:cNvPr>
          <p:cNvSpPr>
            <a:spLocks noGrp="1"/>
          </p:cNvSpPr>
          <p:nvPr>
            <p:ph type="ftr" sz="quarter" idx="11"/>
          </p:nvPr>
        </p:nvSpPr>
        <p:spPr/>
        <p:txBody>
          <a:bodyPr/>
          <a:lstStyle/>
          <a:p>
            <a:pPr rtl="0"/>
            <a:r>
              <a:rPr lang="en-GB" sz="1050" noProof="0"/>
              <a:t>Presentation title</a:t>
            </a:r>
          </a:p>
        </p:txBody>
      </p:sp>
      <p:sp>
        <p:nvSpPr>
          <p:cNvPr id="4" name="Slide Number Placeholder 3">
            <a:extLst>
              <a:ext uri="{FF2B5EF4-FFF2-40B4-BE49-F238E27FC236}">
                <a16:creationId xmlns:a16="http://schemas.microsoft.com/office/drawing/2014/main" id="{4EB7A481-A474-F4BF-9953-1541CC16CDCC}"/>
              </a:ext>
            </a:extLst>
          </p:cNvPr>
          <p:cNvSpPr>
            <a:spLocks noGrp="1"/>
          </p:cNvSpPr>
          <p:nvPr>
            <p:ph type="sldNum" sz="quarter" idx="12"/>
          </p:nvPr>
        </p:nvSpPr>
        <p:spPr/>
        <p:txBody>
          <a:bodyPr/>
          <a:lstStyle/>
          <a:p>
            <a:pPr rtl="0"/>
            <a:fld id="{0D4885A8-DDA8-4FCF-AB25-DA8F78EC7557}" type="slidenum">
              <a:rPr lang="en-GB" noProof="0" smtClean="0"/>
              <a:pPr rtl="0"/>
              <a:t>‹#›</a:t>
            </a:fld>
            <a:endParaRPr lang="en-GB" noProof="0"/>
          </a:p>
        </p:txBody>
      </p:sp>
    </p:spTree>
    <p:extLst>
      <p:ext uri="{BB962C8B-B14F-4D97-AF65-F5344CB8AC3E}">
        <p14:creationId xmlns:p14="http://schemas.microsoft.com/office/powerpoint/2010/main" val="67551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rtlCol="0" anchor="b"/>
          <a:lstStyle>
            <a:lvl1pPr>
              <a:defRPr spc="-20" baseline="0">
                <a:solidFill>
                  <a:schemeClr val="bg1"/>
                </a:solidFill>
              </a:defRPr>
            </a:lvl1pPr>
          </a:lstStyle>
          <a:p>
            <a:pPr rtl="0"/>
            <a:r>
              <a:rPr lang="en-US" noProof="0">
                <a:solidFill>
                  <a:srgbClr val="FFFFFF"/>
                </a:solidFill>
              </a:rPr>
              <a:t>Click to edit Master title style</a:t>
            </a:r>
            <a:endParaRPr lang="en-GB" noProof="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rtlCol="0"/>
          <a:lstStyle>
            <a:lvl1pPr>
              <a:defRPr>
                <a:solidFill>
                  <a:schemeClr val="bg1"/>
                </a:solidFill>
              </a:defRPr>
            </a:lvl1pPr>
          </a:lstStyle>
          <a:p>
            <a:pPr rtl="0"/>
            <a:r>
              <a:rPr lang="en-GB" noProof="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rtlCol="0"/>
          <a:lstStyle>
            <a:lvl1pPr marL="0" indent="0" algn="ctr">
              <a:buNone/>
              <a:defRPr/>
            </a:lvl1pPr>
          </a:lstStyle>
          <a:p>
            <a:pPr rtl="0"/>
            <a:r>
              <a:rPr lang="en-GB" noProof="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rtlCol="0"/>
          <a:lstStyle>
            <a:lvl1pPr marL="0" indent="0" algn="ctr">
              <a:buNone/>
              <a:defRPr/>
            </a:lvl1pPr>
          </a:lstStyle>
          <a:p>
            <a:pPr rtl="0"/>
            <a:r>
              <a:rPr lang="en-GB" noProof="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rtlCol="0">
            <a:normAutofit/>
          </a:bodyPr>
          <a:lstStyle>
            <a:lvl1pPr marL="342900" indent="-342900">
              <a:buFont typeface="Arial" panose="020B0604020202020204" pitchFamily="34" charset="0"/>
              <a:buChar char="•"/>
              <a:defRPr sz="2000"/>
            </a:lvl1pPr>
          </a:lstStyle>
          <a:p>
            <a:pPr lvl="0" rtl="0"/>
            <a:r>
              <a:rPr lang="en-GB" noProof="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rtlCol="0"/>
          <a:lstStyle>
            <a:lvl1pPr>
              <a:defRPr/>
            </a:lvl1pPr>
          </a:lstStyle>
          <a:p>
            <a:pPr>
              <a:defRPr/>
            </a:pPr>
            <a:r>
              <a:rPr lang="en-GB">
                <a:solidFill>
                  <a:prstClr val="black"/>
                </a:solidFill>
              </a:rPr>
              <a:t>ThinkNeurodiversity.com 2023</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rtlCol="0"/>
          <a:lstStyle>
            <a:lvl1pPr>
              <a:defRPr/>
            </a:lvl1pPr>
          </a:lstStyle>
          <a:p>
            <a:pPr>
              <a:defRPr/>
            </a:pPr>
            <a:r>
              <a:rPr lang="en-GB">
                <a:solidFill>
                  <a:prstClr val="black"/>
                </a:solidFill>
                <a:latin typeface="Avenir Next LT Pro"/>
              </a:rPr>
              <a:t>2</a:t>
            </a:r>
          </a:p>
        </p:txBody>
      </p:sp>
    </p:spTree>
    <p:extLst>
      <p:ext uri="{BB962C8B-B14F-4D97-AF65-F5344CB8AC3E}">
        <p14:creationId xmlns:p14="http://schemas.microsoft.com/office/powerpoint/2010/main" val="643672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31684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61445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43121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03416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21673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33291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33256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1012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8381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7663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rtlCol="0"/>
          <a:lstStyle>
            <a:lvl1pPr>
              <a:defRPr spc="-20" baseline="0">
                <a:solidFill>
                  <a:schemeClr val="bg1"/>
                </a:solidFill>
              </a:defRPr>
            </a:lvl1pPr>
          </a:lstStyle>
          <a:p>
            <a:pPr rtl="0"/>
            <a:r>
              <a:rPr lang="en-US" noProof="0">
                <a:solidFill>
                  <a:srgbClr val="FFFFFF"/>
                </a:solidFill>
              </a:rPr>
              <a:t>Click to edit Master title style</a:t>
            </a:r>
            <a:endParaRPr lang="en-GB" noProof="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rtlCol="0"/>
          <a:lstStyle>
            <a:lvl1pPr marL="0" indent="0" algn="ctr">
              <a:buNone/>
              <a:defRPr/>
            </a:lvl1pPr>
          </a:lstStyle>
          <a:p>
            <a:pPr rtl="0"/>
            <a:r>
              <a:rPr lang="en-GB" noProof="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r>
              <a:rPr lang="en-GB" noProof="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rtlCol="0">
            <a:normAutofit/>
          </a:bodyPr>
          <a:lstStyle>
            <a:lvl1pPr marL="0" indent="0">
              <a:buNone/>
              <a:defRPr/>
            </a:lvl1pPr>
          </a:lstStyle>
          <a:p>
            <a:pPr lvl="0" rtl="0"/>
            <a:r>
              <a:rPr lang="en-US" noProof="0"/>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12026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rtlCol="0" anchor="t">
            <a:normAutofit/>
          </a:bodyPr>
          <a:lstStyle>
            <a:lvl1pPr>
              <a:defRPr sz="8500" spc="-20" baseline="0">
                <a:solidFill>
                  <a:schemeClr val="bg1"/>
                </a:solidFill>
              </a:defRPr>
            </a:lvl1pPr>
          </a:lstStyle>
          <a:p>
            <a:pPr rtl="0"/>
            <a:r>
              <a:rPr lang="en-US" noProof="0"/>
              <a:t>Click to edit Master title style</a:t>
            </a:r>
            <a:endParaRPr lang="en-GB" noProof="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6" y="4640424"/>
            <a:ext cx="6437555" cy="1303176"/>
          </a:xfrm>
        </p:spPr>
        <p:txBody>
          <a:bodyPr rtlCol="0" anchor="b">
            <a:normAutofit/>
          </a:bodyPr>
          <a:lstStyle>
            <a:lvl1pPr marL="0" indent="0">
              <a:buNone/>
              <a:defRPr sz="2800" b="1">
                <a:solidFill>
                  <a:schemeClr val="bg1"/>
                </a:solidFill>
              </a:defRPr>
            </a:lvl1pPr>
          </a:lstStyle>
          <a:p>
            <a:pPr rtl="0"/>
            <a:r>
              <a:rPr lang="en-US" noProof="0"/>
              <a:t>Click to edit Master subtitle style</a:t>
            </a:r>
            <a:endParaRPr lang="en-GB" noProof="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4" y="0"/>
            <a:ext cx="4082983" cy="6858000"/>
          </a:xfrm>
        </p:spPr>
        <p:txBody>
          <a:bodyPr rtlCol="0"/>
          <a:lstStyle>
            <a:lvl1pPr marL="0" indent="0" algn="ctr">
              <a:buNone/>
              <a:defRPr/>
            </a:lvl1pPr>
          </a:lstStyle>
          <a:p>
            <a:pPr rtl="0"/>
            <a:r>
              <a:rPr lang="en-GB" noProof="0"/>
              <a:t>Click to add photo</a:t>
            </a:r>
          </a:p>
        </p:txBody>
      </p:sp>
      <p:sp>
        <p:nvSpPr>
          <p:cNvPr id="6" name="Picture Placeholder 5">
            <a:extLst>
              <a:ext uri="{FF2B5EF4-FFF2-40B4-BE49-F238E27FC236}">
                <a16:creationId xmlns:a16="http://schemas.microsoft.com/office/drawing/2014/main" id="{2FC00700-01D0-018C-2E7B-C35BF59967E5}"/>
              </a:ext>
            </a:extLst>
          </p:cNvPr>
          <p:cNvSpPr>
            <a:spLocks noGrp="1"/>
          </p:cNvSpPr>
          <p:nvPr>
            <p:ph type="pic" sz="quarter" idx="14"/>
          </p:nvPr>
        </p:nvSpPr>
        <p:spPr>
          <a:xfrm>
            <a:off x="274469" y="106813"/>
            <a:ext cx="612775" cy="539411"/>
          </a:xfrm>
        </p:spPr>
        <p:txBody>
          <a:bodyPr/>
          <a:lstStyle/>
          <a:p>
            <a:endParaRPr lang="en-GB"/>
          </a:p>
        </p:txBody>
      </p:sp>
    </p:spTree>
    <p:extLst>
      <p:ext uri="{BB962C8B-B14F-4D97-AF65-F5344CB8AC3E}">
        <p14:creationId xmlns:p14="http://schemas.microsoft.com/office/powerpoint/2010/main" val="3995781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2"/>
            <a:ext cx="3209008" cy="5166659"/>
          </a:xfrm>
        </p:spPr>
        <p:txBody>
          <a:bodyPr rtlCol="0" anchor="b"/>
          <a:lstStyle>
            <a:lvl1pPr>
              <a:defRPr spc="-20" baseline="0">
                <a:solidFill>
                  <a:schemeClr val="bg1"/>
                </a:solidFill>
              </a:defRPr>
            </a:lvl1pPr>
          </a:lstStyle>
          <a:p>
            <a:pPr rtl="0"/>
            <a:r>
              <a:rPr lang="en-US" noProof="0">
                <a:solidFill>
                  <a:srgbClr val="FFFFFF"/>
                </a:solidFill>
              </a:rPr>
              <a:t>Click to edit Master title style</a:t>
            </a:r>
            <a:endParaRPr lang="en-GB" noProof="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1"/>
            <a:ext cx="3749040" cy="365125"/>
          </a:xfrm>
        </p:spPr>
        <p:txBody>
          <a:bodyPr rtlCol="0"/>
          <a:lstStyle>
            <a:lvl1pPr>
              <a:defRPr>
                <a:solidFill>
                  <a:schemeClr val="bg1"/>
                </a:solidFill>
              </a:defRPr>
            </a:lvl1pPr>
          </a:lstStyle>
          <a:p>
            <a:pPr rtl="0"/>
            <a:r>
              <a:rPr lang="en-GB" noProof="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rtlCol="0"/>
          <a:lstStyle>
            <a:lvl1pPr marL="0" indent="0" algn="ctr">
              <a:buNone/>
              <a:defRPr/>
            </a:lvl1pPr>
          </a:lstStyle>
          <a:p>
            <a:pPr rtl="0"/>
            <a:r>
              <a:rPr lang="en-GB" noProof="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1" y="0"/>
            <a:ext cx="4076701" cy="3429000"/>
          </a:xfrm>
        </p:spPr>
        <p:txBody>
          <a:bodyPr rtlCol="0"/>
          <a:lstStyle>
            <a:lvl1pPr marL="0" indent="0" algn="ctr">
              <a:buNone/>
              <a:defRPr/>
            </a:lvl1pPr>
          </a:lstStyle>
          <a:p>
            <a:pPr rtl="0"/>
            <a:r>
              <a:rPr lang="en-GB" noProof="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1"/>
            <a:ext cx="6599238" cy="2296083"/>
          </a:xfrm>
        </p:spPr>
        <p:txBody>
          <a:bodyPr rtlCol="0">
            <a:normAutofit/>
          </a:bodyPr>
          <a:lstStyle>
            <a:lvl1pPr marL="342917" indent="-342917">
              <a:buFont typeface="Arial" panose="020B0604020202020204" pitchFamily="34" charset="0"/>
              <a:buChar char="•"/>
              <a:defRPr sz="2000"/>
            </a:lvl1pPr>
          </a:lstStyle>
          <a:p>
            <a:pPr lvl="0" rtl="0"/>
            <a:r>
              <a:rPr lang="en-GB" noProof="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1"/>
            <a:ext cx="4352544" cy="365125"/>
          </a:xfrm>
        </p:spPr>
        <p:txBody>
          <a:bodyPr rtlCol="0"/>
          <a:lstStyle>
            <a:lvl1pPr>
              <a:defRPr/>
            </a:lvl1pPr>
          </a:lstStyle>
          <a:p>
            <a:pPr>
              <a:defRPr/>
            </a:pPr>
            <a:r>
              <a:rPr lang="en-GB">
                <a:solidFill>
                  <a:prstClr val="black"/>
                </a:solidFill>
              </a:rPr>
              <a:t>ThinkNeurodiversity.com 2023</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1"/>
            <a:ext cx="630936" cy="365125"/>
          </a:xfrm>
        </p:spPr>
        <p:txBody>
          <a:bodyPr rtlCol="0"/>
          <a:lstStyle>
            <a:lvl1pPr>
              <a:defRPr/>
            </a:lvl1pPr>
          </a:lstStyle>
          <a:p>
            <a:pPr>
              <a:defRPr/>
            </a:pPr>
            <a:r>
              <a:rPr lang="en-GB">
                <a:solidFill>
                  <a:prstClr val="black"/>
                </a:solidFill>
                <a:latin typeface="Avenir Next LT Pro"/>
              </a:rPr>
              <a:t>2</a:t>
            </a:r>
          </a:p>
        </p:txBody>
      </p:sp>
    </p:spTree>
    <p:extLst>
      <p:ext uri="{BB962C8B-B14F-4D97-AF65-F5344CB8AC3E}">
        <p14:creationId xmlns:p14="http://schemas.microsoft.com/office/powerpoint/2010/main" val="3131472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6" y="365125"/>
            <a:ext cx="9523655" cy="1501327"/>
          </a:xfrm>
        </p:spPr>
        <p:txBody>
          <a:bodyPr rtlCol="0"/>
          <a:lstStyle>
            <a:lvl1pPr>
              <a:defRPr spc="-20" baseline="0">
                <a:solidFill>
                  <a:schemeClr val="bg1"/>
                </a:solidFill>
              </a:defRPr>
            </a:lvl1pPr>
          </a:lstStyle>
          <a:p>
            <a:pPr rtl="0"/>
            <a:r>
              <a:rPr lang="en-US" noProof="0">
                <a:solidFill>
                  <a:srgbClr val="FFFFFF"/>
                </a:solidFill>
              </a:rPr>
              <a:t>Click to edit Master title style</a:t>
            </a:r>
            <a:endParaRPr lang="en-GB" noProof="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rtlCol="0"/>
          <a:lstStyle>
            <a:lvl1pPr marL="0" indent="0" algn="ctr">
              <a:buNone/>
              <a:defRPr/>
            </a:lvl1pPr>
          </a:lstStyle>
          <a:p>
            <a:pPr rtl="0"/>
            <a:r>
              <a:rPr lang="en-GB" noProof="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1"/>
            <a:ext cx="4837176" cy="365125"/>
          </a:xfrm>
        </p:spPr>
        <p:txBody>
          <a:bodyPr rtlCol="0"/>
          <a:lstStyle>
            <a:lvl1pPr>
              <a:defRPr>
                <a:solidFill>
                  <a:schemeClr val="bg1"/>
                </a:solidFill>
              </a:defRPr>
            </a:lvl1pPr>
          </a:lstStyle>
          <a:p>
            <a:pPr rtl="0"/>
            <a:r>
              <a:rPr lang="en-GB" noProof="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8" y="2899187"/>
            <a:ext cx="5610113" cy="3284359"/>
          </a:xfrm>
        </p:spPr>
        <p:txBody>
          <a:bodyPr rtlCol="0">
            <a:normAutofit/>
          </a:bodyPr>
          <a:lstStyle>
            <a:lvl1pPr marL="0" indent="0">
              <a:buNone/>
              <a:defRPr/>
            </a:lvl1pPr>
          </a:lstStyle>
          <a:p>
            <a:pPr lvl="0" rtl="0"/>
            <a:r>
              <a:rPr lang="en-US" noProof="0"/>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1"/>
            <a:ext cx="4352544" cy="365125"/>
          </a:xfrm>
        </p:spPr>
        <p:txBody>
          <a:bodyPr rtlCol="0"/>
          <a:lstStyle>
            <a:lvl1pPr>
              <a:defRPr/>
            </a:lvl1pPr>
          </a:lstStyle>
          <a:p>
            <a:pPr rtl="0">
              <a:defRPr/>
            </a:pPr>
            <a:r>
              <a:rPr lang="en-GB" noProof="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1"/>
            <a:ext cx="630936" cy="365125"/>
          </a:xfrm>
        </p:spPr>
        <p:txBody>
          <a:bodyPr rtlCol="0"/>
          <a:lstStyle/>
          <a:p>
            <a:pPr defTabSz="914446">
              <a:defRPr/>
            </a:pPr>
            <a:fld id="{CD6D940D-6D44-4DF9-9322-B4B11F7EDCD0}" type="slidenum">
              <a:rPr lang="en-GB" smtClean="0">
                <a:solidFill>
                  <a:prstClr val="black"/>
                </a:solidFill>
                <a:latin typeface="Avenir Next LT Pro"/>
              </a:rPr>
              <a:pPr defTabSz="914446">
                <a:defRPr/>
              </a:pPr>
              <a:t>‹#›</a:t>
            </a:fld>
            <a:endParaRPr lang="en-GB">
              <a:solidFill>
                <a:prstClr val="black"/>
              </a:solidFill>
              <a:latin typeface="Avenir Next LT Pro"/>
            </a:endParaRPr>
          </a:p>
        </p:txBody>
      </p:sp>
    </p:spTree>
    <p:extLst>
      <p:ext uri="{BB962C8B-B14F-4D97-AF65-F5344CB8AC3E}">
        <p14:creationId xmlns:p14="http://schemas.microsoft.com/office/powerpoint/2010/main" val="1845069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2"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6" y="753036"/>
            <a:ext cx="5945393" cy="2366683"/>
          </a:xfrm>
        </p:spPr>
        <p:txBody>
          <a:bodyPr rtlCol="0">
            <a:normAutofit/>
          </a:bodyPr>
          <a:lstStyle>
            <a:lvl1pPr>
              <a:defRPr spc="-20" baseline="0">
                <a:solidFill>
                  <a:schemeClr val="bg1"/>
                </a:solidFill>
              </a:defRPr>
            </a:lvl1pPr>
          </a:lstStyle>
          <a:p>
            <a:pPr rtl="0"/>
            <a:r>
              <a:rPr lang="en-US" sz="6000" noProof="0"/>
              <a:t>Click to edit Master title style</a:t>
            </a:r>
            <a:endParaRPr lang="en-GB" sz="6000" noProof="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6" y="3075869"/>
            <a:ext cx="5945393" cy="1108335"/>
          </a:xfrm>
        </p:spPr>
        <p:txBody>
          <a:bodyPr rtlCol="0">
            <a:normAutofit/>
          </a:bodyPr>
          <a:lstStyle>
            <a:lvl1pPr marL="0" indent="0">
              <a:buNone/>
              <a:defRPr sz="2400">
                <a:solidFill>
                  <a:schemeClr val="bg1"/>
                </a:solidFill>
              </a:defRPr>
            </a:lvl1pPr>
          </a:lstStyle>
          <a:p>
            <a:pPr rtl="0"/>
            <a:r>
              <a:rPr lang="en-US" noProof="0"/>
              <a:t>Click to edit Master subtitle style</a:t>
            </a:r>
            <a:endParaRPr lang="en-GB" noProof="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rtlCol="0"/>
          <a:lstStyle>
            <a:lvl1pPr marL="0" indent="0" algn="l">
              <a:buNone/>
              <a:defRPr/>
            </a:lvl1pPr>
          </a:lstStyle>
          <a:p>
            <a:pPr rtl="0"/>
            <a:r>
              <a:rPr lang="en-GB" noProof="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1"/>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rtlCol="0"/>
          <a:lstStyle>
            <a:lvl1pPr marL="0" indent="0" algn="ctr">
              <a:buNone/>
              <a:defRPr/>
            </a:lvl1pPr>
          </a:lstStyle>
          <a:p>
            <a:pPr rtl="0"/>
            <a:r>
              <a:rPr lang="en-GB" noProof="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rtlCol="0"/>
          <a:lstStyle>
            <a:lvl1pPr marL="0" indent="0">
              <a:buNone/>
              <a:defRPr/>
            </a:lvl1pPr>
          </a:lstStyle>
          <a:p>
            <a:pPr rtl="0"/>
            <a:r>
              <a:rPr lang="en-GB" noProof="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1"/>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1"/>
            <a:ext cx="630936" cy="365125"/>
          </a:xfrm>
        </p:spPr>
        <p:txBody>
          <a:bodyPr rtlCol="0"/>
          <a:lstStyle>
            <a:lvl1pPr>
              <a:defRPr>
                <a:solidFill>
                  <a:schemeClr val="bg1"/>
                </a:solidFill>
              </a:defRPr>
            </a:lvl1pPr>
          </a:lstStyle>
          <a:p>
            <a:pPr rtl="0">
              <a:defRPr/>
            </a:pPr>
            <a:fld id="{2722F022-211C-4882-844C-086FEA6806AA}" type="slidenum">
              <a:rPr lang="en-GB" noProof="0" smtClean="0">
                <a:effectLst>
                  <a:outerShdw blurRad="38100" dist="38100" dir="2700000" algn="tl">
                    <a:srgbClr val="000000">
                      <a:alpha val="43137"/>
                    </a:srgbClr>
                  </a:outerShdw>
                </a:effectLst>
              </a:rPr>
              <a:pPr rtl="0">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3863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9" y="875030"/>
            <a:ext cx="2384425" cy="5068570"/>
          </a:xfrm>
        </p:spPr>
        <p:txBody>
          <a:bodyPr rtlCol="0"/>
          <a:lstStyle>
            <a:lvl1pPr>
              <a:lnSpc>
                <a:spcPct val="100000"/>
              </a:lnSpc>
              <a:defRPr spc="-20" baseline="0">
                <a:solidFill>
                  <a:schemeClr val="bg1"/>
                </a:solidFill>
              </a:defRPr>
            </a:lvl1pPr>
          </a:lstStyle>
          <a:p>
            <a:pPr rtl="0"/>
            <a:r>
              <a:rPr lang="en-GB" noProof="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8" y="6356351"/>
            <a:ext cx="2771138" cy="365125"/>
          </a:xfrm>
        </p:spPr>
        <p:txBody>
          <a:bodyPr rtlCol="0"/>
          <a:lstStyle>
            <a:lvl1pPr>
              <a:defRPr>
                <a:solidFill>
                  <a:schemeClr val="bg1"/>
                </a:solidFill>
              </a:defRPr>
            </a:lvl1pPr>
          </a:lstStyle>
          <a:p>
            <a:pPr rtl="0">
              <a:defRPr/>
            </a:pPr>
            <a:r>
              <a:rPr lang="en-GB" noProof="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1" y="876300"/>
            <a:ext cx="8607425" cy="4749800"/>
          </a:xfrm>
        </p:spPr>
        <p:txBody>
          <a:bodyPr rtlCol="0"/>
          <a:lstStyle>
            <a:lvl1pPr>
              <a:defRPr/>
            </a:lvl1pPr>
          </a:lstStyle>
          <a:p>
            <a:pPr lvl="0" rtl="0"/>
            <a:r>
              <a:rPr lang="en-GB" noProof="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1"/>
            <a:ext cx="4352544" cy="365125"/>
          </a:xfrm>
        </p:spPr>
        <p:txBody>
          <a:bodyPr rtlCol="0"/>
          <a:lstStyle>
            <a:lvl1pPr>
              <a:defRPr/>
            </a:lvl1pPr>
          </a:lstStyle>
          <a:p>
            <a:pPr rtl="0">
              <a:defRPr/>
            </a:pPr>
            <a:r>
              <a:rPr lang="en-GB" noProof="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1"/>
            <a:ext cx="630936" cy="365125"/>
          </a:xfrm>
        </p:spPr>
        <p:txBody>
          <a:bodyPr rtlCol="0"/>
          <a:lstStyle/>
          <a:p>
            <a:pPr defTabSz="914446">
              <a:defRPr/>
            </a:pPr>
            <a:fld id="{06B786C7-B8F9-4072-AAAA-17258464D730}" type="slidenum">
              <a:rPr lang="en-GB" smtClean="0">
                <a:solidFill>
                  <a:prstClr val="black"/>
                </a:solidFill>
                <a:latin typeface="Avenir Next LT Pro"/>
              </a:rPr>
              <a:pPr defTabSz="914446">
                <a:defRPr/>
              </a:pPr>
              <a:t>‹#›</a:t>
            </a:fld>
            <a:endParaRPr lang="en-GB">
              <a:solidFill>
                <a:prstClr val="black"/>
              </a:solidFill>
              <a:latin typeface="Avenir Next LT Pro"/>
            </a:endParaRPr>
          </a:p>
        </p:txBody>
      </p:sp>
    </p:spTree>
    <p:extLst>
      <p:ext uri="{BB962C8B-B14F-4D97-AF65-F5344CB8AC3E}">
        <p14:creationId xmlns:p14="http://schemas.microsoft.com/office/powerpoint/2010/main" val="2004096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8" y="996950"/>
            <a:ext cx="2384425" cy="4946650"/>
          </a:xfrm>
        </p:spPr>
        <p:txBody>
          <a:bodyPr rtlCol="0"/>
          <a:lstStyle>
            <a:lvl1pPr>
              <a:lnSpc>
                <a:spcPct val="100000"/>
              </a:lnSpc>
              <a:defRPr spc="-20" baseline="0">
                <a:solidFill>
                  <a:schemeClr val="bg1"/>
                </a:solidFill>
              </a:defRPr>
            </a:lvl1pPr>
          </a:lstStyle>
          <a:p>
            <a:pPr rtl="0"/>
            <a:r>
              <a:rPr lang="en-GB" noProof="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8" y="6356351"/>
            <a:ext cx="2771138" cy="365125"/>
          </a:xfrm>
        </p:spPr>
        <p:txBody>
          <a:bodyPr rtlCol="0"/>
          <a:lstStyle>
            <a:lvl1pPr>
              <a:defRPr>
                <a:solidFill>
                  <a:schemeClr val="bg1"/>
                </a:solidFill>
              </a:defRPr>
            </a:lvl1pPr>
          </a:lstStyle>
          <a:p>
            <a:pPr rtl="0">
              <a:defRPr/>
            </a:pPr>
            <a:r>
              <a:rPr lang="en-GB" noProof="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1" y="996951"/>
            <a:ext cx="8367713" cy="4545013"/>
          </a:xfrm>
        </p:spPr>
        <p:txBody>
          <a:bodyPr rtlCol="0"/>
          <a:lstStyle>
            <a:lvl1pPr>
              <a:defRPr/>
            </a:lvl1pPr>
          </a:lstStyle>
          <a:p>
            <a:pPr lvl="0" rtl="0"/>
            <a:r>
              <a:rPr lang="en-GB" noProof="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1"/>
            <a:ext cx="4352544" cy="365125"/>
          </a:xfrm>
        </p:spPr>
        <p:txBody>
          <a:bodyPr rtlCol="0"/>
          <a:lstStyle>
            <a:lvl1pPr>
              <a:defRPr/>
            </a:lvl1pPr>
          </a:lstStyle>
          <a:p>
            <a:pPr rtl="0">
              <a:defRPr/>
            </a:pPr>
            <a:r>
              <a:rPr lang="en-GB" noProof="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1"/>
            <a:ext cx="630936" cy="365125"/>
          </a:xfrm>
        </p:spPr>
        <p:txBody>
          <a:bodyPr rtlCol="0"/>
          <a:lstStyle/>
          <a:p>
            <a:pPr defTabSz="914446">
              <a:defRPr/>
            </a:pPr>
            <a:fld id="{06B786C7-B8F9-4072-AAAA-17258464D730}" type="slidenum">
              <a:rPr lang="en-GB" smtClean="0">
                <a:solidFill>
                  <a:prstClr val="black"/>
                </a:solidFill>
                <a:latin typeface="Avenir Next LT Pro"/>
              </a:rPr>
              <a:pPr defTabSz="914446">
                <a:defRPr/>
              </a:pPr>
              <a:t>‹#›</a:t>
            </a:fld>
            <a:endParaRPr lang="en-GB">
              <a:solidFill>
                <a:prstClr val="black"/>
              </a:solidFill>
              <a:latin typeface="Avenir Next LT Pro"/>
            </a:endParaRPr>
          </a:p>
        </p:txBody>
      </p:sp>
    </p:spTree>
    <p:extLst>
      <p:ext uri="{BB962C8B-B14F-4D97-AF65-F5344CB8AC3E}">
        <p14:creationId xmlns:p14="http://schemas.microsoft.com/office/powerpoint/2010/main" val="252359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rtlCol="0"/>
          <a:lstStyle>
            <a:lvl1pPr marL="0" indent="0" algn="ctr">
              <a:buNone/>
              <a:defRPr/>
            </a:lvl1pPr>
          </a:lstStyle>
          <a:p>
            <a:pPr rtl="0"/>
            <a:r>
              <a:rPr lang="en-GB" noProof="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rtlCol="0">
            <a:normAutofit/>
          </a:bodyPr>
          <a:lstStyle>
            <a:lvl1pPr algn="r">
              <a:defRPr sz="6000">
                <a:solidFill>
                  <a:schemeClr val="bg1"/>
                </a:solidFill>
              </a:defRPr>
            </a:lvl1pPr>
          </a:lstStyle>
          <a:p>
            <a:pPr algn="r" rtl="0"/>
            <a:r>
              <a:rPr lang="en-US" noProof="0">
                <a:solidFill>
                  <a:srgbClr val="FFFFFF"/>
                </a:solidFill>
                <a:effectLst>
                  <a:outerShdw blurRad="38100" dist="38100" dir="2700000" algn="tl">
                    <a:srgbClr val="000000">
                      <a:alpha val="43137"/>
                    </a:srgbClr>
                  </a:outerShdw>
                </a:effectLst>
              </a:rPr>
              <a:t>Click to edit Master title style</a:t>
            </a:r>
            <a:endParaRPr lang="en-GB" noProof="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4"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rtlCol="0" anchor="t">
            <a:normAutofit/>
          </a:bodyPr>
          <a:lstStyle>
            <a:lvl1pPr marL="0" indent="0" algn="r">
              <a:buNone/>
              <a:defRPr sz="2800" b="1" baseline="0">
                <a:solidFill>
                  <a:schemeClr val="bg1"/>
                </a:solidFill>
              </a:defRPr>
            </a:lvl1pPr>
          </a:lstStyle>
          <a:p>
            <a:pPr algn="r" rtl="0"/>
            <a:r>
              <a:rPr lang="en-US" noProof="0">
                <a:solidFill>
                  <a:srgbClr val="FFFFFF"/>
                </a:solidFill>
                <a:effectLst>
                  <a:outerShdw blurRad="38100" dist="38100" dir="2700000" algn="tl">
                    <a:srgbClr val="000000">
                      <a:alpha val="43137"/>
                    </a:srgbClr>
                  </a:outerShdw>
                </a:effectLst>
              </a:rPr>
              <a:t>Click to edit Master subtitle style</a:t>
            </a:r>
            <a:endParaRPr lang="en-GB" noProof="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1"/>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1"/>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1"/>
            <a:ext cx="630936" cy="365125"/>
          </a:xfrm>
        </p:spPr>
        <p:txBody>
          <a:bodyPr rtlCol="0"/>
          <a:lstStyle>
            <a:lvl1pPr>
              <a:defRPr>
                <a:solidFill>
                  <a:schemeClr val="bg1"/>
                </a:solidFill>
              </a:defRPr>
            </a:lvl1pPr>
          </a:lstStyle>
          <a:p>
            <a:pPr rtl="0">
              <a:defRPr/>
            </a:pPr>
            <a:fld id="{CD6D940D-6D44-4DF9-9322-B4B11F7EDCD0}" type="slidenum">
              <a:rPr lang="en-GB" noProof="0" smtClean="0">
                <a:effectLst>
                  <a:outerShdw blurRad="38100" dist="38100" dir="2700000" algn="tl">
                    <a:srgbClr val="000000">
                      <a:alpha val="43137"/>
                    </a:srgbClr>
                  </a:outerShdw>
                </a:effectLst>
              </a:rPr>
              <a:pPr rtl="0">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1310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1"/>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4" y="194784"/>
            <a:ext cx="9421177" cy="769493"/>
          </a:xfrm>
        </p:spPr>
        <p:txBody>
          <a:bodyPr rtlCol="0" anchor="ctr"/>
          <a:lstStyle>
            <a:lvl1pPr>
              <a:lnSpc>
                <a:spcPct val="100000"/>
              </a:lnSpc>
              <a:defRPr spc="-20" baseline="0">
                <a:solidFill>
                  <a:schemeClr val="bg1"/>
                </a:solidFill>
              </a:defRPr>
            </a:lvl1pPr>
          </a:lstStyle>
          <a:p>
            <a:pPr rtl="0"/>
            <a:r>
              <a:rPr lang="en-GB" noProof="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4" y="1695451"/>
            <a:ext cx="10328275" cy="4314825"/>
          </a:xfrm>
        </p:spPr>
        <p:txBody>
          <a:bodyPr rtlCol="0"/>
          <a:lstStyle>
            <a:lvl1pPr>
              <a:defRPr/>
            </a:lvl1pPr>
          </a:lstStyle>
          <a:p>
            <a:pPr lvl="0" rtl="0"/>
            <a:r>
              <a:rPr lang="en-GB" noProof="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1"/>
            <a:ext cx="4837176" cy="365125"/>
          </a:xfrm>
        </p:spPr>
        <p:txBody>
          <a:bodyPr rtlCol="0"/>
          <a:lstStyle>
            <a:lvl1pPr>
              <a:defRPr/>
            </a:lvl1pPr>
          </a:lstStyle>
          <a:p>
            <a:pPr rtl="0"/>
            <a:r>
              <a:rPr lang="en-GB" noProof="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1"/>
            <a:ext cx="4352544" cy="365125"/>
          </a:xfrm>
        </p:spPr>
        <p:txBody>
          <a:bodyPr rtlCol="0"/>
          <a:lstStyle>
            <a:lvl1pPr>
              <a:defRPr/>
            </a:lvl1p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1"/>
            <a:ext cx="630936" cy="365125"/>
          </a:xfrm>
        </p:spPr>
        <p:txBody>
          <a:bodyPr rtlCol="0"/>
          <a:lstStyle/>
          <a:p>
            <a:pPr defTabSz="914446">
              <a:defRPr/>
            </a:pPr>
            <a:fld id="{06B786C7-B8F9-4072-AAAA-17258464D730}" type="slidenum">
              <a:rPr lang="en-GB" smtClean="0">
                <a:solidFill>
                  <a:prstClr val="black"/>
                </a:solidFill>
                <a:latin typeface="Avenir Next LT Pro"/>
              </a:rPr>
              <a:pPr defTabSz="914446">
                <a:defRPr/>
              </a:pPr>
              <a:t>‹#›</a:t>
            </a:fld>
            <a:endParaRPr lang="en-GB">
              <a:solidFill>
                <a:prstClr val="black"/>
              </a:solidFill>
              <a:latin typeface="Avenir Next LT Pro"/>
            </a:endParaRPr>
          </a:p>
        </p:txBody>
      </p:sp>
    </p:spTree>
    <p:extLst>
      <p:ext uri="{BB962C8B-B14F-4D97-AF65-F5344CB8AC3E}">
        <p14:creationId xmlns:p14="http://schemas.microsoft.com/office/powerpoint/2010/main" val="2242286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1"/>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60" y="194783"/>
            <a:ext cx="10022841" cy="760892"/>
          </a:xfrm>
        </p:spPr>
        <p:txBody>
          <a:bodyPr rtlCol="0" anchor="ctr"/>
          <a:lstStyle>
            <a:lvl1pPr>
              <a:lnSpc>
                <a:spcPct val="100000"/>
              </a:lnSpc>
              <a:defRPr spc="-20" baseline="0">
                <a:solidFill>
                  <a:schemeClr val="bg1"/>
                </a:solidFill>
              </a:defRPr>
            </a:lvl1pPr>
          </a:lstStyle>
          <a:p>
            <a:pPr rtl="0"/>
            <a:r>
              <a:rPr lang="en-GB" noProof="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rtlCol="0"/>
          <a:lstStyle>
            <a:lvl1pPr>
              <a:defRPr/>
            </a:lvl1pPr>
          </a:lstStyle>
          <a:p>
            <a:pPr lvl="0" rtl="0"/>
            <a:r>
              <a:rPr lang="en-GB" noProof="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1"/>
            <a:ext cx="4837176" cy="365125"/>
          </a:xfrm>
        </p:spPr>
        <p:txBody>
          <a:bodyPr rtlCol="0"/>
          <a:lstStyle>
            <a:lvl1pPr>
              <a:defRPr/>
            </a:lvl1pPr>
          </a:lstStyle>
          <a:p>
            <a:pPr rtl="0"/>
            <a:r>
              <a:rPr lang="en-GB" noProof="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1"/>
            <a:ext cx="4352544" cy="365125"/>
          </a:xfrm>
        </p:spPr>
        <p:txBody>
          <a:bodyPr rtlCol="0"/>
          <a:lstStyle>
            <a:lvl1pPr>
              <a:defRPr/>
            </a:lvl1p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1"/>
            <a:ext cx="630936" cy="365125"/>
          </a:xfrm>
        </p:spPr>
        <p:txBody>
          <a:bodyPr rtlCol="0"/>
          <a:lstStyle/>
          <a:p>
            <a:pPr defTabSz="914446">
              <a:defRPr/>
            </a:pPr>
            <a:fld id="{06B786C7-B8F9-4072-AAAA-17258464D730}" type="slidenum">
              <a:rPr lang="en-GB" smtClean="0">
                <a:solidFill>
                  <a:prstClr val="black"/>
                </a:solidFill>
                <a:latin typeface="Avenir Next LT Pro"/>
              </a:rPr>
              <a:pPr defTabSz="914446">
                <a:defRPr/>
              </a:pPr>
              <a:t>‹#›</a:t>
            </a:fld>
            <a:endParaRPr lang="en-GB">
              <a:solidFill>
                <a:prstClr val="black"/>
              </a:solidFill>
              <a:latin typeface="Avenir Next LT Pro"/>
            </a:endParaRPr>
          </a:p>
        </p:txBody>
      </p:sp>
    </p:spTree>
    <p:extLst>
      <p:ext uri="{BB962C8B-B14F-4D97-AF65-F5344CB8AC3E}">
        <p14:creationId xmlns:p14="http://schemas.microsoft.com/office/powerpoint/2010/main" val="369850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rtlCol="0">
            <a:normAutofit/>
          </a:bodyPr>
          <a:lstStyle>
            <a:lvl1pPr>
              <a:defRPr spc="-20" baseline="0">
                <a:solidFill>
                  <a:schemeClr val="bg1"/>
                </a:solidFill>
              </a:defRPr>
            </a:lvl1pPr>
          </a:lstStyle>
          <a:p>
            <a:pPr rtl="0"/>
            <a:r>
              <a:rPr lang="en-US" sz="6000" noProof="0"/>
              <a:t>Click to edit Master title style</a:t>
            </a:r>
            <a:endParaRPr lang="en-GB" sz="6000" noProof="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rtlCol="0">
            <a:normAutofit/>
          </a:bodyPr>
          <a:lstStyle>
            <a:lvl1pPr marL="0" indent="0">
              <a:buNone/>
              <a:defRPr sz="2400">
                <a:solidFill>
                  <a:schemeClr val="bg1"/>
                </a:solidFill>
              </a:defRPr>
            </a:lvl1pPr>
          </a:lstStyle>
          <a:p>
            <a:pPr rtl="0"/>
            <a:r>
              <a:rPr lang="en-US" noProof="0"/>
              <a:t>Click to edit Master subtitle style</a:t>
            </a:r>
            <a:endParaRPr lang="en-GB" noProof="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rtlCol="0"/>
          <a:lstStyle>
            <a:lvl1pPr marL="0" indent="0" algn="l">
              <a:buNone/>
              <a:defRPr/>
            </a:lvl1pPr>
          </a:lstStyle>
          <a:p>
            <a:pPr rtl="0"/>
            <a:r>
              <a:rPr lang="en-GB" noProof="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rtlCol="0"/>
          <a:lstStyle>
            <a:lvl1pPr marL="0" indent="0" algn="ctr">
              <a:buNone/>
              <a:defRPr/>
            </a:lvl1pPr>
          </a:lstStyle>
          <a:p>
            <a:pPr rtl="0"/>
            <a:r>
              <a:rPr lang="en-GB" noProof="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rtlCol="0"/>
          <a:lstStyle>
            <a:lvl1pPr marL="0" indent="0">
              <a:buNone/>
              <a:defRPr/>
            </a:lvl1pPr>
          </a:lstStyle>
          <a:p>
            <a:pPr rtl="0"/>
            <a:r>
              <a:rPr lang="en-GB" noProof="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rtlCol="0"/>
          <a:lstStyle>
            <a:lvl1pPr>
              <a:defRPr>
                <a:solidFill>
                  <a:schemeClr val="bg1"/>
                </a:solidFill>
              </a:defRPr>
            </a:lvl1pPr>
          </a:lstStyle>
          <a:p>
            <a:pPr rtl="0">
              <a:defRPr/>
            </a:pPr>
            <a:fld id="{2722F022-211C-4882-844C-086FEA6806AA}" type="slidenum">
              <a:rPr lang="en-GB" noProof="0" smtClean="0">
                <a:effectLst>
                  <a:outerShdw blurRad="38100" dist="38100" dir="2700000" algn="tl">
                    <a:srgbClr val="000000">
                      <a:alpha val="43137"/>
                    </a:srgbClr>
                  </a:outerShdw>
                </a:effectLst>
              </a:rPr>
              <a:pPr rtl="0">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1"/>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4" y="1764139"/>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4" y="2374900"/>
            <a:ext cx="4756714" cy="3365500"/>
          </a:xfrm>
        </p:spPr>
        <p:txBody>
          <a:bodyPr rtlCol="0">
            <a:normAutofit/>
          </a:bodyPr>
          <a:lstStyle>
            <a:lvl1pPr>
              <a:defRPr sz="2000"/>
            </a:lvl1pPr>
          </a:lstStyle>
          <a:p>
            <a:pPr lvl="0" rtl="0"/>
            <a:r>
              <a:rPr lang="en-GB" noProof="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8" y="1764031"/>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8" y="2374900"/>
            <a:ext cx="4756714" cy="3365500"/>
          </a:xfrm>
        </p:spPr>
        <p:txBody>
          <a:bodyPr rtlCol="0">
            <a:normAutofit/>
          </a:bodyPr>
          <a:lstStyle>
            <a:lvl1pPr>
              <a:defRPr sz="2000"/>
            </a:lvl1pPr>
          </a:lstStyle>
          <a:p>
            <a:pPr lvl="0" rtl="0"/>
            <a:r>
              <a:rPr lang="en-GB" noProof="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1"/>
            <a:ext cx="4837176" cy="365125"/>
          </a:xfrm>
        </p:spPr>
        <p:txBody>
          <a:bodyPr rtlCol="0"/>
          <a:lstStyle/>
          <a:p>
            <a:pPr defTabSz="914446">
              <a:defRPr/>
            </a:pPr>
            <a:r>
              <a:rPr lang="en-GB">
                <a:solidFill>
                  <a:prstClr val="black"/>
                </a:solidFill>
                <a:latin typeface="Avenir Next LT Pro"/>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1"/>
            <a:ext cx="4352544" cy="365125"/>
          </a:xfrm>
        </p:spPr>
        <p:txBody>
          <a:bodyPr rtlCol="0"/>
          <a:lstStyle>
            <a:lvl1pPr>
              <a:defRPr/>
            </a:lvl1pPr>
          </a:lstStyle>
          <a:p>
            <a:pPr rtl="0">
              <a:defRPr/>
            </a:pPr>
            <a:r>
              <a:rPr lang="en-GB" noProof="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1"/>
            <a:ext cx="630936" cy="365125"/>
          </a:xfrm>
        </p:spPr>
        <p:txBody>
          <a:bodyPr rtlCol="0"/>
          <a:lstStyle/>
          <a:p>
            <a:pPr defTabSz="914446">
              <a:defRPr/>
            </a:pPr>
            <a:fld id="{06B786C7-B8F9-4072-AAAA-17258464D730}" type="slidenum">
              <a:rPr lang="en-GB" smtClean="0">
                <a:solidFill>
                  <a:prstClr val="black"/>
                </a:solidFill>
                <a:latin typeface="Avenir Next LT Pro"/>
              </a:rPr>
              <a:pPr defTabSz="914446">
                <a:defRPr/>
              </a:pPr>
              <a:t>‹#›</a:t>
            </a:fld>
            <a:endParaRPr lang="en-GB">
              <a:solidFill>
                <a:prstClr val="black"/>
              </a:solidFill>
              <a:latin typeface="Avenir Next LT Pro"/>
            </a:endParaRPr>
          </a:p>
        </p:txBody>
      </p:sp>
    </p:spTree>
    <p:extLst>
      <p:ext uri="{BB962C8B-B14F-4D97-AF65-F5344CB8AC3E}">
        <p14:creationId xmlns:p14="http://schemas.microsoft.com/office/powerpoint/2010/main" val="355685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1"/>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4" y="2374900"/>
            <a:ext cx="3327366" cy="3485573"/>
          </a:xfrm>
        </p:spPr>
        <p:txBody>
          <a:bodyPr rtlCol="0">
            <a:normAutofit/>
          </a:bodyPr>
          <a:lstStyle>
            <a:lvl1pPr>
              <a:defRPr sz="2000"/>
            </a:lvl1pPr>
          </a:lstStyle>
          <a:p>
            <a:pPr lvl="0" rtl="0"/>
            <a:r>
              <a:rPr lang="en-GB" noProof="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8"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8" y="2374900"/>
            <a:ext cx="3327366" cy="3485573"/>
          </a:xfrm>
        </p:spPr>
        <p:txBody>
          <a:bodyPr rtlCol="0">
            <a:normAutofit/>
          </a:bodyPr>
          <a:lstStyle>
            <a:lvl1pPr>
              <a:defRPr sz="2000"/>
            </a:lvl1pPr>
          </a:lstStyle>
          <a:p>
            <a:pPr lvl="0" rtl="0"/>
            <a:r>
              <a:rPr lang="en-GB" noProof="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4"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4" y="2374900"/>
            <a:ext cx="3327366" cy="3485573"/>
          </a:xfrm>
        </p:spPr>
        <p:txBody>
          <a:bodyPr rtlCol="0">
            <a:normAutofit/>
          </a:bodyPr>
          <a:lstStyle>
            <a:lvl1pPr>
              <a:defRPr sz="2000"/>
            </a:lvl1pPr>
          </a:lstStyle>
          <a:p>
            <a:pPr lvl="0" rtl="0"/>
            <a:r>
              <a:rPr lang="en-GB" noProof="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1"/>
            <a:ext cx="4837176" cy="365125"/>
          </a:xfrm>
        </p:spPr>
        <p:txBody>
          <a:bodyPr rtlCol="0"/>
          <a:lstStyle/>
          <a:p>
            <a:pPr defTabSz="914446">
              <a:defRPr/>
            </a:pPr>
            <a:r>
              <a:rPr lang="en-GB">
                <a:solidFill>
                  <a:prstClr val="black"/>
                </a:solidFill>
                <a:latin typeface="Avenir Next LT Pro"/>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1"/>
            <a:ext cx="4352544" cy="365125"/>
          </a:xfrm>
        </p:spPr>
        <p:txBody>
          <a:bodyPr rtlCol="0"/>
          <a:lstStyle>
            <a:lvl1pPr>
              <a:defRPr/>
            </a:lvl1pPr>
          </a:lstStyle>
          <a:p>
            <a:pPr rtl="0">
              <a:defRPr/>
            </a:pPr>
            <a:r>
              <a:rPr lang="en-GB" noProof="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1"/>
            <a:ext cx="630936" cy="365125"/>
          </a:xfrm>
        </p:spPr>
        <p:txBody>
          <a:bodyPr rtlCol="0"/>
          <a:lstStyle/>
          <a:p>
            <a:pPr defTabSz="914446">
              <a:defRPr/>
            </a:pPr>
            <a:fld id="{06B786C7-B8F9-4072-AAAA-17258464D730}" type="slidenum">
              <a:rPr lang="en-GB" smtClean="0">
                <a:solidFill>
                  <a:prstClr val="black"/>
                </a:solidFill>
                <a:latin typeface="Avenir Next LT Pro"/>
              </a:rPr>
              <a:pPr defTabSz="914446">
                <a:defRPr/>
              </a:pPr>
              <a:t>‹#›</a:t>
            </a:fld>
            <a:endParaRPr lang="en-GB">
              <a:solidFill>
                <a:prstClr val="black"/>
              </a:solidFill>
              <a:latin typeface="Avenir Next LT Pro"/>
            </a:endParaRPr>
          </a:p>
        </p:txBody>
      </p:sp>
    </p:spTree>
    <p:extLst>
      <p:ext uri="{BB962C8B-B14F-4D97-AF65-F5344CB8AC3E}">
        <p14:creationId xmlns:p14="http://schemas.microsoft.com/office/powerpoint/2010/main" val="850157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9" y="484495"/>
            <a:ext cx="5800867" cy="1569493"/>
          </a:xfrm>
        </p:spPr>
        <p:txBody>
          <a:bodyPr rtlCol="0" anchor="b">
            <a:normAutofit/>
          </a:bodyPr>
          <a:lstStyle>
            <a:lvl1pPr>
              <a:defRPr>
                <a:solidFill>
                  <a:schemeClr val="accent1"/>
                </a:solidFill>
              </a:defRPr>
            </a:lvl1pPr>
          </a:lstStyle>
          <a:p>
            <a:pPr rtl="0"/>
            <a:r>
              <a:rPr lang="en-US" noProof="0"/>
              <a:t>Click to edit Master title style</a:t>
            </a:r>
            <a:endParaRPr lang="en-GB" noProof="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7"/>
            <a:ext cx="5800866" cy="3963937"/>
          </a:xfrm>
        </p:spPr>
        <p:txBody>
          <a:bodyPr rtlCol="0">
            <a:normAutofit/>
          </a:bodyPr>
          <a:lstStyle>
            <a:lvl1pPr marL="0" indent="0">
              <a:buNone/>
              <a:defRPr/>
            </a:lvl1pPr>
          </a:lstStyle>
          <a:p>
            <a:pPr lvl="0" rtl="0"/>
            <a:r>
              <a:rPr lang="en-US" noProof="0"/>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8" y="6356351"/>
            <a:ext cx="3877423" cy="365125"/>
          </a:xfrm>
        </p:spPr>
        <p:txBody>
          <a:bodyPr rtlCol="0"/>
          <a:lstStyle/>
          <a:p>
            <a:pPr defTabSz="914446">
              <a:defRPr/>
            </a:pPr>
            <a:r>
              <a:rPr lang="en-GB">
                <a:solidFill>
                  <a:prstClr val="black"/>
                </a:solidFill>
                <a:latin typeface="Avenir Next LT Pro"/>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rtlCol="0"/>
          <a:lstStyle>
            <a:lvl1pPr marL="0" indent="0" algn="ctr">
              <a:buNone/>
              <a:defRPr/>
            </a:lvl1pPr>
          </a:lstStyle>
          <a:p>
            <a:pPr rtl="0"/>
            <a:r>
              <a:rPr lang="en-GB" noProof="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8" y="665579"/>
            <a:ext cx="2214562" cy="2513012"/>
          </a:xfrm>
        </p:spPr>
        <p:txBody>
          <a:bodyPr rtlCol="0"/>
          <a:lstStyle>
            <a:lvl1pPr marL="0" indent="0" algn="ctr">
              <a:buNone/>
              <a:defRPr/>
            </a:lvl1pPr>
          </a:lstStyle>
          <a:p>
            <a:pPr rtl="0"/>
            <a:r>
              <a:rPr lang="en-GB" noProof="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rtlCol="0"/>
          <a:lstStyle>
            <a:lvl1pPr marL="0" indent="0" algn="ctr">
              <a:buNone/>
              <a:defRPr/>
            </a:lvl1pPr>
          </a:lstStyle>
          <a:p>
            <a:pPr rtl="0"/>
            <a:r>
              <a:rPr lang="en-GB" noProof="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6" y="3607271"/>
            <a:ext cx="2214562" cy="2513012"/>
          </a:xfrm>
        </p:spPr>
        <p:txBody>
          <a:bodyPr rtlCol="0"/>
          <a:lstStyle>
            <a:lvl1pPr marL="0" indent="0" algn="ctr">
              <a:buNone/>
              <a:defRPr/>
            </a:lvl1pPr>
          </a:lstStyle>
          <a:p>
            <a:pPr rtl="0"/>
            <a:r>
              <a:rPr lang="en-GB" noProof="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1"/>
            <a:ext cx="4352544" cy="365125"/>
          </a:xfrm>
        </p:spPr>
        <p:txBody>
          <a:bodyPr rtlCol="0"/>
          <a:lstStyle>
            <a:lvl1pPr>
              <a:defRPr/>
            </a:lvl1pPr>
          </a:lstStyle>
          <a:p>
            <a:pPr rtl="0">
              <a:defRPr/>
            </a:pPr>
            <a:r>
              <a:rPr lang="en-GB" noProof="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1"/>
            <a:ext cx="630936" cy="365125"/>
          </a:xfrm>
        </p:spPr>
        <p:txBody>
          <a:bodyPr rtlCol="0"/>
          <a:lstStyle/>
          <a:p>
            <a:pPr defTabSz="914446">
              <a:defRPr/>
            </a:pPr>
            <a:fld id="{D39F39FF-F5CB-4ACA-9B46-4CCF89ECA75F}" type="slidenum">
              <a:rPr lang="en-GB" smtClean="0">
                <a:solidFill>
                  <a:prstClr val="black"/>
                </a:solidFill>
                <a:latin typeface="Avenir Next LT Pro"/>
              </a:rPr>
              <a:pPr defTabSz="914446">
                <a:defRPr/>
              </a:pPr>
              <a:t>‹#›</a:t>
            </a:fld>
            <a:endParaRPr lang="en-GB">
              <a:solidFill>
                <a:prstClr val="black"/>
              </a:solidFill>
              <a:latin typeface="Avenir Next LT Pro"/>
            </a:endParaRPr>
          </a:p>
        </p:txBody>
      </p:sp>
    </p:spTree>
    <p:extLst>
      <p:ext uri="{BB962C8B-B14F-4D97-AF65-F5344CB8AC3E}">
        <p14:creationId xmlns:p14="http://schemas.microsoft.com/office/powerpoint/2010/main" val="466069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2" y="4947314"/>
            <a:ext cx="7700617" cy="1409037"/>
          </a:xfrm>
        </p:spPr>
        <p:txBody>
          <a:bodyPr rtlCol="0" anchor="ctr">
            <a:normAutofit/>
          </a:bodyPr>
          <a:lstStyle>
            <a:lvl1pPr>
              <a:defRPr>
                <a:solidFill>
                  <a:schemeClr val="bg1"/>
                </a:solidFill>
              </a:defRPr>
            </a:lvl1pPr>
          </a:lstStyle>
          <a:p>
            <a:pPr rtl="0"/>
            <a:r>
              <a:rPr lang="en-US" sz="5400" noProof="0"/>
              <a:t>Click to edit Master title style</a:t>
            </a:r>
            <a:endParaRPr lang="en-GB" sz="5400" noProof="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3" y="386990"/>
            <a:ext cx="2443495" cy="3758334"/>
          </a:xfrm>
        </p:spPr>
        <p:txBody>
          <a:bodyPr rtlCol="0" anchor="t">
            <a:normAutofit/>
          </a:bodyPr>
          <a:lstStyle>
            <a:lvl1pPr marL="0" indent="0">
              <a:lnSpc>
                <a:spcPct val="100000"/>
              </a:lnSpc>
              <a:spcBef>
                <a:spcPts val="0"/>
              </a:spcBef>
              <a:buNone/>
              <a:defRPr sz="2800" b="1">
                <a:solidFill>
                  <a:schemeClr val="accent1"/>
                </a:solidFill>
              </a:defRPr>
            </a:lvl1pPr>
          </a:lstStyle>
          <a:p>
            <a:pPr rtl="0"/>
            <a:r>
              <a:rPr lang="en-US" noProof="0">
                <a:solidFill>
                  <a:schemeClr val="accent1"/>
                </a:solidFill>
              </a:rPr>
              <a:t>Click to edit Master subtitle style</a:t>
            </a:r>
            <a:endParaRPr lang="en-GB" noProof="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1"/>
            <a:ext cx="9144000" cy="4532313"/>
          </a:xfrm>
        </p:spPr>
        <p:txBody>
          <a:bodyPr rtlCol="0"/>
          <a:lstStyle>
            <a:lvl1pPr marL="0" indent="0" algn="ctr">
              <a:buNone/>
              <a:defRPr/>
            </a:lvl1pPr>
          </a:lstStyle>
          <a:p>
            <a:pPr rtl="0"/>
            <a:r>
              <a:rPr lang="en-GB" noProof="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1"/>
            <a:ext cx="4837176" cy="365125"/>
          </a:xfrm>
        </p:spPr>
        <p:txBody>
          <a:bodyPr rtlCol="0"/>
          <a:lstStyle>
            <a:lvl1pPr>
              <a:defRPr>
                <a:solidFill>
                  <a:schemeClr val="bg1"/>
                </a:solidFill>
              </a:defRPr>
            </a:lvl1pPr>
          </a:lstStyle>
          <a:p>
            <a:pPr rtl="0"/>
            <a:r>
              <a:rPr lang="en-GB" noProof="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4"/>
            <a:ext cx="3048000" cy="2325687"/>
          </a:xfrm>
        </p:spPr>
        <p:txBody>
          <a:bodyPr rtlCol="0"/>
          <a:lstStyle>
            <a:lvl1pPr marL="0" indent="0" algn="ctr">
              <a:buNone/>
              <a:defRPr/>
            </a:lvl1pPr>
          </a:lstStyle>
          <a:p>
            <a:pPr rtl="0"/>
            <a:r>
              <a:rPr lang="en-GB" noProof="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1"/>
            <a:ext cx="435254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noProof="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1"/>
            <a:ext cx="630936"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244D815C-8BF3-4ECF-A945-A2A7C2983AF9}" type="slidenum">
              <a:rPr lang="en-GB" noProof="0" smtClean="0"/>
              <a:pPr rtl="0"/>
              <a:t>‹#›</a:t>
            </a:fld>
            <a:endParaRPr lang="en-GB" noProof="0"/>
          </a:p>
        </p:txBody>
      </p:sp>
    </p:spTree>
    <p:extLst>
      <p:ext uri="{BB962C8B-B14F-4D97-AF65-F5344CB8AC3E}">
        <p14:creationId xmlns:p14="http://schemas.microsoft.com/office/powerpoint/2010/main" val="3071181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5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GB" dirty="0"/>
            </a:lvl1pPr>
          </a:lstStyle>
          <a:p>
            <a:pPr lvl="0" rtl="0">
              <a:lnSpc>
                <a:spcPct val="100000"/>
              </a:lnSpc>
            </a:pPr>
            <a:r>
              <a:rPr lang="en-US"/>
              <a:t>Click to edit Master title style</a:t>
            </a:r>
            <a:endParaRPr lang="en-GB"/>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4" y="2113200"/>
            <a:ext cx="11090274" cy="3979625"/>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lvl1pPr>
              <a:defRPr/>
            </a:lvl1pPr>
          </a:lstStyle>
          <a:p>
            <a:r>
              <a:rPr lang="en-GB" err="1"/>
              <a:t>ThinkNeurodiversity</a:t>
            </a:r>
            <a:r>
              <a:rPr lang="en-GB"/>
              <a:t> 2022</a:t>
            </a:r>
          </a:p>
        </p:txBody>
      </p:sp>
    </p:spTree>
    <p:extLst>
      <p:ext uri="{BB962C8B-B14F-4D97-AF65-F5344CB8AC3E}">
        <p14:creationId xmlns:p14="http://schemas.microsoft.com/office/powerpoint/2010/main" val="1755130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6"/>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4" y="2677307"/>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2"/>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US"/>
              <a:t>Click icon to add picture</a:t>
            </a:r>
            <a:endParaRPr lang="en-GB"/>
          </a:p>
        </p:txBody>
      </p:sp>
    </p:spTree>
    <p:extLst>
      <p:ext uri="{BB962C8B-B14F-4D97-AF65-F5344CB8AC3E}">
        <p14:creationId xmlns:p14="http://schemas.microsoft.com/office/powerpoint/2010/main" val="3178668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6"/>
            <a:ext cx="3566160" cy="3384550"/>
          </a:xfrm>
        </p:spPr>
        <p:txBody>
          <a:bodyPr wrap="square" rtlCol="0" anchor="b" anchorCtr="0">
            <a:noAutofit/>
          </a:bodyPr>
          <a:lstStyle>
            <a:lvl1pPr>
              <a:defRPr sz="4000"/>
            </a:lvl1pPr>
          </a:lstStyle>
          <a:p>
            <a:pPr rtl="0"/>
            <a:r>
              <a:rPr lang="en-US"/>
              <a:t>Click to edit Master title style</a:t>
            </a:r>
            <a:endParaRPr lang="en-GB"/>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9"/>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507200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30"/>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1800"/>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1" y="548641"/>
            <a:ext cx="8281987" cy="1253041"/>
          </a:xfrm>
        </p:spPr>
        <p:txBody>
          <a:bodyPr rtlCol="0">
            <a:noAutofit/>
          </a:bodyPr>
          <a:lstStyle/>
          <a:p>
            <a:pPr rtl="0"/>
            <a:r>
              <a:rPr lang="en-GB"/>
              <a:t>Team</a:t>
            </a:r>
          </a:p>
        </p:txBody>
      </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en-US"/>
              <a:t>Click icon to add picture</a:t>
            </a:r>
            <a:endParaRPr lang="en-GB"/>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en-US"/>
              <a:t>Click icon to add picture</a:t>
            </a:r>
            <a:endParaRPr lang="en-GB"/>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en-US"/>
              <a:t>Click icon to add picture</a:t>
            </a:r>
            <a:endParaRPr lang="en-GB"/>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en-US"/>
              <a:t>Click icon to add picture</a:t>
            </a:r>
            <a:endParaRPr lang="en-GB"/>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1" y="3781425"/>
            <a:ext cx="1711325" cy="365760"/>
          </a:xfrm>
        </p:spPr>
        <p:txBody>
          <a:bodyPr rtlCol="0">
            <a:noAutofit/>
          </a:bodyPr>
          <a:lstStyle>
            <a:lvl1pPr>
              <a:buNone/>
              <a:defRPr sz="2000" b="1"/>
            </a:lvl1pPr>
          </a:lstStyle>
          <a:p>
            <a:pPr lvl="0" rtl="0"/>
            <a:r>
              <a:rPr lang="en-GB"/>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50"/>
            <a:ext cx="1711572" cy="638175"/>
          </a:xfrm>
        </p:spPr>
        <p:txBody>
          <a:bodyPr rtlCol="0">
            <a:noAutofit/>
          </a:bodyPr>
          <a:lstStyle>
            <a:lvl1pPr>
              <a:buNone/>
              <a:defRPr sz="1800"/>
            </a:lvl1pPr>
          </a:lstStyle>
          <a:p>
            <a:pPr lvl="0" rtl="0"/>
            <a:r>
              <a:rPr lang="en-GB"/>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2" y="3781425"/>
            <a:ext cx="1711325" cy="365760"/>
          </a:xfrm>
        </p:spPr>
        <p:txBody>
          <a:bodyPr rtlCol="0">
            <a:noAutofit/>
          </a:bodyPr>
          <a:lstStyle>
            <a:lvl1pPr>
              <a:buNone/>
              <a:defRPr sz="2000" b="1"/>
            </a:lvl1pPr>
          </a:lstStyle>
          <a:p>
            <a:pPr lvl="0" rtl="0"/>
            <a:r>
              <a:rPr lang="en-GB"/>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50"/>
            <a:ext cx="1711572" cy="638175"/>
          </a:xfrm>
        </p:spPr>
        <p:txBody>
          <a:bodyPr rtlCol="0">
            <a:noAutofit/>
          </a:bodyPr>
          <a:lstStyle>
            <a:lvl1pPr>
              <a:buNone/>
              <a:defRPr sz="1800"/>
            </a:lvl1pPr>
          </a:lstStyle>
          <a:p>
            <a:pPr lvl="0" rtl="0"/>
            <a:r>
              <a:rPr lang="en-GB"/>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4" y="3781425"/>
            <a:ext cx="1711325" cy="365760"/>
          </a:xfrm>
        </p:spPr>
        <p:txBody>
          <a:bodyPr rtlCol="0">
            <a:noAutofit/>
          </a:bodyPr>
          <a:lstStyle>
            <a:lvl1pPr>
              <a:buNone/>
              <a:defRPr sz="2000" b="1"/>
            </a:lvl1pPr>
          </a:lstStyle>
          <a:p>
            <a:pPr lvl="0" rtl="0"/>
            <a:r>
              <a:rPr lang="en-GB"/>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50"/>
            <a:ext cx="1711572" cy="638175"/>
          </a:xfrm>
        </p:spPr>
        <p:txBody>
          <a:bodyPr rtlCol="0">
            <a:noAutofit/>
          </a:bodyPr>
          <a:lstStyle>
            <a:lvl1pPr>
              <a:buNone/>
              <a:defRPr sz="1800"/>
            </a:lvl1pPr>
          </a:lstStyle>
          <a:p>
            <a:pPr lvl="0" rtl="0"/>
            <a:r>
              <a:rPr lang="en-GB"/>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3" y="3787288"/>
            <a:ext cx="1711325" cy="365760"/>
          </a:xfrm>
        </p:spPr>
        <p:txBody>
          <a:bodyPr rtlCol="0">
            <a:noAutofit/>
          </a:bodyPr>
          <a:lstStyle>
            <a:lvl1pPr>
              <a:buNone/>
              <a:defRPr sz="2000" b="1"/>
            </a:lvl1pPr>
          </a:lstStyle>
          <a:p>
            <a:pPr lvl="0" rtl="0"/>
            <a:r>
              <a:rPr lang="en-GB"/>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3"/>
            <a:ext cx="1711572" cy="638175"/>
          </a:xfrm>
        </p:spPr>
        <p:txBody>
          <a:bodyPr rtlCol="0">
            <a:noAutofit/>
          </a:bodyPr>
          <a:lstStyle>
            <a:lvl1pPr>
              <a:buNone/>
              <a:defRPr sz="1800"/>
            </a:lvl1pPr>
          </a:lstStyle>
          <a:p>
            <a:pPr lvl="0" rtl="0"/>
            <a:r>
              <a:rPr lang="en-GB"/>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r>
              <a:rPr lang="en-GB"/>
              <a:t>Tuesday, February 2, 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194184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Content 3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3"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6"/>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11" lvl="0" indent="-228611" rtl="0"/>
            <a:r>
              <a:rPr lang="en-US"/>
              <a:t>Click to edit Master text styles</a:t>
            </a:r>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6"/>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11" lvl="0" indent="-228611" rtl="0"/>
            <a:r>
              <a:rPr lang="en-GB"/>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60" y="2427371"/>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 name="Footer Placeholder 1">
            <a:extLst>
              <a:ext uri="{FF2B5EF4-FFF2-40B4-BE49-F238E27FC236}">
                <a16:creationId xmlns:a16="http://schemas.microsoft.com/office/drawing/2014/main" id="{F72811A7-F89E-B01A-881D-756A22458E3E}"/>
              </a:ext>
            </a:extLst>
          </p:cNvPr>
          <p:cNvSpPr>
            <a:spLocks noGrp="1"/>
          </p:cNvSpPr>
          <p:nvPr>
            <p:ph type="ftr" sz="quarter" idx="14"/>
          </p:nvPr>
        </p:nvSpPr>
        <p:spPr>
          <a:xfrm>
            <a:off x="550863" y="6448426"/>
            <a:ext cx="4114800" cy="365125"/>
          </a:xfrm>
          <a:prstGeom prst="rect">
            <a:avLst/>
          </a:prstGeom>
        </p:spPr>
        <p:txBody>
          <a:bodyPr/>
          <a:lstStyle/>
          <a:p>
            <a:r>
              <a:rPr lang="en-GB"/>
              <a:t>ThinkNeurodiversity.com 2023</a:t>
            </a:r>
          </a:p>
        </p:txBody>
      </p:sp>
    </p:spTree>
    <p:extLst>
      <p:ext uri="{BB962C8B-B14F-4D97-AF65-F5344CB8AC3E}">
        <p14:creationId xmlns:p14="http://schemas.microsoft.com/office/powerpoint/2010/main" val="1115793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3CDC6-19FA-FE43-0128-3AB9BD21BBEC}"/>
              </a:ext>
            </a:extLst>
          </p:cNvPr>
          <p:cNvSpPr>
            <a:spLocks noGrp="1"/>
          </p:cNvSpPr>
          <p:nvPr>
            <p:ph type="dt" sz="half" idx="10"/>
          </p:nvPr>
        </p:nvSpPr>
        <p:spPr/>
        <p:txBody>
          <a:bodyPr/>
          <a:lstStyle/>
          <a:p>
            <a:pPr rtl="0"/>
            <a:r>
              <a:rPr lang="en-GB" noProof="0"/>
              <a:t>20XX</a:t>
            </a:r>
          </a:p>
        </p:txBody>
      </p:sp>
      <p:sp>
        <p:nvSpPr>
          <p:cNvPr id="3" name="Footer Placeholder 2">
            <a:extLst>
              <a:ext uri="{FF2B5EF4-FFF2-40B4-BE49-F238E27FC236}">
                <a16:creationId xmlns:a16="http://schemas.microsoft.com/office/drawing/2014/main" id="{5F5AEE3D-9ED7-0A00-85DF-B45745670FB9}"/>
              </a:ext>
            </a:extLst>
          </p:cNvPr>
          <p:cNvSpPr>
            <a:spLocks noGrp="1"/>
          </p:cNvSpPr>
          <p:nvPr>
            <p:ph type="ftr" sz="quarter" idx="11"/>
          </p:nvPr>
        </p:nvSpPr>
        <p:spPr/>
        <p:txBody>
          <a:bodyPr/>
          <a:lstStyle/>
          <a:p>
            <a:pPr rtl="0"/>
            <a:r>
              <a:rPr lang="en-GB" sz="1050" noProof="0"/>
              <a:t>Presentation title</a:t>
            </a:r>
          </a:p>
        </p:txBody>
      </p:sp>
      <p:sp>
        <p:nvSpPr>
          <p:cNvPr id="4" name="Slide Number Placeholder 3">
            <a:extLst>
              <a:ext uri="{FF2B5EF4-FFF2-40B4-BE49-F238E27FC236}">
                <a16:creationId xmlns:a16="http://schemas.microsoft.com/office/drawing/2014/main" id="{4EB7A481-A474-F4BF-9953-1541CC16CDCC}"/>
              </a:ext>
            </a:extLst>
          </p:cNvPr>
          <p:cNvSpPr>
            <a:spLocks noGrp="1"/>
          </p:cNvSpPr>
          <p:nvPr>
            <p:ph type="sldNum" sz="quarter" idx="12"/>
          </p:nvPr>
        </p:nvSpPr>
        <p:spPr/>
        <p:txBody>
          <a:bodyPr/>
          <a:lstStyle/>
          <a:p>
            <a:pPr rtl="0"/>
            <a:fld id="{0D4885A8-DDA8-4FCF-AB25-DA8F78EC7557}" type="slidenum">
              <a:rPr lang="en-GB" noProof="0" smtClean="0"/>
              <a:pPr rtl="0"/>
              <a:t>‹#›</a:t>
            </a:fld>
            <a:endParaRPr lang="en-GB" noProof="0"/>
          </a:p>
        </p:txBody>
      </p:sp>
    </p:spTree>
    <p:extLst>
      <p:ext uri="{BB962C8B-B14F-4D97-AF65-F5344CB8AC3E}">
        <p14:creationId xmlns:p14="http://schemas.microsoft.com/office/powerpoint/2010/main" val="3852416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rtlCol="0"/>
          <a:lstStyle>
            <a:lvl1pPr>
              <a:lnSpc>
                <a:spcPct val="100000"/>
              </a:lnSpc>
              <a:defRPr spc="-20" baseline="0">
                <a:solidFill>
                  <a:schemeClr val="bg1"/>
                </a:solidFill>
              </a:defRPr>
            </a:lvl1pPr>
          </a:lstStyle>
          <a:p>
            <a:pPr rtl="0"/>
            <a:r>
              <a:rPr lang="en-GB" noProof="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rtlCol="0"/>
          <a:lstStyle>
            <a:lvl1pPr>
              <a:defRPr>
                <a:solidFill>
                  <a:schemeClr val="bg1"/>
                </a:solidFill>
              </a:defRPr>
            </a:lvl1pPr>
          </a:lstStyle>
          <a:p>
            <a:pPr rtl="0">
              <a:defRPr/>
            </a:pPr>
            <a:r>
              <a:rPr lang="en-GB" noProof="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rtlCol="0"/>
          <a:lstStyle>
            <a:lvl1pPr>
              <a:defRPr/>
            </a:lvl1pPr>
          </a:lstStyle>
          <a:p>
            <a:pPr lvl="0" rtl="0"/>
            <a:r>
              <a:rPr lang="en-GB" noProof="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4" y="549275"/>
            <a:ext cx="11090275" cy="984885"/>
          </a:xfrm>
        </p:spPr>
        <p:txBody>
          <a:bodyPr rtlCol="0" anchor="t">
            <a:noAutofit/>
          </a:bodyPr>
          <a:lstStyle>
            <a:lvl1pPr>
              <a:lnSpc>
                <a:spcPct val="100000"/>
              </a:lnSpc>
              <a:defRPr sz="3200"/>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6" y="1750061"/>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4" y="1750061"/>
            <a:ext cx="3565525" cy="4342765"/>
          </a:xfrm>
        </p:spPr>
        <p:txBody>
          <a:bodyPr rtlCol="0">
            <a:noAutofit/>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rtl="0"/>
            <a:r>
              <a:rPr lang="en-US"/>
              <a:t>Click to edit Master text styles</a:t>
            </a:r>
          </a:p>
        </p:txBody>
      </p:sp>
      <p:sp>
        <p:nvSpPr>
          <p:cNvPr id="8" name="Footer Placeholder 7">
            <a:extLst>
              <a:ext uri="{FF2B5EF4-FFF2-40B4-BE49-F238E27FC236}">
                <a16:creationId xmlns:a16="http://schemas.microsoft.com/office/drawing/2014/main" id="{EA6846FE-9E60-9290-2090-E8AB01C02157}"/>
              </a:ext>
            </a:extLst>
          </p:cNvPr>
          <p:cNvSpPr>
            <a:spLocks noGrp="1"/>
          </p:cNvSpPr>
          <p:nvPr>
            <p:ph type="ftr" sz="quarter" idx="10"/>
          </p:nvPr>
        </p:nvSpPr>
        <p:spPr>
          <a:xfrm>
            <a:off x="550863" y="6448426"/>
            <a:ext cx="4114800" cy="365125"/>
          </a:xfrm>
          <a:prstGeom prst="rect">
            <a:avLst/>
          </a:prstGeom>
        </p:spPr>
        <p:txBody>
          <a:bodyPr/>
          <a:lstStyle/>
          <a:p>
            <a:r>
              <a:rPr lang="en-GB"/>
              <a:t>ThinkNeurodiversity.com 2023</a:t>
            </a:r>
          </a:p>
        </p:txBody>
      </p:sp>
    </p:spTree>
    <p:extLst>
      <p:ext uri="{BB962C8B-B14F-4D97-AF65-F5344CB8AC3E}">
        <p14:creationId xmlns:p14="http://schemas.microsoft.com/office/powerpoint/2010/main" val="2339123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0051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18913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23776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45169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44177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85215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32555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8513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4279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rtlCol="0"/>
          <a:lstStyle>
            <a:lvl1pPr>
              <a:lnSpc>
                <a:spcPct val="100000"/>
              </a:lnSpc>
              <a:defRPr spc="-20" baseline="0">
                <a:solidFill>
                  <a:schemeClr val="bg1"/>
                </a:solidFill>
              </a:defRPr>
            </a:lvl1pPr>
          </a:lstStyle>
          <a:p>
            <a:pPr rtl="0"/>
            <a:r>
              <a:rPr lang="en-GB" noProof="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rtlCol="0"/>
          <a:lstStyle>
            <a:lvl1pPr>
              <a:defRPr>
                <a:solidFill>
                  <a:schemeClr val="bg1"/>
                </a:solidFill>
              </a:defRPr>
            </a:lvl1pPr>
          </a:lstStyle>
          <a:p>
            <a:pPr rtl="0">
              <a:defRPr/>
            </a:pPr>
            <a:r>
              <a:rPr lang="en-GB" noProof="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rtlCol="0"/>
          <a:lstStyle>
            <a:lvl1pPr>
              <a:defRPr/>
            </a:lvl1pPr>
          </a:lstStyle>
          <a:p>
            <a:pPr lvl="0" rtl="0"/>
            <a:r>
              <a:rPr lang="en-GB" noProof="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93455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32777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rtlCol="0" anchor="t">
            <a:normAutofit/>
          </a:bodyPr>
          <a:lstStyle>
            <a:lvl1pPr>
              <a:defRPr sz="8500" spc="-20" baseline="0">
                <a:solidFill>
                  <a:schemeClr val="bg1"/>
                </a:solidFill>
              </a:defRPr>
            </a:lvl1pPr>
          </a:lstStyle>
          <a:p>
            <a:pPr rtl="0"/>
            <a:r>
              <a:rPr lang="en-US" noProof="0"/>
              <a:t>Click to edit Master title style</a:t>
            </a:r>
            <a:endParaRPr lang="en-GB" noProof="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rtlCol="0" anchor="b">
            <a:normAutofit/>
          </a:bodyPr>
          <a:lstStyle>
            <a:lvl1pPr marL="0" indent="0">
              <a:buNone/>
              <a:defRPr sz="2800" b="1">
                <a:solidFill>
                  <a:schemeClr val="bg1"/>
                </a:solidFill>
              </a:defRPr>
            </a:lvl1pPr>
          </a:lstStyle>
          <a:p>
            <a:pPr rtl="0"/>
            <a:r>
              <a:rPr lang="en-US" noProof="0"/>
              <a:t>Click to edit Master subtitle style</a:t>
            </a:r>
            <a:endParaRPr lang="en-GB" noProof="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rtlCol="0"/>
          <a:lstStyle>
            <a:lvl1pPr marL="0" indent="0" algn="ctr">
              <a:buNone/>
              <a:defRPr/>
            </a:lvl1pPr>
          </a:lstStyle>
          <a:p>
            <a:pPr rtl="0"/>
            <a:r>
              <a:rPr lang="en-GB" noProof="0"/>
              <a:t>Click to add photo</a:t>
            </a:r>
          </a:p>
        </p:txBody>
      </p:sp>
      <p:sp>
        <p:nvSpPr>
          <p:cNvPr id="6" name="Picture Placeholder 5">
            <a:extLst>
              <a:ext uri="{FF2B5EF4-FFF2-40B4-BE49-F238E27FC236}">
                <a16:creationId xmlns:a16="http://schemas.microsoft.com/office/drawing/2014/main" id="{2FC00700-01D0-018C-2E7B-C35BF59967E5}"/>
              </a:ext>
            </a:extLst>
          </p:cNvPr>
          <p:cNvSpPr>
            <a:spLocks noGrp="1"/>
          </p:cNvSpPr>
          <p:nvPr>
            <p:ph type="pic" sz="quarter" idx="14"/>
          </p:nvPr>
        </p:nvSpPr>
        <p:spPr>
          <a:xfrm>
            <a:off x="274468" y="106812"/>
            <a:ext cx="612775" cy="539411"/>
          </a:xfrm>
        </p:spPr>
        <p:txBody>
          <a:bodyPr/>
          <a:lstStyle/>
          <a:p>
            <a:endParaRPr lang="en-GB"/>
          </a:p>
        </p:txBody>
      </p:sp>
    </p:spTree>
    <p:extLst>
      <p:ext uri="{BB962C8B-B14F-4D97-AF65-F5344CB8AC3E}">
        <p14:creationId xmlns:p14="http://schemas.microsoft.com/office/powerpoint/2010/main" val="813206973"/>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rtlCol="0" anchor="b"/>
          <a:lstStyle>
            <a:lvl1pPr>
              <a:defRPr spc="-20" baseline="0">
                <a:solidFill>
                  <a:schemeClr val="bg1"/>
                </a:solidFill>
              </a:defRPr>
            </a:lvl1pPr>
          </a:lstStyle>
          <a:p>
            <a:pPr rtl="0"/>
            <a:r>
              <a:rPr lang="en-US" noProof="0">
                <a:solidFill>
                  <a:srgbClr val="FFFFFF"/>
                </a:solidFill>
              </a:rPr>
              <a:t>Click to edit Master title style</a:t>
            </a:r>
            <a:endParaRPr lang="en-GB" noProof="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rtlCol="0"/>
          <a:lstStyle>
            <a:lvl1pPr>
              <a:defRPr>
                <a:solidFill>
                  <a:schemeClr val="bg1"/>
                </a:solidFill>
              </a:defRPr>
            </a:lvl1pPr>
          </a:lstStyle>
          <a:p>
            <a:pPr rtl="0"/>
            <a:r>
              <a:rPr lang="en-GB" noProof="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rtlCol="0"/>
          <a:lstStyle>
            <a:lvl1pPr marL="0" indent="0" algn="ctr">
              <a:buNone/>
              <a:defRPr/>
            </a:lvl1pPr>
          </a:lstStyle>
          <a:p>
            <a:pPr rtl="0"/>
            <a:r>
              <a:rPr lang="en-GB" noProof="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rtlCol="0"/>
          <a:lstStyle>
            <a:lvl1pPr marL="0" indent="0" algn="ctr">
              <a:buNone/>
              <a:defRPr/>
            </a:lvl1pPr>
          </a:lstStyle>
          <a:p>
            <a:pPr rtl="0"/>
            <a:r>
              <a:rPr lang="en-GB" noProof="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rtlCol="0">
            <a:normAutofit/>
          </a:bodyPr>
          <a:lstStyle>
            <a:lvl1pPr marL="342900" indent="-342900">
              <a:buFont typeface="Arial" panose="020B0604020202020204" pitchFamily="34" charset="0"/>
              <a:buChar char="•"/>
              <a:defRPr sz="2000"/>
            </a:lvl1pPr>
          </a:lstStyle>
          <a:p>
            <a:pPr lvl="0" rtl="0"/>
            <a:r>
              <a:rPr lang="en-GB" noProof="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rtlCol="0"/>
          <a:lstStyle>
            <a:lvl1pPr>
              <a:defRPr/>
            </a:lvl1pPr>
          </a:lstStyle>
          <a:p>
            <a:pPr>
              <a:defRPr/>
            </a:pPr>
            <a:r>
              <a:rPr lang="en-GB">
                <a:solidFill>
                  <a:prstClr val="black"/>
                </a:solidFill>
              </a:rPr>
              <a:t>ThinkNeurodiversity.com 2023</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rtlCol="0"/>
          <a:lstStyle>
            <a:lvl1pPr>
              <a:defRPr/>
            </a:lvl1pPr>
          </a:lstStyle>
          <a:p>
            <a:pPr>
              <a:defRPr/>
            </a:pPr>
            <a:r>
              <a:rPr lang="en-GB">
                <a:solidFill>
                  <a:prstClr val="black"/>
                </a:solidFill>
                <a:latin typeface="Avenir Next LT Pro"/>
              </a:rPr>
              <a:t>2</a:t>
            </a:r>
          </a:p>
        </p:txBody>
      </p:sp>
    </p:spTree>
    <p:extLst>
      <p:ext uri="{BB962C8B-B14F-4D97-AF65-F5344CB8AC3E}">
        <p14:creationId xmlns:p14="http://schemas.microsoft.com/office/powerpoint/2010/main" val="32053498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rtlCol="0"/>
          <a:lstStyle>
            <a:lvl1pPr>
              <a:defRPr spc="-20" baseline="0">
                <a:solidFill>
                  <a:schemeClr val="bg1"/>
                </a:solidFill>
              </a:defRPr>
            </a:lvl1pPr>
          </a:lstStyle>
          <a:p>
            <a:pPr rtl="0"/>
            <a:r>
              <a:rPr lang="en-US" noProof="0">
                <a:solidFill>
                  <a:srgbClr val="FFFFFF"/>
                </a:solidFill>
              </a:rPr>
              <a:t>Click to edit Master title style</a:t>
            </a:r>
            <a:endParaRPr lang="en-GB" noProof="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rtlCol="0"/>
          <a:lstStyle>
            <a:lvl1pPr marL="0" indent="0" algn="ctr">
              <a:buNone/>
              <a:defRPr/>
            </a:lvl1pPr>
          </a:lstStyle>
          <a:p>
            <a:pPr rtl="0"/>
            <a:r>
              <a:rPr lang="en-GB" noProof="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r>
              <a:rPr lang="en-GB" noProof="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rtlCol="0">
            <a:normAutofit/>
          </a:bodyPr>
          <a:lstStyle>
            <a:lvl1pPr marL="0" indent="0">
              <a:buNone/>
              <a:defRPr/>
            </a:lvl1pPr>
          </a:lstStyle>
          <a:p>
            <a:pPr lvl="0" rtl="0"/>
            <a:r>
              <a:rPr lang="en-US" noProof="0"/>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511862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rtlCol="0">
            <a:normAutofit/>
          </a:bodyPr>
          <a:lstStyle>
            <a:lvl1pPr>
              <a:defRPr spc="-20" baseline="0">
                <a:solidFill>
                  <a:schemeClr val="bg1"/>
                </a:solidFill>
              </a:defRPr>
            </a:lvl1pPr>
          </a:lstStyle>
          <a:p>
            <a:pPr rtl="0"/>
            <a:r>
              <a:rPr lang="en-US" sz="6000" noProof="0"/>
              <a:t>Click to edit Master title style</a:t>
            </a:r>
            <a:endParaRPr lang="en-GB" sz="6000" noProof="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rtlCol="0">
            <a:normAutofit/>
          </a:bodyPr>
          <a:lstStyle>
            <a:lvl1pPr marL="0" indent="0">
              <a:buNone/>
              <a:defRPr sz="2400">
                <a:solidFill>
                  <a:schemeClr val="bg1"/>
                </a:solidFill>
              </a:defRPr>
            </a:lvl1pPr>
          </a:lstStyle>
          <a:p>
            <a:pPr rtl="0"/>
            <a:r>
              <a:rPr lang="en-US" noProof="0"/>
              <a:t>Click to edit Master subtitle style</a:t>
            </a:r>
            <a:endParaRPr lang="en-GB" noProof="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rtlCol="0"/>
          <a:lstStyle>
            <a:lvl1pPr marL="0" indent="0" algn="l">
              <a:buNone/>
              <a:defRPr/>
            </a:lvl1pPr>
          </a:lstStyle>
          <a:p>
            <a:pPr rtl="0"/>
            <a:r>
              <a:rPr lang="en-GB" noProof="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rtlCol="0"/>
          <a:lstStyle>
            <a:lvl1pPr marL="0" indent="0" algn="ctr">
              <a:buNone/>
              <a:defRPr/>
            </a:lvl1pPr>
          </a:lstStyle>
          <a:p>
            <a:pPr rtl="0"/>
            <a:r>
              <a:rPr lang="en-GB" noProof="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rtlCol="0"/>
          <a:lstStyle>
            <a:lvl1pPr marL="0" indent="0">
              <a:buNone/>
              <a:defRPr/>
            </a:lvl1pPr>
          </a:lstStyle>
          <a:p>
            <a:pPr rtl="0"/>
            <a:r>
              <a:rPr lang="en-GB" noProof="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rtlCol="0"/>
          <a:lstStyle>
            <a:lvl1pPr>
              <a:defRPr>
                <a:solidFill>
                  <a:schemeClr val="bg1"/>
                </a:solidFill>
              </a:defRPr>
            </a:lvl1pPr>
          </a:lstStyle>
          <a:p>
            <a:pPr rtl="0">
              <a:defRPr/>
            </a:pPr>
            <a:fld id="{2722F022-211C-4882-844C-086FEA6806AA}" type="slidenum">
              <a:rPr lang="en-GB" noProof="0" smtClean="0">
                <a:effectLst>
                  <a:outerShdw blurRad="38100" dist="38100" dir="2700000" algn="tl">
                    <a:srgbClr val="000000">
                      <a:alpha val="43137"/>
                    </a:srgbClr>
                  </a:outerShdw>
                </a:effectLst>
              </a:rPr>
              <a:pPr rtl="0">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40785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rtlCol="0"/>
          <a:lstStyle>
            <a:lvl1pPr>
              <a:lnSpc>
                <a:spcPct val="100000"/>
              </a:lnSpc>
              <a:defRPr spc="-20" baseline="0">
                <a:solidFill>
                  <a:schemeClr val="bg1"/>
                </a:solidFill>
              </a:defRPr>
            </a:lvl1pPr>
          </a:lstStyle>
          <a:p>
            <a:pPr rtl="0"/>
            <a:r>
              <a:rPr lang="en-GB" noProof="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rtlCol="0"/>
          <a:lstStyle>
            <a:lvl1pPr>
              <a:defRPr>
                <a:solidFill>
                  <a:schemeClr val="bg1"/>
                </a:solidFill>
              </a:defRPr>
            </a:lvl1pPr>
          </a:lstStyle>
          <a:p>
            <a:pPr rtl="0">
              <a:defRPr/>
            </a:pPr>
            <a:r>
              <a:rPr lang="en-GB" noProof="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rtlCol="0"/>
          <a:lstStyle>
            <a:lvl1pPr>
              <a:defRPr/>
            </a:lvl1pPr>
          </a:lstStyle>
          <a:p>
            <a:pPr lvl="0" rtl="0"/>
            <a:r>
              <a:rPr lang="en-GB" noProof="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7668477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rtlCol="0"/>
          <a:lstStyle>
            <a:lvl1pPr>
              <a:lnSpc>
                <a:spcPct val="100000"/>
              </a:lnSpc>
              <a:defRPr spc="-20" baseline="0">
                <a:solidFill>
                  <a:schemeClr val="bg1"/>
                </a:solidFill>
              </a:defRPr>
            </a:lvl1pPr>
          </a:lstStyle>
          <a:p>
            <a:pPr rtl="0"/>
            <a:r>
              <a:rPr lang="en-GB" noProof="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rtlCol="0"/>
          <a:lstStyle>
            <a:lvl1pPr>
              <a:defRPr>
                <a:solidFill>
                  <a:schemeClr val="bg1"/>
                </a:solidFill>
              </a:defRPr>
            </a:lvl1pPr>
          </a:lstStyle>
          <a:p>
            <a:pPr rtl="0">
              <a:defRPr/>
            </a:pPr>
            <a:r>
              <a:rPr lang="en-GB" noProof="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rtlCol="0"/>
          <a:lstStyle>
            <a:lvl1pPr>
              <a:defRPr/>
            </a:lvl1pPr>
          </a:lstStyle>
          <a:p>
            <a:pPr lvl="0" rtl="0"/>
            <a:r>
              <a:rPr lang="en-GB" noProof="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544741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rtlCol="0"/>
          <a:lstStyle>
            <a:lvl1pPr marL="0" indent="0" algn="ctr">
              <a:buNone/>
              <a:defRPr/>
            </a:lvl1pPr>
          </a:lstStyle>
          <a:p>
            <a:pPr rtl="0"/>
            <a:r>
              <a:rPr lang="en-GB" noProof="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rtlCol="0">
            <a:normAutofit/>
          </a:bodyPr>
          <a:lstStyle>
            <a:lvl1pPr algn="r">
              <a:defRPr sz="6000">
                <a:solidFill>
                  <a:schemeClr val="bg1"/>
                </a:solidFill>
              </a:defRPr>
            </a:lvl1pPr>
          </a:lstStyle>
          <a:p>
            <a:pPr algn="r" rtl="0"/>
            <a:r>
              <a:rPr lang="en-US" noProof="0">
                <a:solidFill>
                  <a:srgbClr val="FFFFFF"/>
                </a:solidFill>
                <a:effectLst>
                  <a:outerShdw blurRad="38100" dist="38100" dir="2700000" algn="tl">
                    <a:srgbClr val="000000">
                      <a:alpha val="43137"/>
                    </a:srgbClr>
                  </a:outerShdw>
                </a:effectLst>
              </a:rPr>
              <a:t>Click to edit Master title style</a:t>
            </a:r>
            <a:endParaRPr lang="en-GB" noProof="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rtlCol="0" anchor="t">
            <a:normAutofit/>
          </a:bodyPr>
          <a:lstStyle>
            <a:lvl1pPr marL="0" indent="0" algn="r">
              <a:buNone/>
              <a:defRPr sz="2800" b="1" baseline="0">
                <a:solidFill>
                  <a:schemeClr val="bg1"/>
                </a:solidFill>
              </a:defRPr>
            </a:lvl1pPr>
          </a:lstStyle>
          <a:p>
            <a:pPr algn="r" rtl="0"/>
            <a:r>
              <a:rPr lang="en-US" noProof="0">
                <a:solidFill>
                  <a:srgbClr val="FFFFFF"/>
                </a:solidFill>
                <a:effectLst>
                  <a:outerShdw blurRad="38100" dist="38100" dir="2700000" algn="tl">
                    <a:srgbClr val="000000">
                      <a:alpha val="43137"/>
                    </a:srgbClr>
                  </a:outerShdw>
                </a:effectLst>
              </a:rPr>
              <a:t>Click to edit Master subtitle style</a:t>
            </a:r>
            <a:endParaRPr lang="en-GB" noProof="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rtlCol="0"/>
          <a:lstStyle>
            <a:lvl1pPr>
              <a:defRPr>
                <a:solidFill>
                  <a:schemeClr val="bg1"/>
                </a:solidFill>
              </a:defRPr>
            </a:lvl1pPr>
          </a:lstStyle>
          <a:p>
            <a:pPr rtl="0">
              <a:defRPr/>
            </a:pPr>
            <a:fld id="{CD6D940D-6D44-4DF9-9322-B4B11F7EDCD0}" type="slidenum">
              <a:rPr lang="en-GB" noProof="0" smtClean="0">
                <a:effectLst>
                  <a:outerShdw blurRad="38100" dist="38100" dir="2700000" algn="tl">
                    <a:srgbClr val="000000">
                      <a:alpha val="43137"/>
                    </a:srgbClr>
                  </a:outerShdw>
                </a:effectLst>
              </a:rPr>
              <a:pPr rtl="0">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664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rtlCol="0" anchor="ctr"/>
          <a:lstStyle>
            <a:lvl1pPr>
              <a:lnSpc>
                <a:spcPct val="100000"/>
              </a:lnSpc>
              <a:defRPr spc="-20" baseline="0">
                <a:solidFill>
                  <a:schemeClr val="bg1"/>
                </a:solidFill>
              </a:defRPr>
            </a:lvl1pPr>
          </a:lstStyle>
          <a:p>
            <a:pPr rtl="0"/>
            <a:r>
              <a:rPr lang="en-GB" noProof="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rtlCol="0"/>
          <a:lstStyle>
            <a:lvl1pPr>
              <a:defRPr/>
            </a:lvl1pPr>
          </a:lstStyle>
          <a:p>
            <a:pPr lvl="0" rtl="0"/>
            <a:r>
              <a:rPr lang="en-GB" noProof="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rtlCol="0"/>
          <a:lstStyle>
            <a:lvl1pPr>
              <a:defRPr/>
            </a:lvl1pPr>
          </a:lstStyle>
          <a:p>
            <a:pPr rtl="0"/>
            <a:r>
              <a:rPr lang="en-GB" noProof="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84300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rtlCol="0"/>
          <a:lstStyle>
            <a:lvl1pPr marL="0" indent="0" algn="ctr">
              <a:buNone/>
              <a:defRPr/>
            </a:lvl1pPr>
          </a:lstStyle>
          <a:p>
            <a:pPr rtl="0"/>
            <a:r>
              <a:rPr lang="en-GB" noProof="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rtlCol="0">
            <a:normAutofit/>
          </a:bodyPr>
          <a:lstStyle>
            <a:lvl1pPr algn="r">
              <a:defRPr sz="6000">
                <a:solidFill>
                  <a:schemeClr val="bg1"/>
                </a:solidFill>
              </a:defRPr>
            </a:lvl1pPr>
          </a:lstStyle>
          <a:p>
            <a:pPr algn="r" rtl="0"/>
            <a:r>
              <a:rPr lang="en-US" noProof="0">
                <a:solidFill>
                  <a:srgbClr val="FFFFFF"/>
                </a:solidFill>
                <a:effectLst>
                  <a:outerShdw blurRad="38100" dist="38100" dir="2700000" algn="tl">
                    <a:srgbClr val="000000">
                      <a:alpha val="43137"/>
                    </a:srgbClr>
                  </a:outerShdw>
                </a:effectLst>
              </a:rPr>
              <a:t>Click to edit Master title style</a:t>
            </a:r>
            <a:endParaRPr lang="en-GB" noProof="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rtlCol="0" anchor="t">
            <a:normAutofit/>
          </a:bodyPr>
          <a:lstStyle>
            <a:lvl1pPr marL="0" indent="0" algn="r">
              <a:buNone/>
              <a:defRPr sz="2800" b="1" baseline="0">
                <a:solidFill>
                  <a:schemeClr val="bg1"/>
                </a:solidFill>
              </a:defRPr>
            </a:lvl1pPr>
          </a:lstStyle>
          <a:p>
            <a:pPr algn="r" rtl="0"/>
            <a:r>
              <a:rPr lang="en-US" noProof="0">
                <a:solidFill>
                  <a:srgbClr val="FFFFFF"/>
                </a:solidFill>
                <a:effectLst>
                  <a:outerShdw blurRad="38100" dist="38100" dir="2700000" algn="tl">
                    <a:srgbClr val="000000">
                      <a:alpha val="43137"/>
                    </a:srgbClr>
                  </a:outerShdw>
                </a:effectLst>
              </a:rPr>
              <a:t>Click to edit Master subtitle style</a:t>
            </a:r>
            <a:endParaRPr lang="en-GB" noProof="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rtlCol="0"/>
          <a:lstStyle>
            <a:lvl1pPr>
              <a:defRPr>
                <a:solidFill>
                  <a:schemeClr val="bg1"/>
                </a:solidFill>
              </a:defRPr>
            </a:lvl1pPr>
          </a:lstStyle>
          <a:p>
            <a:pPr rtl="0">
              <a:defRPr/>
            </a:pPr>
            <a:fld id="{CD6D940D-6D44-4DF9-9322-B4B11F7EDCD0}" type="slidenum">
              <a:rPr lang="en-GB" noProof="0" smtClean="0">
                <a:effectLst>
                  <a:outerShdw blurRad="38100" dist="38100" dir="2700000" algn="tl">
                    <a:srgbClr val="000000">
                      <a:alpha val="43137"/>
                    </a:srgbClr>
                  </a:outerShdw>
                </a:effectLst>
              </a:rPr>
              <a:pPr rtl="0">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rtlCol="0" anchor="ctr"/>
          <a:lstStyle>
            <a:lvl1pPr>
              <a:lnSpc>
                <a:spcPct val="100000"/>
              </a:lnSpc>
              <a:defRPr spc="-20" baseline="0">
                <a:solidFill>
                  <a:schemeClr val="bg1"/>
                </a:solidFill>
              </a:defRPr>
            </a:lvl1pPr>
          </a:lstStyle>
          <a:p>
            <a:pPr rtl="0"/>
            <a:r>
              <a:rPr lang="en-GB" noProof="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rtlCol="0"/>
          <a:lstStyle>
            <a:lvl1pPr>
              <a:defRPr/>
            </a:lvl1pPr>
          </a:lstStyle>
          <a:p>
            <a:pPr lvl="0" rtl="0"/>
            <a:r>
              <a:rPr lang="en-GB" noProof="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rtlCol="0"/>
          <a:lstStyle>
            <a:lvl1pPr>
              <a:defRPr/>
            </a:lvl1pPr>
          </a:lstStyle>
          <a:p>
            <a:pPr rtl="0"/>
            <a:r>
              <a:rPr lang="en-GB" noProof="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611615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rtlCol="0">
            <a:normAutofit/>
          </a:bodyPr>
          <a:lstStyle>
            <a:lvl1pPr>
              <a:defRPr sz="2000"/>
            </a:lvl1pPr>
          </a:lstStyle>
          <a:p>
            <a:pPr lvl="0" rtl="0"/>
            <a:r>
              <a:rPr lang="en-GB" noProof="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rtlCol="0">
            <a:normAutofit/>
          </a:bodyPr>
          <a:lstStyle>
            <a:lvl1pPr>
              <a:defRPr sz="2000"/>
            </a:lvl1pPr>
          </a:lstStyle>
          <a:p>
            <a:pPr lvl="0" rtl="0"/>
            <a:r>
              <a:rPr lang="en-GB" noProof="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3595702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rtlCol="0">
            <a:normAutofit/>
          </a:bodyPr>
          <a:lstStyle>
            <a:lvl1pPr>
              <a:defRPr sz="2000"/>
            </a:lvl1pPr>
          </a:lstStyle>
          <a:p>
            <a:pPr lvl="0" rtl="0"/>
            <a:r>
              <a:rPr lang="en-GB" noProof="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rtlCol="0">
            <a:normAutofit/>
          </a:bodyPr>
          <a:lstStyle>
            <a:lvl1pPr>
              <a:defRPr sz="2000"/>
            </a:lvl1pPr>
          </a:lstStyle>
          <a:p>
            <a:pPr lvl="0" rtl="0"/>
            <a:r>
              <a:rPr lang="en-GB" noProof="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rtlCol="0">
            <a:normAutofit/>
          </a:bodyPr>
          <a:lstStyle>
            <a:lvl1pPr>
              <a:defRPr sz="2000"/>
            </a:lvl1pPr>
          </a:lstStyle>
          <a:p>
            <a:pPr lvl="0" rtl="0"/>
            <a:r>
              <a:rPr lang="en-GB" noProof="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5646966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rtlCol="0" anchor="b">
            <a:normAutofit/>
          </a:bodyPr>
          <a:lstStyle>
            <a:lvl1pPr>
              <a:defRPr>
                <a:solidFill>
                  <a:schemeClr val="accent1"/>
                </a:solidFill>
              </a:defRPr>
            </a:lvl1pPr>
          </a:lstStyle>
          <a:p>
            <a:pPr rtl="0"/>
            <a:r>
              <a:rPr lang="en-US" noProof="0"/>
              <a:t>Click to edit Master title style</a:t>
            </a:r>
            <a:endParaRPr lang="en-GB" noProof="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rtlCol="0">
            <a:normAutofit/>
          </a:bodyPr>
          <a:lstStyle>
            <a:lvl1pPr marL="0" indent="0">
              <a:buNone/>
              <a:defRPr/>
            </a:lvl1pPr>
          </a:lstStyle>
          <a:p>
            <a:pPr lvl="0" rtl="0"/>
            <a:r>
              <a:rPr lang="en-US" noProof="0"/>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rtlCol="0"/>
          <a:lstStyle>
            <a:lvl1pPr marL="0" indent="0" algn="ctr">
              <a:buNone/>
              <a:defRPr/>
            </a:lvl1pPr>
          </a:lstStyle>
          <a:p>
            <a:pPr rtl="0"/>
            <a:r>
              <a:rPr lang="en-GB" noProof="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rtlCol="0"/>
          <a:lstStyle>
            <a:lvl1pPr marL="0" indent="0" algn="ctr">
              <a:buNone/>
              <a:defRPr/>
            </a:lvl1pPr>
          </a:lstStyle>
          <a:p>
            <a:pPr rtl="0"/>
            <a:r>
              <a:rPr lang="en-GB" noProof="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rtlCol="0"/>
          <a:lstStyle>
            <a:lvl1pPr marL="0" indent="0" algn="ctr">
              <a:buNone/>
              <a:defRPr/>
            </a:lvl1pPr>
          </a:lstStyle>
          <a:p>
            <a:pPr rtl="0"/>
            <a:r>
              <a:rPr lang="en-GB" noProof="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rtlCol="0"/>
          <a:lstStyle>
            <a:lvl1pPr marL="0" indent="0" algn="ctr">
              <a:buNone/>
              <a:defRPr/>
            </a:lvl1pPr>
          </a:lstStyle>
          <a:p>
            <a:pPr rtl="0"/>
            <a:r>
              <a:rPr lang="en-GB" noProof="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424142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rtlCol="0" anchor="ctr">
            <a:normAutofit/>
          </a:bodyPr>
          <a:lstStyle>
            <a:lvl1pPr>
              <a:defRPr>
                <a:solidFill>
                  <a:schemeClr val="bg1"/>
                </a:solidFill>
              </a:defRPr>
            </a:lvl1pPr>
          </a:lstStyle>
          <a:p>
            <a:pPr rtl="0"/>
            <a:r>
              <a:rPr lang="en-US" sz="5400" noProof="0"/>
              <a:t>Click to edit Master title style</a:t>
            </a:r>
            <a:endParaRPr lang="en-GB" sz="5400" noProof="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rtlCol="0" anchor="t">
            <a:normAutofit/>
          </a:bodyPr>
          <a:lstStyle>
            <a:lvl1pPr marL="0" indent="0">
              <a:lnSpc>
                <a:spcPct val="100000"/>
              </a:lnSpc>
              <a:spcBef>
                <a:spcPts val="0"/>
              </a:spcBef>
              <a:buNone/>
              <a:defRPr sz="2800" b="1">
                <a:solidFill>
                  <a:schemeClr val="accent1"/>
                </a:solidFill>
              </a:defRPr>
            </a:lvl1pPr>
          </a:lstStyle>
          <a:p>
            <a:pPr rtl="0"/>
            <a:r>
              <a:rPr lang="en-US" noProof="0">
                <a:solidFill>
                  <a:schemeClr val="accent1"/>
                </a:solidFill>
              </a:rPr>
              <a:t>Click to edit Master subtitle style</a:t>
            </a:r>
            <a:endParaRPr lang="en-GB" noProof="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rtlCol="0"/>
          <a:lstStyle>
            <a:lvl1pPr marL="0" indent="0" algn="ctr">
              <a:buNone/>
              <a:defRPr/>
            </a:lvl1pPr>
          </a:lstStyle>
          <a:p>
            <a:pPr rtl="0"/>
            <a:r>
              <a:rPr lang="en-GB" noProof="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r>
              <a:rPr lang="en-GB" noProof="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rtlCol="0"/>
          <a:lstStyle>
            <a:lvl1pPr marL="0" indent="0" algn="ctr">
              <a:buNone/>
              <a:defRPr/>
            </a:lvl1pPr>
          </a:lstStyle>
          <a:p>
            <a:pPr rtl="0"/>
            <a:r>
              <a:rPr lang="en-GB" noProof="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noProof="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244D815C-8BF3-4ECF-A945-A2A7C2983AF9}" type="slidenum">
              <a:rPr lang="en-GB" noProof="0" smtClean="0"/>
              <a:pPr rtl="0"/>
              <a:t>‹#›</a:t>
            </a:fld>
            <a:endParaRPr lang="en-GB" noProof="0"/>
          </a:p>
        </p:txBody>
      </p:sp>
    </p:spTree>
    <p:extLst>
      <p:ext uri="{BB962C8B-B14F-4D97-AF65-F5344CB8AC3E}">
        <p14:creationId xmlns:p14="http://schemas.microsoft.com/office/powerpoint/2010/main" val="2590340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5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GB" dirty="0"/>
            </a:lvl1pPr>
          </a:lstStyle>
          <a:p>
            <a:pPr lvl="0" rtl="0">
              <a:lnSpc>
                <a:spcPct val="100000"/>
              </a:lnSpc>
            </a:pPr>
            <a:r>
              <a:rPr lang="en-US"/>
              <a:t>Click to edit Master title style</a:t>
            </a:r>
            <a:endParaRPr lang="en-GB"/>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lvl1pPr>
              <a:defRPr/>
            </a:lvl1pPr>
          </a:lstStyle>
          <a:p>
            <a:r>
              <a:rPr lang="en-GB" err="1"/>
              <a:t>ThinkNeurodiversity</a:t>
            </a:r>
            <a:r>
              <a:rPr lang="en-GB"/>
              <a:t> 2022</a:t>
            </a:r>
          </a:p>
        </p:txBody>
      </p:sp>
    </p:spTree>
    <p:extLst>
      <p:ext uri="{BB962C8B-B14F-4D97-AF65-F5344CB8AC3E}">
        <p14:creationId xmlns:p14="http://schemas.microsoft.com/office/powerpoint/2010/main" val="1850904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US"/>
              <a:t>Click icon to add picture</a:t>
            </a:r>
            <a:endParaRPr lang="en-GB"/>
          </a:p>
        </p:txBody>
      </p:sp>
    </p:spTree>
    <p:extLst>
      <p:ext uri="{BB962C8B-B14F-4D97-AF65-F5344CB8AC3E}">
        <p14:creationId xmlns:p14="http://schemas.microsoft.com/office/powerpoint/2010/main" val="39557379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en-US"/>
              <a:t>Click to edit Master title style</a:t>
            </a:r>
            <a:endParaRPr lang="en-GB"/>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812215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en-GB"/>
              <a:t>Team</a:t>
            </a:r>
          </a:p>
        </p:txBody>
      </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en-US"/>
              <a:t>Click icon to add picture</a:t>
            </a:r>
            <a:endParaRPr lang="en-GB"/>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en-US"/>
              <a:t>Click icon to add picture</a:t>
            </a:r>
            <a:endParaRPr lang="en-GB"/>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en-US"/>
              <a:t>Click icon to add picture</a:t>
            </a:r>
            <a:endParaRPr lang="en-GB"/>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en-US"/>
              <a:t>Click icon to add picture</a:t>
            </a:r>
            <a:endParaRPr lang="en-GB"/>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en-GB"/>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en-GB"/>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en-GB"/>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en-GB"/>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en-GB"/>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en-GB"/>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en-GB"/>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en-GB"/>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r>
              <a:rPr lang="en-GB"/>
              <a:t>Tuesday, February 2, 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9568812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1_Content 3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US"/>
              <a:t>Click to edit Master text styles</a:t>
            </a:r>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GB"/>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 name="Footer Placeholder 1">
            <a:extLst>
              <a:ext uri="{FF2B5EF4-FFF2-40B4-BE49-F238E27FC236}">
                <a16:creationId xmlns:a16="http://schemas.microsoft.com/office/drawing/2014/main" id="{F72811A7-F89E-B01A-881D-756A22458E3E}"/>
              </a:ext>
            </a:extLst>
          </p:cNvPr>
          <p:cNvSpPr>
            <a:spLocks noGrp="1"/>
          </p:cNvSpPr>
          <p:nvPr>
            <p:ph type="ftr" sz="quarter" idx="14"/>
          </p:nvPr>
        </p:nvSpPr>
        <p:spPr>
          <a:xfrm>
            <a:off x="550863" y="6448425"/>
            <a:ext cx="4114800" cy="365125"/>
          </a:xfrm>
          <a:prstGeom prst="rect">
            <a:avLst/>
          </a:prstGeom>
        </p:spPr>
        <p:txBody>
          <a:bodyPr/>
          <a:lstStyle/>
          <a:p>
            <a:r>
              <a:rPr lang="en-GB"/>
              <a:t>ThinkNeurodiversity.com 2023</a:t>
            </a:r>
          </a:p>
        </p:txBody>
      </p:sp>
    </p:spTree>
    <p:extLst>
      <p:ext uri="{BB962C8B-B14F-4D97-AF65-F5344CB8AC3E}">
        <p14:creationId xmlns:p14="http://schemas.microsoft.com/office/powerpoint/2010/main" val="251865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rtlCol="0" anchor="ctr"/>
          <a:lstStyle>
            <a:lvl1pPr>
              <a:lnSpc>
                <a:spcPct val="100000"/>
              </a:lnSpc>
              <a:defRPr spc="-20" baseline="0">
                <a:solidFill>
                  <a:schemeClr val="bg1"/>
                </a:solidFill>
              </a:defRPr>
            </a:lvl1pPr>
          </a:lstStyle>
          <a:p>
            <a:pPr rtl="0"/>
            <a:r>
              <a:rPr lang="en-GB" noProof="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rtlCol="0"/>
          <a:lstStyle>
            <a:lvl1pPr>
              <a:defRPr/>
            </a:lvl1pPr>
          </a:lstStyle>
          <a:p>
            <a:pPr lvl="0" rtl="0"/>
            <a:r>
              <a:rPr lang="en-GB" noProof="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rtlCol="0"/>
          <a:lstStyle>
            <a:lvl1pPr>
              <a:defRPr/>
            </a:lvl1pPr>
          </a:lstStyle>
          <a:p>
            <a:pPr rtl="0"/>
            <a:r>
              <a:rPr lang="en-GB" noProof="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3CDC6-19FA-FE43-0128-3AB9BD21BBEC}"/>
              </a:ext>
            </a:extLst>
          </p:cNvPr>
          <p:cNvSpPr>
            <a:spLocks noGrp="1"/>
          </p:cNvSpPr>
          <p:nvPr>
            <p:ph type="dt" sz="half" idx="10"/>
          </p:nvPr>
        </p:nvSpPr>
        <p:spPr/>
        <p:txBody>
          <a:bodyPr/>
          <a:lstStyle/>
          <a:p>
            <a:pPr rtl="0"/>
            <a:r>
              <a:rPr lang="en-GB" noProof="0"/>
              <a:t>20XX</a:t>
            </a:r>
          </a:p>
        </p:txBody>
      </p:sp>
      <p:sp>
        <p:nvSpPr>
          <p:cNvPr id="3" name="Footer Placeholder 2">
            <a:extLst>
              <a:ext uri="{FF2B5EF4-FFF2-40B4-BE49-F238E27FC236}">
                <a16:creationId xmlns:a16="http://schemas.microsoft.com/office/drawing/2014/main" id="{5F5AEE3D-9ED7-0A00-85DF-B45745670FB9}"/>
              </a:ext>
            </a:extLst>
          </p:cNvPr>
          <p:cNvSpPr>
            <a:spLocks noGrp="1"/>
          </p:cNvSpPr>
          <p:nvPr>
            <p:ph type="ftr" sz="quarter" idx="11"/>
          </p:nvPr>
        </p:nvSpPr>
        <p:spPr/>
        <p:txBody>
          <a:bodyPr/>
          <a:lstStyle/>
          <a:p>
            <a:pPr rtl="0"/>
            <a:r>
              <a:rPr lang="en-GB" sz="1050" noProof="0"/>
              <a:t>Presentation title</a:t>
            </a:r>
          </a:p>
        </p:txBody>
      </p:sp>
      <p:sp>
        <p:nvSpPr>
          <p:cNvPr id="4" name="Slide Number Placeholder 3">
            <a:extLst>
              <a:ext uri="{FF2B5EF4-FFF2-40B4-BE49-F238E27FC236}">
                <a16:creationId xmlns:a16="http://schemas.microsoft.com/office/drawing/2014/main" id="{4EB7A481-A474-F4BF-9953-1541CC16CDCC}"/>
              </a:ext>
            </a:extLst>
          </p:cNvPr>
          <p:cNvSpPr>
            <a:spLocks noGrp="1"/>
          </p:cNvSpPr>
          <p:nvPr>
            <p:ph type="sldNum" sz="quarter" idx="12"/>
          </p:nvPr>
        </p:nvSpPr>
        <p:spPr/>
        <p:txBody>
          <a:bodyPr/>
          <a:lstStyle/>
          <a:p>
            <a:pPr rtl="0"/>
            <a:fld id="{0D4885A8-DDA8-4FCF-AB25-DA8F78EC7557}" type="slidenum">
              <a:rPr lang="en-GB" noProof="0" smtClean="0"/>
              <a:pPr rtl="0"/>
              <a:t>‹#›</a:t>
            </a:fld>
            <a:endParaRPr lang="en-GB" noProof="0"/>
          </a:p>
        </p:txBody>
      </p:sp>
    </p:spTree>
    <p:extLst>
      <p:ext uri="{BB962C8B-B14F-4D97-AF65-F5344CB8AC3E}">
        <p14:creationId xmlns:p14="http://schemas.microsoft.com/office/powerpoint/2010/main" val="6327872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rtlCol="0" anchor="t">
            <a:noAutofit/>
          </a:bodyPr>
          <a:lstStyle>
            <a:lvl1pPr>
              <a:lnSpc>
                <a:spcPct val="100000"/>
              </a:lnSpc>
              <a:defRPr sz="3200"/>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rtlCol="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8" name="Footer Placeholder 7">
            <a:extLst>
              <a:ext uri="{FF2B5EF4-FFF2-40B4-BE49-F238E27FC236}">
                <a16:creationId xmlns:a16="http://schemas.microsoft.com/office/drawing/2014/main" id="{EA6846FE-9E60-9290-2090-E8AB01C02157}"/>
              </a:ext>
            </a:extLst>
          </p:cNvPr>
          <p:cNvSpPr>
            <a:spLocks noGrp="1"/>
          </p:cNvSpPr>
          <p:nvPr>
            <p:ph type="ftr" sz="quarter" idx="10"/>
          </p:nvPr>
        </p:nvSpPr>
        <p:spPr>
          <a:xfrm>
            <a:off x="550863" y="6448425"/>
            <a:ext cx="4114800" cy="365125"/>
          </a:xfrm>
          <a:prstGeom prst="rect">
            <a:avLst/>
          </a:prstGeom>
        </p:spPr>
        <p:txBody>
          <a:bodyPr/>
          <a:lstStyle/>
          <a:p>
            <a:r>
              <a:rPr lang="en-GB"/>
              <a:t>ThinkNeurodiversity.com 2023</a:t>
            </a:r>
          </a:p>
        </p:txBody>
      </p:sp>
    </p:spTree>
    <p:extLst>
      <p:ext uri="{BB962C8B-B14F-4D97-AF65-F5344CB8AC3E}">
        <p14:creationId xmlns:p14="http://schemas.microsoft.com/office/powerpoint/2010/main" val="23960196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38148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64685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09084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54280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9054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69197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24759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19529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rtlCol="0" anchor="ctr"/>
          <a:lstStyle>
            <a:lvl1pPr>
              <a:lnSpc>
                <a:spcPct val="100000"/>
              </a:lnSpc>
              <a:defRPr spc="-20" baseline="0">
                <a:solidFill>
                  <a:schemeClr val="bg1"/>
                </a:solidFill>
              </a:defRPr>
            </a:lvl1pPr>
          </a:lstStyle>
          <a:p>
            <a:pPr rtl="0"/>
            <a:r>
              <a:rPr lang="en-GB" noProof="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rtlCol="0"/>
          <a:lstStyle>
            <a:lvl1pPr>
              <a:defRPr/>
            </a:lvl1pPr>
          </a:lstStyle>
          <a:p>
            <a:pPr lvl="0" rtl="0"/>
            <a:r>
              <a:rPr lang="en-GB" noProof="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rtlCol="0"/>
          <a:lstStyle>
            <a:lvl1pPr>
              <a:defRPr/>
            </a:lvl1pPr>
          </a:lstStyle>
          <a:p>
            <a:pPr rtl="0"/>
            <a:r>
              <a:rPr lang="en-GB" noProof="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80475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18491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10555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2CFEE135-E275-974B-AA40-639A48E864C7}" type="slidenum">
              <a:rPr lang="en-US" smtClean="0"/>
              <a:pPr/>
              <a:t>‹#›</a:t>
            </a:fld>
            <a:endParaRPr lang="en-US"/>
          </a:p>
        </p:txBody>
      </p:sp>
    </p:spTree>
    <p:extLst>
      <p:ext uri="{BB962C8B-B14F-4D97-AF65-F5344CB8AC3E}">
        <p14:creationId xmlns:p14="http://schemas.microsoft.com/office/powerpoint/2010/main" val="10454741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62886AE1-7440-2E45-979F-41B502D20AA7}" type="slidenum">
              <a:rPr lang="en-US" smtClean="0"/>
              <a:pPr/>
              <a:t>‹#›</a:t>
            </a:fld>
            <a:endParaRPr lang="en-US"/>
          </a:p>
        </p:txBody>
      </p:sp>
    </p:spTree>
    <p:extLst>
      <p:ext uri="{BB962C8B-B14F-4D97-AF65-F5344CB8AC3E}">
        <p14:creationId xmlns:p14="http://schemas.microsoft.com/office/powerpoint/2010/main" val="3636773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DC222385-ED95-B04E-BB26-4257BCFD798A}" type="slidenum">
              <a:rPr lang="en-US" smtClean="0"/>
              <a:pPr/>
              <a:t>‹#›</a:t>
            </a:fld>
            <a:endParaRPr lang="en-US"/>
          </a:p>
        </p:txBody>
      </p:sp>
    </p:spTree>
    <p:extLst>
      <p:ext uri="{BB962C8B-B14F-4D97-AF65-F5344CB8AC3E}">
        <p14:creationId xmlns:p14="http://schemas.microsoft.com/office/powerpoint/2010/main" val="35967362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BADE7161-EAAD-A54D-A34F-08E395F9CFCD}" type="slidenum">
              <a:rPr lang="en-US" smtClean="0"/>
              <a:pPr/>
              <a:t>‹#›</a:t>
            </a:fld>
            <a:endParaRPr lang="en-US"/>
          </a:p>
        </p:txBody>
      </p:sp>
    </p:spTree>
    <p:extLst>
      <p:ext uri="{BB962C8B-B14F-4D97-AF65-F5344CB8AC3E}">
        <p14:creationId xmlns:p14="http://schemas.microsoft.com/office/powerpoint/2010/main" val="36463467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fld id="{182ACD36-8EBD-4244-A55D-0C7424B04FCD}" type="slidenum">
              <a:rPr lang="en-US" smtClean="0"/>
              <a:pPr/>
              <a:t>‹#›</a:t>
            </a:fld>
            <a:endParaRPr lang="en-US"/>
          </a:p>
        </p:txBody>
      </p:sp>
    </p:spTree>
    <p:extLst>
      <p:ext uri="{BB962C8B-B14F-4D97-AF65-F5344CB8AC3E}">
        <p14:creationId xmlns:p14="http://schemas.microsoft.com/office/powerpoint/2010/main" val="22681440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fld id="{2B9C6B94-EF27-494C-B0B9-804B0E192EF2}" type="slidenum">
              <a:rPr lang="en-US" smtClean="0"/>
              <a:pPr/>
              <a:t>‹#›</a:t>
            </a:fld>
            <a:endParaRPr lang="en-US"/>
          </a:p>
        </p:txBody>
      </p:sp>
    </p:spTree>
    <p:extLst>
      <p:ext uri="{BB962C8B-B14F-4D97-AF65-F5344CB8AC3E}">
        <p14:creationId xmlns:p14="http://schemas.microsoft.com/office/powerpoint/2010/main" val="28434390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fld id="{E150C8B5-F8DE-9043-820A-1478DD08A987}" type="slidenum">
              <a:rPr lang="en-US" smtClean="0"/>
              <a:pPr/>
              <a:t>‹#›</a:t>
            </a:fld>
            <a:endParaRPr lang="en-US"/>
          </a:p>
        </p:txBody>
      </p:sp>
    </p:spTree>
    <p:extLst>
      <p:ext uri="{BB962C8B-B14F-4D97-AF65-F5344CB8AC3E}">
        <p14:creationId xmlns:p14="http://schemas.microsoft.com/office/powerpoint/2010/main" val="3637309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theme" Target="../theme/theme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image" Target="../media/image1.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pPr rtl="0"/>
            <a:r>
              <a:rPr lang="en-GB" noProof="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pPr rtl="0"/>
            <a:r>
              <a:rPr lang="en-GB" sz="1050" noProof="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pPr rtl="0"/>
            <a:fld id="{0D4885A8-DDA8-4FCF-AB25-DA8F78EC7557}" type="slidenum">
              <a:rPr lang="en-GB" noProof="0" smtClean="0"/>
              <a:pPr rtl="0"/>
              <a:t>‹#›</a:t>
            </a:fld>
            <a:endParaRPr lang="en-GB" noProof="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85" r:id="rId13"/>
    <p:sldLayoutId id="2147483686" r:id="rId14"/>
    <p:sldLayoutId id="2147483687" r:id="rId15"/>
    <p:sldLayoutId id="2147483688" r:id="rId16"/>
    <p:sldLayoutId id="2147483689" r:id="rId17"/>
    <p:sldLayoutId id="2147483690" r:id="rId18"/>
    <p:sldLayoutId id="2147483691" r:id="rId19"/>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9/9/24</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8419496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1"/>
            <a:ext cx="4352544" cy="365125"/>
          </a:xfrm>
          <a:prstGeom prst="rect">
            <a:avLst/>
          </a:prstGeom>
        </p:spPr>
        <p:txBody>
          <a:bodyPr vert="horz" lIns="91440" tIns="45720" rIns="91440" bIns="45720" rtlCol="0" anchor="ctr"/>
          <a:lstStyle>
            <a:lvl1pPr algn="r">
              <a:defRPr sz="1050">
                <a:solidFill>
                  <a:schemeClr val="tx1"/>
                </a:solidFill>
              </a:defRPr>
            </a:lvl1pPr>
          </a:lstStyle>
          <a:p>
            <a:pPr rtl="0"/>
            <a:r>
              <a:rPr lang="en-GB" noProof="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1"/>
            <a:ext cx="4837176" cy="365125"/>
          </a:xfrm>
          <a:prstGeom prst="rect">
            <a:avLst/>
          </a:prstGeom>
        </p:spPr>
        <p:txBody>
          <a:bodyPr vert="horz" lIns="91440" tIns="45720" rIns="91440" bIns="45720" rtlCol="0" anchor="ctr"/>
          <a:lstStyle>
            <a:lvl1pPr algn="l">
              <a:defRPr sz="1050">
                <a:solidFill>
                  <a:schemeClr val="tx1"/>
                </a:solidFill>
              </a:defRPr>
            </a:lvl1pPr>
          </a:lstStyle>
          <a:p>
            <a:pPr rtl="0"/>
            <a:r>
              <a:rPr lang="en-GB" sz="1050" noProof="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1"/>
            <a:ext cx="630936" cy="365125"/>
          </a:xfrm>
          <a:prstGeom prst="rect">
            <a:avLst/>
          </a:prstGeom>
        </p:spPr>
        <p:txBody>
          <a:bodyPr vert="horz" lIns="91440" tIns="45720" rIns="91440" bIns="45720" rtlCol="0" anchor="ctr"/>
          <a:lstStyle>
            <a:lvl1pPr algn="r">
              <a:defRPr sz="1050">
                <a:solidFill>
                  <a:schemeClr val="tx1"/>
                </a:solidFill>
              </a:defRPr>
            </a:lvl1pPr>
          </a:lstStyle>
          <a:p>
            <a:pPr rtl="0"/>
            <a:fld id="{0D4885A8-DDA8-4FCF-AB25-DA8F78EC7557}" type="slidenum">
              <a:rPr lang="en-GB" noProof="0" smtClean="0"/>
              <a:pPr rtl="0"/>
              <a:t>‹#›</a:t>
            </a:fld>
            <a:endParaRPr lang="en-GB" noProof="0"/>
          </a:p>
        </p:txBody>
      </p:sp>
    </p:spTree>
    <p:extLst>
      <p:ext uri="{BB962C8B-B14F-4D97-AF65-F5344CB8AC3E}">
        <p14:creationId xmlns:p14="http://schemas.microsoft.com/office/powerpoint/2010/main" val="72561432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p:txStyles>
    <p:titleStyle>
      <a:lvl1pPr algn="l" defTabSz="914446"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11" indent="-228611" algn="l" defTabSz="914446"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34" indent="-228611" algn="l" defTabSz="914446"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57" indent="-228611" algn="l" defTabSz="914446"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80" indent="-228611" algn="l" defTabSz="914446"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503" indent="-228611" algn="l" defTabSz="914446"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9/9/24</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417980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pPr rtl="0"/>
            <a:r>
              <a:rPr lang="en-GB" noProof="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pPr rtl="0"/>
            <a:r>
              <a:rPr lang="en-GB" sz="1050" noProof="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pPr rtl="0"/>
            <a:fld id="{0D4885A8-DDA8-4FCF-AB25-DA8F78EC7557}" type="slidenum">
              <a:rPr lang="en-GB" noProof="0" smtClean="0"/>
              <a:pPr rtl="0"/>
              <a:t>‹#›</a:t>
            </a:fld>
            <a:endParaRPr lang="en-GB" noProof="0"/>
          </a:p>
        </p:txBody>
      </p:sp>
    </p:spTree>
    <p:extLst>
      <p:ext uri="{BB962C8B-B14F-4D97-AF65-F5344CB8AC3E}">
        <p14:creationId xmlns:p14="http://schemas.microsoft.com/office/powerpoint/2010/main" val="190895614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9/9/24</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0736353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414" y="332657"/>
            <a:ext cx="9985109" cy="10081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078858" y="6356351"/>
            <a:ext cx="19202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dirty="0"/>
          </a:p>
        </p:txBody>
      </p:sp>
      <p:sp>
        <p:nvSpPr>
          <p:cNvPr id="5" name="Footer Placeholder 4"/>
          <p:cNvSpPr>
            <a:spLocks noGrp="1"/>
          </p:cNvSpPr>
          <p:nvPr>
            <p:ph type="ftr" sz="quarter" idx="3"/>
          </p:nvPr>
        </p:nvSpPr>
        <p:spPr>
          <a:xfrm>
            <a:off x="4173909" y="63443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E45036-E562-804B-BC55-A1D875BD41F8}" type="slidenum">
              <a:rPr lang="en-US" smtClean="0"/>
              <a:pPr/>
              <a:t>‹#›</a:t>
            </a:fld>
            <a:endParaRPr lang="en-US"/>
          </a:p>
        </p:txBody>
      </p:sp>
      <p:pic>
        <p:nvPicPr>
          <p:cNvPr id="17" name="Picture 16" descr="A picture containing shape&#10;&#10;Description automatically generated">
            <a:extLst>
              <a:ext uri="{FF2B5EF4-FFF2-40B4-BE49-F238E27FC236}">
                <a16:creationId xmlns:a16="http://schemas.microsoft.com/office/drawing/2014/main" id="{3C6CD671-DDD3-B79F-468D-A23983E66B6B}"/>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10992545" y="191121"/>
            <a:ext cx="1003727" cy="804317"/>
          </a:xfrm>
          <a:prstGeom prst="rect">
            <a:avLst/>
          </a:prstGeom>
        </p:spPr>
      </p:pic>
    </p:spTree>
    <p:extLst>
      <p:ext uri="{BB962C8B-B14F-4D97-AF65-F5344CB8AC3E}">
        <p14:creationId xmlns:p14="http://schemas.microsoft.com/office/powerpoint/2010/main" val="381932758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hyperlink" Target="https://www.adhdfoundation.org.uk/" TargetMode="External"/><Relationship Id="rId2" Type="http://schemas.openxmlformats.org/officeDocument/2006/relationships/hyperlink" Target="https://www.autism.org.uk/" TargetMode="External"/><Relationship Id="rId1" Type="http://schemas.openxmlformats.org/officeDocument/2006/relationships/slideLayout" Target="../slideLayouts/slideLayout18.xml"/><Relationship Id="rId4" Type="http://schemas.openxmlformats.org/officeDocument/2006/relationships/hyperlink" Target="https://adhduk.co.uk/"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madebydyslexia.org/" TargetMode="External"/><Relationship Id="rId2" Type="http://schemas.openxmlformats.org/officeDocument/2006/relationships/hyperlink" Target="https://www.bdadyslexia.org.uk/" TargetMode="External"/><Relationship Id="rId1" Type="http://schemas.openxmlformats.org/officeDocument/2006/relationships/slideLayout" Target="../slideLayouts/slideLayout18.xml"/><Relationship Id="rId5" Type="http://schemas.openxmlformats.org/officeDocument/2006/relationships/hyperlink" Target="https://www.ocduk.org/" TargetMode="External"/><Relationship Id="rId4" Type="http://schemas.openxmlformats.org/officeDocument/2006/relationships/hyperlink" Target="https://www.tourettes-action.org.uk/"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longcovid.org/" TargetMode="External"/><Relationship Id="rId2" Type="http://schemas.openxmlformats.org/officeDocument/2006/relationships/hyperlink" Target="https://www.mssociety.org.uk/" TargetMode="Externa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divergenceuk.org/" TargetMode="Externa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hyperlink" Target="https://chat.whatsapp.com/JR8R8jTl5zY0jr8MzXjIE7" TargetMode="External"/><Relationship Id="rId2" Type="http://schemas.openxmlformats.org/officeDocument/2006/relationships/hyperlink" Target="https://www.youtube.com/@TALKADHD" TargetMode="Externa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hyperlink" Target="https://fathom.partnerlinks.io/oi8son9o112q" TargetMode="External"/><Relationship Id="rId2" Type="http://schemas.openxmlformats.org/officeDocument/2006/relationships/hyperlink" Target="https://www.uwtracks.com/6R5NDGT/55M6S/" TargetMode="Externa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0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hyperlink" Target="mailto:enquire@thinkneurodiversity.com" TargetMode="External"/><Relationship Id="rId7" Type="http://schemas.openxmlformats.org/officeDocument/2006/relationships/image" Target="../media/image41.png"/><Relationship Id="rId2" Type="http://schemas.openxmlformats.org/officeDocument/2006/relationships/hyperlink" Target="https://thinkneurodiversity.co.uk/" TargetMode="External"/><Relationship Id="rId1" Type="http://schemas.openxmlformats.org/officeDocument/2006/relationships/slideLayout" Target="../slideLayouts/slideLayout18.xml"/><Relationship Id="rId6" Type="http://schemas.openxmlformats.org/officeDocument/2006/relationships/image" Target="../media/image40.svg"/><Relationship Id="rId11" Type="http://schemas.openxmlformats.org/officeDocument/2006/relationships/hyperlink" Target="https://svgsilh.com/image/852635.html" TargetMode="External"/><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hyperlink" Target="https://www.linkedin.com/in/mattgupwell/" TargetMode="External"/><Relationship Id="rId9" Type="http://schemas.openxmlformats.org/officeDocument/2006/relationships/image" Target="../media/image43.png"/></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thinkneurodiversity.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pngall.com/stress-png" TargetMode="External"/><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hyperlink" Target="https://pxhere.com/es/photo/1330580" TargetMode="External"/><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5.xml"/><Relationship Id="rId1" Type="http://schemas.openxmlformats.org/officeDocument/2006/relationships/tags" Target="../tags/tag8.xml"/><Relationship Id="rId4" Type="http://schemas.openxmlformats.org/officeDocument/2006/relationships/image" Target="../media/image18.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5.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3" Type="http://schemas.openxmlformats.org/officeDocument/2006/relationships/hyperlink" Target="http://www.noonpost.com/content/20647" TargetMode="External"/><Relationship Id="rId2" Type="http://schemas.openxmlformats.org/officeDocument/2006/relationships/image" Target="../media/image19.jpeg"/><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hyperlink" Target="https://courses.lumenlearning.com/wmopen-businesscommunicationmgrs/chapter/delivery-techniques/" TargetMode="External"/><Relationship Id="rId2" Type="http://schemas.openxmlformats.org/officeDocument/2006/relationships/image" Target="../media/image32.jpeg"/><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3" Type="http://schemas.openxmlformats.org/officeDocument/2006/relationships/hyperlink" Target="https://www.pexels.com/photo/photography-of-women-talking-to-each-other-1181717/" TargetMode="External"/><Relationship Id="rId2" Type="http://schemas.openxmlformats.org/officeDocument/2006/relationships/image" Target="../media/image33.jpeg"/><Relationship Id="rId1" Type="http://schemas.openxmlformats.org/officeDocument/2006/relationships/slideLayout" Target="../slideLayouts/slideLayout57.xml"/></Relationships>
</file>

<file path=ppt/slides/_rels/slide9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hyperlink" Target="https://www.additudemag.com/self-test-adhd-symptoms-women-girls/"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431800" y="644826"/>
            <a:ext cx="11328400" cy="4924425"/>
          </a:xfrm>
          <a:prstGeom prst="rect">
            <a:avLst/>
          </a:prstGeom>
        </p:spPr>
        <p:txBody>
          <a:bodyPr wrap="square" lIns="0" tIns="0" rIns="0" bIns="0" rtlCol="0" anchor="t">
            <a:spAutoFit/>
          </a:bodyPr>
          <a:lstStyle/>
          <a:p>
            <a:pPr marL="295080" lvl="1" algn="ctr" defTabSz="609630"/>
            <a:r>
              <a:rPr lang="en-GB" sz="6400" dirty="0">
                <a:solidFill>
                  <a:srgbClr val="000000"/>
                </a:solidFill>
                <a:latin typeface="Calibri" panose="020F0502020204030204" pitchFamily="34" charset="0"/>
                <a:ea typeface="Calibri" panose="020F0502020204030204" pitchFamily="34" charset="0"/>
                <a:cs typeface="Calibri" panose="020F0502020204030204" pitchFamily="34" charset="0"/>
              </a:rPr>
              <a:t>Neurodiversity and occupational health.</a:t>
            </a:r>
          </a:p>
          <a:p>
            <a:pPr marL="295080" lvl="1" algn="ctr" defTabSz="609630"/>
            <a:r>
              <a:rPr lang="en-GB" sz="6400" dirty="0">
                <a:solidFill>
                  <a:srgbClr val="000000"/>
                </a:solidFill>
                <a:latin typeface="Calibri" panose="020F0502020204030204" pitchFamily="34" charset="0"/>
                <a:ea typeface="Calibri" panose="020F0502020204030204" pitchFamily="34" charset="0"/>
                <a:cs typeface="Calibri" panose="020F0502020204030204" pitchFamily="34" charset="0"/>
              </a:rPr>
              <a:t>  What you need to know, how you can help, and what employers are asking.</a:t>
            </a:r>
            <a:endParaRPr lang="en-US" sz="6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205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238125" y="815975"/>
            <a:ext cx="11328400" cy="582147"/>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Open Dyslexic Bold"/>
                <a:ea typeface="+mn-ea"/>
                <a:cs typeface="+mn-cs"/>
              </a:rPr>
              <a:t>Are you seeing more referrals?</a:t>
            </a:r>
            <a:endParaRPr kumimoji="0" lang="en-US" sz="6400" b="0" i="0" u="none" strike="noStrike" kern="1200" cap="none" spc="0" normalizeH="0" baseline="0" noProof="0" dirty="0">
              <a:ln>
                <a:noFill/>
              </a:ln>
              <a:solidFill>
                <a:srgbClr val="000000"/>
              </a:solidFill>
              <a:effectLst/>
              <a:uLnTx/>
              <a:uFillTx/>
              <a:latin typeface="Open Dyslexic"/>
              <a:ea typeface="+mn-ea"/>
              <a:cs typeface="+mn-cs"/>
            </a:endParaRPr>
          </a:p>
        </p:txBody>
      </p:sp>
      <p:sp>
        <p:nvSpPr>
          <p:cNvPr id="2" name="Rectangle 1">
            <a:extLst>
              <a:ext uri="{FF2B5EF4-FFF2-40B4-BE49-F238E27FC236}">
                <a16:creationId xmlns:a16="http://schemas.microsoft.com/office/drawing/2014/main" id="{1F973965-69C0-1DDD-2877-6447913D46D9}"/>
              </a:ext>
            </a:extLst>
          </p:cNvPr>
          <p:cNvSpPr/>
          <p:nvPr/>
        </p:nvSpPr>
        <p:spPr>
          <a:xfrm>
            <a:off x="940454" y="1457211"/>
            <a:ext cx="1031109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Average wait times for assessment:</a:t>
            </a:r>
          </a:p>
        </p:txBody>
      </p:sp>
      <p:sp>
        <p:nvSpPr>
          <p:cNvPr id="3" name="Rectangle 2">
            <a:extLst>
              <a:ext uri="{FF2B5EF4-FFF2-40B4-BE49-F238E27FC236}">
                <a16:creationId xmlns:a16="http://schemas.microsoft.com/office/drawing/2014/main" id="{FD7CE83D-B5A7-9265-3763-5E0E5971F6E9}"/>
              </a:ext>
            </a:extLst>
          </p:cNvPr>
          <p:cNvSpPr/>
          <p:nvPr/>
        </p:nvSpPr>
        <p:spPr>
          <a:xfrm>
            <a:off x="1837084" y="2505670"/>
            <a:ext cx="9368719" cy="923330"/>
          </a:xfrm>
          <a:prstGeom prst="rect">
            <a:avLst/>
          </a:prstGeom>
          <a:noFill/>
        </p:spPr>
        <p:txBody>
          <a:bodyPr wrap="none" lIns="91440" tIns="45720" rIns="91440" bIns="45720">
            <a:spAutoFit/>
          </a:bodyPr>
          <a:lstStyle/>
          <a:p>
            <a:r>
              <a:rPr lang="en-US" sz="5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Dyslexia, Dyspraxia: 2 – 4 weeks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E0063A72-D7F1-EFCB-07D3-11B8CF8CBDE9}"/>
              </a:ext>
            </a:extLst>
          </p:cNvPr>
          <p:cNvSpPr/>
          <p:nvPr/>
        </p:nvSpPr>
        <p:spPr>
          <a:xfrm>
            <a:off x="2270220" y="3429000"/>
            <a:ext cx="8146910" cy="923330"/>
          </a:xfrm>
          <a:prstGeom prst="rect">
            <a:avLst/>
          </a:prstGeom>
          <a:noFill/>
        </p:spPr>
        <p:txBody>
          <a:bodyPr wrap="none" lIns="91440" tIns="45720" rIns="91440" bIns="45720">
            <a:spAutoFit/>
          </a:bodyPr>
          <a:lstStyle/>
          <a:p>
            <a:r>
              <a:rPr lang="en-US" sz="5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OCD, Tourettes: 4 – 6 weeks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62AEC29-A5B0-C261-8D42-22F9A815F9C2}"/>
              </a:ext>
            </a:extLst>
          </p:cNvPr>
          <p:cNvSpPr/>
          <p:nvPr/>
        </p:nvSpPr>
        <p:spPr>
          <a:xfrm>
            <a:off x="3360250" y="4352330"/>
            <a:ext cx="5084149" cy="923330"/>
          </a:xfrm>
          <a:prstGeom prst="rect">
            <a:avLst/>
          </a:prstGeom>
          <a:noFill/>
        </p:spPr>
        <p:txBody>
          <a:bodyPr wrap="none" lIns="91440" tIns="45720" rIns="91440" bIns="45720">
            <a:spAutoFit/>
          </a:bodyPr>
          <a:lstStyle/>
          <a:p>
            <a:r>
              <a:rPr lang="en-US" sz="5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Autism: 300 days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AD0C6DC-FF27-1C6C-B8B8-9826A585E8E3}"/>
              </a:ext>
            </a:extLst>
          </p:cNvPr>
          <p:cNvSpPr/>
          <p:nvPr/>
        </p:nvSpPr>
        <p:spPr>
          <a:xfrm>
            <a:off x="2979698" y="5400789"/>
            <a:ext cx="6232604" cy="923330"/>
          </a:xfrm>
          <a:prstGeom prst="rect">
            <a:avLst/>
          </a:prstGeom>
          <a:noFill/>
        </p:spPr>
        <p:txBody>
          <a:bodyPr wrap="none" lIns="91440" tIns="45720" rIns="91440" bIns="45720">
            <a:spAutoFit/>
          </a:bodyPr>
          <a:lstStyle/>
          <a:p>
            <a:r>
              <a:rPr lang="en-US" sz="5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ADHD: 12 – 15 years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6">
            <a:extLst>
              <a:ext uri="{FF2B5EF4-FFF2-40B4-BE49-F238E27FC236}">
                <a16:creationId xmlns:a16="http://schemas.microsoft.com/office/drawing/2014/main" id="{3B7C8164-548C-601C-1936-FFC83A651F6F}"/>
              </a:ext>
            </a:extLst>
          </p:cNvPr>
          <p:cNvSpPr txBox="1"/>
          <p:nvPr/>
        </p:nvSpPr>
        <p:spPr>
          <a:xfrm>
            <a:off x="4360377" y="3334911"/>
            <a:ext cx="3083893" cy="690510"/>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5927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463767" y="350788"/>
            <a:ext cx="11098212" cy="1331913"/>
          </a:xfrm>
        </p:spPr>
        <p:txBody>
          <a:bodyPr rtlCol="0"/>
          <a:lstStyle/>
          <a:p>
            <a:pPr algn="ctr" rtl="0"/>
            <a:r>
              <a:rPr lang="en-GB" sz="6000">
                <a:solidFill>
                  <a:schemeClr val="tx1"/>
                </a:solidFill>
                <a:ea typeface="Lato Black" panose="020F0502020204030203" pitchFamily="34" charset="0"/>
                <a:cs typeface="Lato Black" panose="020F0502020204030203" pitchFamily="34" charset="0"/>
              </a:rPr>
              <a:t>Useful links</a:t>
            </a:r>
          </a:p>
        </p:txBody>
      </p:sp>
      <p:sp>
        <p:nvSpPr>
          <p:cNvPr id="11" name="Slide Number Placeholder 10">
            <a:extLst>
              <a:ext uri="{FF2B5EF4-FFF2-40B4-BE49-F238E27FC236}">
                <a16:creationId xmlns:a16="http://schemas.microsoft.com/office/drawing/2014/main" id="{43F863E6-8949-23E1-3685-45940EB132C9}"/>
              </a:ext>
            </a:extLst>
          </p:cNvPr>
          <p:cNvSpPr>
            <a:spLocks noGrp="1"/>
          </p:cNvSpPr>
          <p:nvPr>
            <p:ph type="sldNum" sz="quarter" idx="4294967295"/>
          </p:nvPr>
        </p:nvSpPr>
        <p:spPr>
          <a:xfrm>
            <a:off x="10499725" y="6507163"/>
            <a:ext cx="1692275" cy="153987"/>
          </a:xfrm>
        </p:spPr>
        <p:txBody>
          <a:bodyPr/>
          <a:lstStyle/>
          <a:p>
            <a:pPr rtl="0"/>
            <a:fld id="{DBA1B0FB-D917-4C8C-928F-313BD683BF39}" type="slidenum">
              <a:rPr lang="en-GB" smtClean="0"/>
              <a:t>100</a:t>
            </a:fld>
            <a:endParaRPr lang="en-GB"/>
          </a:p>
        </p:txBody>
      </p:sp>
      <p:sp>
        <p:nvSpPr>
          <p:cNvPr id="5" name="Title 6">
            <a:extLst>
              <a:ext uri="{FF2B5EF4-FFF2-40B4-BE49-F238E27FC236}">
                <a16:creationId xmlns:a16="http://schemas.microsoft.com/office/drawing/2014/main" id="{8BE98015-B4C2-F796-080F-C5FF25D06DAC}"/>
              </a:ext>
            </a:extLst>
          </p:cNvPr>
          <p:cNvSpPr txBox="1">
            <a:spLocks/>
          </p:cNvSpPr>
          <p:nvPr/>
        </p:nvSpPr>
        <p:spPr>
          <a:xfrm>
            <a:off x="262875" y="2097087"/>
            <a:ext cx="11098212" cy="441012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endParaRPr lang="en-US" sz="1050"/>
          </a:p>
          <a:p>
            <a:endParaRPr lang="en-US" sz="2800">
              <a:solidFill>
                <a:schemeClr val="accent3"/>
              </a:solidFill>
              <a:latin typeface="+mn-lt"/>
              <a:ea typeface="Lato Black" panose="020F0502020204030203" pitchFamily="34" charset="0"/>
              <a:cs typeface="Lato Black" panose="020F0502020204030203" pitchFamily="34" charset="0"/>
            </a:endParaRPr>
          </a:p>
        </p:txBody>
      </p:sp>
      <p:sp>
        <p:nvSpPr>
          <p:cNvPr id="6" name="TextBox 5">
            <a:extLst>
              <a:ext uri="{FF2B5EF4-FFF2-40B4-BE49-F238E27FC236}">
                <a16:creationId xmlns:a16="http://schemas.microsoft.com/office/drawing/2014/main" id="{1F47F537-AE50-912D-E3DF-E4EE13B3E559}"/>
              </a:ext>
            </a:extLst>
          </p:cNvPr>
          <p:cNvSpPr txBox="1"/>
          <p:nvPr/>
        </p:nvSpPr>
        <p:spPr>
          <a:xfrm>
            <a:off x="2243570" y="2243611"/>
            <a:ext cx="7499928" cy="369332"/>
          </a:xfrm>
          <a:prstGeom prst="rect">
            <a:avLst/>
          </a:prstGeom>
          <a:noFill/>
        </p:spPr>
        <p:txBody>
          <a:bodyPr wrap="square" rtlCol="0">
            <a:spAutoFit/>
          </a:bodyPr>
          <a:lstStyle/>
          <a:p>
            <a:pPr algn="ctr"/>
            <a:r>
              <a:rPr lang="en-GB" u="sng"/>
              <a:t>https://www.additudemag.com/dyslexia-symptoms-test-adults/</a:t>
            </a:r>
          </a:p>
        </p:txBody>
      </p:sp>
      <p:sp>
        <p:nvSpPr>
          <p:cNvPr id="10" name="TextBox 9">
            <a:extLst>
              <a:ext uri="{FF2B5EF4-FFF2-40B4-BE49-F238E27FC236}">
                <a16:creationId xmlns:a16="http://schemas.microsoft.com/office/drawing/2014/main" id="{916E7D18-B33E-DE2B-DF74-3C05B5D44973}"/>
              </a:ext>
            </a:extLst>
          </p:cNvPr>
          <p:cNvSpPr txBox="1"/>
          <p:nvPr/>
        </p:nvSpPr>
        <p:spPr>
          <a:xfrm>
            <a:off x="2243570" y="1758483"/>
            <a:ext cx="7499928" cy="369332"/>
          </a:xfrm>
          <a:prstGeom prst="rect">
            <a:avLst/>
          </a:prstGeom>
          <a:noFill/>
        </p:spPr>
        <p:txBody>
          <a:bodyPr wrap="square" rtlCol="0">
            <a:spAutoFit/>
          </a:bodyPr>
          <a:lstStyle/>
          <a:p>
            <a:pPr algn="ctr"/>
            <a:r>
              <a:rPr lang="en-GB"/>
              <a:t>Dyslexia test</a:t>
            </a:r>
          </a:p>
        </p:txBody>
      </p:sp>
      <p:sp>
        <p:nvSpPr>
          <p:cNvPr id="13" name="TextBox 12">
            <a:extLst>
              <a:ext uri="{FF2B5EF4-FFF2-40B4-BE49-F238E27FC236}">
                <a16:creationId xmlns:a16="http://schemas.microsoft.com/office/drawing/2014/main" id="{3B90D506-C730-054C-1D71-4E860F042522}"/>
              </a:ext>
            </a:extLst>
          </p:cNvPr>
          <p:cNvSpPr txBox="1"/>
          <p:nvPr/>
        </p:nvSpPr>
        <p:spPr>
          <a:xfrm>
            <a:off x="2243570" y="4516667"/>
            <a:ext cx="7499928" cy="369332"/>
          </a:xfrm>
          <a:prstGeom prst="rect">
            <a:avLst/>
          </a:prstGeom>
          <a:noFill/>
        </p:spPr>
        <p:txBody>
          <a:bodyPr wrap="square" rtlCol="0">
            <a:spAutoFit/>
          </a:bodyPr>
          <a:lstStyle/>
          <a:p>
            <a:pPr algn="ctr"/>
            <a:r>
              <a:rPr lang="en-GB"/>
              <a:t>Tourette Syndrome – tic disorder test.</a:t>
            </a:r>
          </a:p>
        </p:txBody>
      </p:sp>
      <p:sp>
        <p:nvSpPr>
          <p:cNvPr id="15" name="TextBox 14">
            <a:extLst>
              <a:ext uri="{FF2B5EF4-FFF2-40B4-BE49-F238E27FC236}">
                <a16:creationId xmlns:a16="http://schemas.microsoft.com/office/drawing/2014/main" id="{8C6482D9-46B6-23D7-28C9-E28C6B5CDF37}"/>
              </a:ext>
            </a:extLst>
          </p:cNvPr>
          <p:cNvSpPr txBox="1"/>
          <p:nvPr/>
        </p:nvSpPr>
        <p:spPr>
          <a:xfrm>
            <a:off x="2243570" y="3698547"/>
            <a:ext cx="7499928" cy="923330"/>
          </a:xfrm>
          <a:prstGeom prst="rect">
            <a:avLst/>
          </a:prstGeom>
          <a:noFill/>
        </p:spPr>
        <p:txBody>
          <a:bodyPr wrap="square" rtlCol="0">
            <a:spAutoFit/>
          </a:bodyPr>
          <a:lstStyle/>
          <a:p>
            <a:pPr algn="ctr"/>
            <a:r>
              <a:rPr lang="en-GB" u="sng"/>
              <a:t>https://www.additudemag.com/screener-obsessive-compulsive-disorder-symptoms-test-adults/</a:t>
            </a:r>
          </a:p>
          <a:p>
            <a:pPr algn="ctr"/>
            <a:endParaRPr lang="en-GB">
              <a:solidFill>
                <a:srgbClr val="FF0000"/>
              </a:solidFill>
            </a:endParaRPr>
          </a:p>
        </p:txBody>
      </p:sp>
      <p:sp>
        <p:nvSpPr>
          <p:cNvPr id="18" name="TextBox 17">
            <a:extLst>
              <a:ext uri="{FF2B5EF4-FFF2-40B4-BE49-F238E27FC236}">
                <a16:creationId xmlns:a16="http://schemas.microsoft.com/office/drawing/2014/main" id="{CEE96524-BE10-6A67-B409-C3A92E885DB7}"/>
              </a:ext>
            </a:extLst>
          </p:cNvPr>
          <p:cNvSpPr txBox="1"/>
          <p:nvPr/>
        </p:nvSpPr>
        <p:spPr>
          <a:xfrm>
            <a:off x="2243570" y="3142995"/>
            <a:ext cx="7499928" cy="369332"/>
          </a:xfrm>
          <a:prstGeom prst="rect">
            <a:avLst/>
          </a:prstGeom>
          <a:noFill/>
        </p:spPr>
        <p:txBody>
          <a:bodyPr wrap="square" rtlCol="0">
            <a:spAutoFit/>
          </a:bodyPr>
          <a:lstStyle/>
          <a:p>
            <a:pPr algn="ctr"/>
            <a:r>
              <a:rPr lang="en-GB"/>
              <a:t>OCD test</a:t>
            </a:r>
          </a:p>
        </p:txBody>
      </p:sp>
      <p:sp>
        <p:nvSpPr>
          <p:cNvPr id="20" name="TextBox 19">
            <a:extLst>
              <a:ext uri="{FF2B5EF4-FFF2-40B4-BE49-F238E27FC236}">
                <a16:creationId xmlns:a16="http://schemas.microsoft.com/office/drawing/2014/main" id="{3F32D11D-AECD-9A62-9CC7-59D7E3042C2F}"/>
              </a:ext>
            </a:extLst>
          </p:cNvPr>
          <p:cNvSpPr txBox="1"/>
          <p:nvPr/>
        </p:nvSpPr>
        <p:spPr>
          <a:xfrm>
            <a:off x="2243570" y="5206473"/>
            <a:ext cx="7499928" cy="369332"/>
          </a:xfrm>
          <a:prstGeom prst="rect">
            <a:avLst/>
          </a:prstGeom>
          <a:noFill/>
        </p:spPr>
        <p:txBody>
          <a:bodyPr wrap="square" rtlCol="0">
            <a:spAutoFit/>
          </a:bodyPr>
          <a:lstStyle/>
          <a:p>
            <a:pPr algn="ctr"/>
            <a:r>
              <a:rPr lang="en-GB" u="sng"/>
              <a:t>https://www.additudemag.com/self-test-for-tic-disorder-in-adults/</a:t>
            </a:r>
          </a:p>
        </p:txBody>
      </p:sp>
      <p:sp>
        <p:nvSpPr>
          <p:cNvPr id="2" name="Date Placeholder 1">
            <a:extLst>
              <a:ext uri="{FF2B5EF4-FFF2-40B4-BE49-F238E27FC236}">
                <a16:creationId xmlns:a16="http://schemas.microsoft.com/office/drawing/2014/main" id="{4D688FE1-5030-C563-A2E0-F49C74FAE5EE}"/>
              </a:ext>
            </a:extLst>
          </p:cNvPr>
          <p:cNvSpPr txBox="1">
            <a:spLocks/>
          </p:cNvSpPr>
          <p:nvPr/>
        </p:nvSpPr>
        <p:spPr>
          <a:xfrm>
            <a:off x="240145" y="6521161"/>
            <a:ext cx="2628900" cy="153987"/>
          </a:xfrm>
          <a:prstGeom prst="rect">
            <a:avLst/>
          </a:prstGeom>
        </p:spPr>
        <p:txBody>
          <a:bodyPr vert="horz" wrap="square" lIns="0" tIns="0" rIns="0" bIns="0" rtlCol="0" anchor="ctr">
            <a:normAutofit/>
          </a:bodyPr>
          <a:lstStyle>
            <a:defPPr rtl="0">
              <a:defRPr lang="en-GB"/>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a:t>Think Neurodiversity 2023</a:t>
            </a:r>
          </a:p>
        </p:txBody>
      </p:sp>
    </p:spTree>
    <p:extLst>
      <p:ext uri="{BB962C8B-B14F-4D97-AF65-F5344CB8AC3E}">
        <p14:creationId xmlns:p14="http://schemas.microsoft.com/office/powerpoint/2010/main" val="32714898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546894" y="526972"/>
            <a:ext cx="11098212" cy="1331913"/>
          </a:xfrm>
        </p:spPr>
        <p:txBody>
          <a:bodyPr rtlCol="0"/>
          <a:lstStyle/>
          <a:p>
            <a:pPr algn="ctr" rtl="0"/>
            <a:r>
              <a:rPr lang="en-GB" sz="4400">
                <a:solidFill>
                  <a:schemeClr val="tx1"/>
                </a:solidFill>
                <a:ea typeface="Lato Black" panose="020F0502020204030203" pitchFamily="34" charset="0"/>
                <a:cs typeface="Lato Black" panose="020F0502020204030203" pitchFamily="34" charset="0"/>
              </a:rPr>
              <a:t>Resources for people waiting assessment or diagnosis</a:t>
            </a:r>
          </a:p>
        </p:txBody>
      </p:sp>
      <p:sp>
        <p:nvSpPr>
          <p:cNvPr id="11" name="Slide Number Placeholder 10">
            <a:extLst>
              <a:ext uri="{FF2B5EF4-FFF2-40B4-BE49-F238E27FC236}">
                <a16:creationId xmlns:a16="http://schemas.microsoft.com/office/drawing/2014/main" id="{43F863E6-8949-23E1-3685-45940EB132C9}"/>
              </a:ext>
            </a:extLst>
          </p:cNvPr>
          <p:cNvSpPr>
            <a:spLocks noGrp="1"/>
          </p:cNvSpPr>
          <p:nvPr>
            <p:ph type="sldNum" sz="quarter" idx="4294967295"/>
          </p:nvPr>
        </p:nvSpPr>
        <p:spPr>
          <a:xfrm>
            <a:off x="10499725" y="6507163"/>
            <a:ext cx="1692275" cy="153987"/>
          </a:xfrm>
        </p:spPr>
        <p:txBody>
          <a:bodyPr/>
          <a:lstStyle/>
          <a:p>
            <a:pPr rtl="0"/>
            <a:fld id="{DBA1B0FB-D917-4C8C-928F-313BD683BF39}" type="slidenum">
              <a:rPr lang="en-GB" smtClean="0"/>
              <a:t>101</a:t>
            </a:fld>
            <a:endParaRPr lang="en-GB"/>
          </a:p>
        </p:txBody>
      </p:sp>
      <p:sp>
        <p:nvSpPr>
          <p:cNvPr id="5" name="Title 6">
            <a:extLst>
              <a:ext uri="{FF2B5EF4-FFF2-40B4-BE49-F238E27FC236}">
                <a16:creationId xmlns:a16="http://schemas.microsoft.com/office/drawing/2014/main" id="{8BE98015-B4C2-F796-080F-C5FF25D06DAC}"/>
              </a:ext>
            </a:extLst>
          </p:cNvPr>
          <p:cNvSpPr txBox="1">
            <a:spLocks/>
          </p:cNvSpPr>
          <p:nvPr/>
        </p:nvSpPr>
        <p:spPr>
          <a:xfrm>
            <a:off x="546894" y="2447875"/>
            <a:ext cx="11098212" cy="441012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pPr algn="ctr"/>
            <a:r>
              <a:rPr lang="en-US" sz="2800" dirty="0">
                <a:latin typeface="+mn-lt"/>
                <a:ea typeface="Lato Black" panose="020F0502020204030203" pitchFamily="34" charset="0"/>
                <a:cs typeface="Lato Black" panose="020F0502020204030203" pitchFamily="34" charset="0"/>
              </a:rPr>
              <a:t>National charities / groups</a:t>
            </a:r>
          </a:p>
          <a:p>
            <a:pPr algn="ctr"/>
            <a:endParaRPr lang="en-US" sz="2800" dirty="0">
              <a:solidFill>
                <a:schemeClr val="accent3"/>
              </a:solidFill>
              <a:latin typeface="+mn-lt"/>
              <a:ea typeface="Lato Black" panose="020F0502020204030203" pitchFamily="34" charset="0"/>
              <a:cs typeface="Lato Black" panose="020F0502020204030203" pitchFamily="34" charset="0"/>
            </a:endParaRPr>
          </a:p>
          <a:p>
            <a:pPr algn="ctr"/>
            <a:r>
              <a:rPr lang="en-US" sz="2800" u="sng" dirty="0">
                <a:latin typeface="+mn-lt"/>
                <a:ea typeface="Lato Black" panose="020F0502020204030203" pitchFamily="34" charset="0"/>
                <a:cs typeface="Lato Black" panose="020F0502020204030203" pitchFamily="34" charset="0"/>
                <a:hlinkClick r:id="rId2">
                  <a:extLst>
                    <a:ext uri="{A12FA001-AC4F-418D-AE19-62706E023703}">
                      <ahyp:hlinkClr xmlns:ahyp="http://schemas.microsoft.com/office/drawing/2018/hyperlinkcolor" val="tx"/>
                    </a:ext>
                  </a:extLst>
                </a:hlinkClick>
              </a:rPr>
              <a:t>https://www.autism.org.uk/</a:t>
            </a:r>
            <a:endParaRPr lang="en-US" sz="2800" u="sng" dirty="0">
              <a:latin typeface="+mn-lt"/>
              <a:ea typeface="Lato Black" panose="020F0502020204030203" pitchFamily="34" charset="0"/>
              <a:cs typeface="Lato Black" panose="020F0502020204030203" pitchFamily="34" charset="0"/>
            </a:endParaRPr>
          </a:p>
          <a:p>
            <a:pPr algn="ctr"/>
            <a:endParaRPr lang="en-US" sz="2800" u="sng" dirty="0">
              <a:latin typeface="+mn-lt"/>
              <a:ea typeface="Lato Black" panose="020F0502020204030203" pitchFamily="34" charset="0"/>
              <a:cs typeface="Lato Black" panose="020F0502020204030203" pitchFamily="34" charset="0"/>
            </a:endParaRPr>
          </a:p>
          <a:p>
            <a:pPr algn="ctr"/>
            <a:r>
              <a:rPr lang="en-US" sz="2800" u="sng" dirty="0">
                <a:latin typeface="+mn-lt"/>
                <a:ea typeface="Lato Black" panose="020F0502020204030203" pitchFamily="34" charset="0"/>
                <a:cs typeface="Lato Black" panose="020F0502020204030203" pitchFamily="34" charset="0"/>
                <a:hlinkClick r:id="rId3">
                  <a:extLst>
                    <a:ext uri="{A12FA001-AC4F-418D-AE19-62706E023703}">
                      <ahyp:hlinkClr xmlns:ahyp="http://schemas.microsoft.com/office/drawing/2018/hyperlinkcolor" val="tx"/>
                    </a:ext>
                  </a:extLst>
                </a:hlinkClick>
              </a:rPr>
              <a:t>https://www.adhdfoundation.org.uk</a:t>
            </a:r>
            <a:endParaRPr lang="en-US" sz="2800" u="sng" dirty="0">
              <a:latin typeface="+mn-lt"/>
              <a:ea typeface="Lato Black" panose="020F0502020204030203" pitchFamily="34" charset="0"/>
              <a:cs typeface="Lato Black" panose="020F0502020204030203" pitchFamily="34" charset="0"/>
            </a:endParaRPr>
          </a:p>
          <a:p>
            <a:pPr algn="ctr"/>
            <a:endParaRPr lang="en-US" sz="2800" u="sng" dirty="0">
              <a:latin typeface="+mn-lt"/>
              <a:ea typeface="Lato Black" panose="020F0502020204030203" pitchFamily="34" charset="0"/>
              <a:cs typeface="Lato Black" panose="020F0502020204030203" pitchFamily="34" charset="0"/>
            </a:endParaRPr>
          </a:p>
          <a:p>
            <a:pPr algn="ctr"/>
            <a:r>
              <a:rPr lang="en-US" sz="2800" u="sng" dirty="0">
                <a:latin typeface="+mn-lt"/>
                <a:ea typeface="Lato Black" panose="020F0502020204030203" pitchFamily="34" charset="0"/>
                <a:cs typeface="Lato Black" panose="020F0502020204030203" pitchFamily="34" charset="0"/>
                <a:hlinkClick r:id="rId4">
                  <a:extLst>
                    <a:ext uri="{A12FA001-AC4F-418D-AE19-62706E023703}">
                      <ahyp:hlinkClr xmlns:ahyp="http://schemas.microsoft.com/office/drawing/2018/hyperlinkcolor" val="tx"/>
                    </a:ext>
                  </a:extLst>
                </a:hlinkClick>
              </a:rPr>
              <a:t>https://adhduk.co.uk/</a:t>
            </a:r>
            <a:endParaRPr lang="en-US" sz="2800" u="sng" dirty="0">
              <a:latin typeface="+mn-lt"/>
              <a:ea typeface="Lato Black" panose="020F0502020204030203" pitchFamily="34" charset="0"/>
              <a:cs typeface="Lato Black" panose="020F0502020204030203" pitchFamily="34" charset="0"/>
            </a:endParaRPr>
          </a:p>
          <a:p>
            <a:endParaRPr lang="en-US" sz="2800" dirty="0">
              <a:solidFill>
                <a:schemeClr val="accent3"/>
              </a:solidFill>
              <a:latin typeface="+mn-lt"/>
              <a:ea typeface="Lato Black" panose="020F0502020204030203" pitchFamily="34" charset="0"/>
              <a:cs typeface="Lato Black" panose="020F0502020204030203" pitchFamily="34" charset="0"/>
            </a:endParaRPr>
          </a:p>
          <a:p>
            <a:endParaRPr lang="en-US" sz="2800" dirty="0">
              <a:solidFill>
                <a:schemeClr val="accent3"/>
              </a:solidFill>
              <a:latin typeface="+mn-lt"/>
              <a:ea typeface="Lato Black" panose="020F0502020204030203" pitchFamily="34" charset="0"/>
              <a:cs typeface="Lato Black" panose="020F0502020204030203" pitchFamily="34" charset="0"/>
            </a:endParaRPr>
          </a:p>
          <a:p>
            <a:endParaRPr lang="en-US" sz="2800" dirty="0">
              <a:solidFill>
                <a:schemeClr val="accent3"/>
              </a:solidFill>
              <a:latin typeface="+mn-lt"/>
              <a:ea typeface="Lato Black" panose="020F0502020204030203" pitchFamily="34" charset="0"/>
              <a:cs typeface="Lato Black" panose="020F0502020204030203" pitchFamily="34" charset="0"/>
            </a:endParaRPr>
          </a:p>
        </p:txBody>
      </p:sp>
      <p:sp>
        <p:nvSpPr>
          <p:cNvPr id="2" name="Date Placeholder 1">
            <a:extLst>
              <a:ext uri="{FF2B5EF4-FFF2-40B4-BE49-F238E27FC236}">
                <a16:creationId xmlns:a16="http://schemas.microsoft.com/office/drawing/2014/main" id="{BB552050-CA35-F4E3-296B-AED7030B8E1F}"/>
              </a:ext>
            </a:extLst>
          </p:cNvPr>
          <p:cNvSpPr txBox="1">
            <a:spLocks/>
          </p:cNvSpPr>
          <p:nvPr/>
        </p:nvSpPr>
        <p:spPr>
          <a:xfrm>
            <a:off x="240145" y="6521161"/>
            <a:ext cx="2628900" cy="153987"/>
          </a:xfrm>
          <a:prstGeom prst="rect">
            <a:avLst/>
          </a:prstGeom>
        </p:spPr>
        <p:txBody>
          <a:bodyPr vert="horz" wrap="square" lIns="0" tIns="0" rIns="0" bIns="0" rtlCol="0" anchor="ctr">
            <a:normAutofit/>
          </a:bodyPr>
          <a:lstStyle>
            <a:defPPr rtl="0">
              <a:defRPr lang="en-GB"/>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a:t>Think Neurodiversity 2023</a:t>
            </a:r>
          </a:p>
        </p:txBody>
      </p:sp>
    </p:spTree>
    <p:extLst>
      <p:ext uri="{BB962C8B-B14F-4D97-AF65-F5344CB8AC3E}">
        <p14:creationId xmlns:p14="http://schemas.microsoft.com/office/powerpoint/2010/main" val="884845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546894" y="526972"/>
            <a:ext cx="11098212" cy="1331913"/>
          </a:xfrm>
        </p:spPr>
        <p:txBody>
          <a:bodyPr rtlCol="0"/>
          <a:lstStyle/>
          <a:p>
            <a:pPr algn="ctr" rtl="0"/>
            <a:r>
              <a:rPr lang="en-GB" sz="4400">
                <a:solidFill>
                  <a:schemeClr val="tx1"/>
                </a:solidFill>
                <a:ea typeface="Lato Black" panose="020F0502020204030203" pitchFamily="34" charset="0"/>
                <a:cs typeface="Lato Black" panose="020F0502020204030203" pitchFamily="34" charset="0"/>
              </a:rPr>
              <a:t>Resources for people waiting assessment or diagnosis</a:t>
            </a:r>
          </a:p>
        </p:txBody>
      </p:sp>
      <p:sp>
        <p:nvSpPr>
          <p:cNvPr id="11" name="Slide Number Placeholder 10">
            <a:extLst>
              <a:ext uri="{FF2B5EF4-FFF2-40B4-BE49-F238E27FC236}">
                <a16:creationId xmlns:a16="http://schemas.microsoft.com/office/drawing/2014/main" id="{43F863E6-8949-23E1-3685-45940EB132C9}"/>
              </a:ext>
            </a:extLst>
          </p:cNvPr>
          <p:cNvSpPr>
            <a:spLocks noGrp="1"/>
          </p:cNvSpPr>
          <p:nvPr>
            <p:ph type="sldNum" sz="quarter" idx="4294967295"/>
          </p:nvPr>
        </p:nvSpPr>
        <p:spPr>
          <a:xfrm>
            <a:off x="10499725" y="6507163"/>
            <a:ext cx="1692275" cy="153987"/>
          </a:xfrm>
        </p:spPr>
        <p:txBody>
          <a:bodyPr/>
          <a:lstStyle/>
          <a:p>
            <a:pPr rtl="0"/>
            <a:fld id="{DBA1B0FB-D917-4C8C-928F-313BD683BF39}" type="slidenum">
              <a:rPr lang="en-GB" smtClean="0"/>
              <a:t>102</a:t>
            </a:fld>
            <a:endParaRPr lang="en-GB"/>
          </a:p>
        </p:txBody>
      </p:sp>
      <p:sp>
        <p:nvSpPr>
          <p:cNvPr id="5" name="Title 6">
            <a:extLst>
              <a:ext uri="{FF2B5EF4-FFF2-40B4-BE49-F238E27FC236}">
                <a16:creationId xmlns:a16="http://schemas.microsoft.com/office/drawing/2014/main" id="{8BE98015-B4C2-F796-080F-C5FF25D06DAC}"/>
              </a:ext>
            </a:extLst>
          </p:cNvPr>
          <p:cNvSpPr txBox="1">
            <a:spLocks/>
          </p:cNvSpPr>
          <p:nvPr/>
        </p:nvSpPr>
        <p:spPr>
          <a:xfrm>
            <a:off x="780112" y="2097038"/>
            <a:ext cx="11098212" cy="441012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pPr algn="ctr"/>
            <a:r>
              <a:rPr lang="en-US" sz="2800">
                <a:latin typeface="+mn-lt"/>
                <a:ea typeface="Lato Black" panose="020F0502020204030203" pitchFamily="34" charset="0"/>
                <a:cs typeface="Lato Black" panose="020F0502020204030203" pitchFamily="34" charset="0"/>
              </a:rPr>
              <a:t>National charities / groups</a:t>
            </a:r>
          </a:p>
          <a:p>
            <a:pPr algn="ctr"/>
            <a:endParaRPr lang="en-US" sz="2800">
              <a:latin typeface="+mn-lt"/>
              <a:ea typeface="Lato Black" panose="020F0502020204030203" pitchFamily="34" charset="0"/>
              <a:cs typeface="Lato Black" panose="020F0502020204030203" pitchFamily="34" charset="0"/>
            </a:endParaRPr>
          </a:p>
          <a:p>
            <a:pPr algn="ctr"/>
            <a:r>
              <a:rPr lang="en-US" sz="2800">
                <a:latin typeface="+mn-lt"/>
                <a:ea typeface="Lato Black" panose="020F0502020204030203" pitchFamily="34" charset="0"/>
                <a:cs typeface="Lato Black" panose="020F0502020204030203" pitchFamily="34" charset="0"/>
                <a:hlinkClick r:id="rId2">
                  <a:extLst>
                    <a:ext uri="{A12FA001-AC4F-418D-AE19-62706E023703}">
                      <ahyp:hlinkClr xmlns:ahyp="http://schemas.microsoft.com/office/drawing/2018/hyperlinkcolor" val="tx"/>
                    </a:ext>
                  </a:extLst>
                </a:hlinkClick>
              </a:rPr>
              <a:t>https://www.bdadyslexia.org.uk/</a:t>
            </a:r>
            <a:endParaRPr lang="en-US" sz="2800">
              <a:latin typeface="+mn-lt"/>
              <a:ea typeface="Lato Black" panose="020F0502020204030203" pitchFamily="34" charset="0"/>
              <a:cs typeface="Lato Black" panose="020F0502020204030203" pitchFamily="34" charset="0"/>
            </a:endParaRPr>
          </a:p>
          <a:p>
            <a:pPr algn="ctr"/>
            <a:endParaRPr lang="en-US" sz="2800">
              <a:latin typeface="+mn-lt"/>
              <a:ea typeface="Lato Black" panose="020F0502020204030203" pitchFamily="34" charset="0"/>
              <a:cs typeface="Lato Black" panose="020F0502020204030203" pitchFamily="34" charset="0"/>
            </a:endParaRPr>
          </a:p>
          <a:p>
            <a:pPr algn="ctr"/>
            <a:r>
              <a:rPr lang="en-US" sz="2800">
                <a:latin typeface="+mn-lt"/>
                <a:ea typeface="Lato Black" panose="020F0502020204030203" pitchFamily="34" charset="0"/>
                <a:cs typeface="Lato Black" panose="020F0502020204030203" pitchFamily="34" charset="0"/>
                <a:hlinkClick r:id="rId3">
                  <a:extLst>
                    <a:ext uri="{A12FA001-AC4F-418D-AE19-62706E023703}">
                      <ahyp:hlinkClr xmlns:ahyp="http://schemas.microsoft.com/office/drawing/2018/hyperlinkcolor" val="tx"/>
                    </a:ext>
                  </a:extLst>
                </a:hlinkClick>
              </a:rPr>
              <a:t>https://www.madebydyslexia.org/</a:t>
            </a:r>
            <a:endParaRPr lang="en-US" sz="2800">
              <a:latin typeface="+mn-lt"/>
              <a:ea typeface="Lato Black" panose="020F0502020204030203" pitchFamily="34" charset="0"/>
              <a:cs typeface="Lato Black" panose="020F0502020204030203" pitchFamily="34" charset="0"/>
            </a:endParaRPr>
          </a:p>
          <a:p>
            <a:pPr algn="ctr"/>
            <a:endParaRPr lang="en-US" sz="2800">
              <a:latin typeface="+mn-lt"/>
              <a:ea typeface="Lato Black" panose="020F0502020204030203" pitchFamily="34" charset="0"/>
              <a:cs typeface="Lato Black" panose="020F0502020204030203" pitchFamily="34" charset="0"/>
            </a:endParaRPr>
          </a:p>
          <a:p>
            <a:pPr algn="ctr"/>
            <a:r>
              <a:rPr lang="en-US" sz="2800">
                <a:latin typeface="+mn-lt"/>
                <a:ea typeface="Lato Black" panose="020F0502020204030203" pitchFamily="34" charset="0"/>
                <a:cs typeface="Lato Black" panose="020F0502020204030203" pitchFamily="34" charset="0"/>
                <a:hlinkClick r:id="rId4">
                  <a:extLst>
                    <a:ext uri="{A12FA001-AC4F-418D-AE19-62706E023703}">
                      <ahyp:hlinkClr xmlns:ahyp="http://schemas.microsoft.com/office/drawing/2018/hyperlinkcolor" val="tx"/>
                    </a:ext>
                  </a:extLst>
                </a:hlinkClick>
              </a:rPr>
              <a:t>https://www.tourettes-action.org.uk/</a:t>
            </a:r>
            <a:endParaRPr lang="en-US" sz="2800">
              <a:latin typeface="+mn-lt"/>
              <a:ea typeface="Lato Black" panose="020F0502020204030203" pitchFamily="34" charset="0"/>
              <a:cs typeface="Lato Black" panose="020F0502020204030203" pitchFamily="34" charset="0"/>
            </a:endParaRPr>
          </a:p>
          <a:p>
            <a:pPr algn="ctr"/>
            <a:endParaRPr lang="en-US" sz="2800">
              <a:latin typeface="+mn-lt"/>
              <a:ea typeface="Lato Black" panose="020F0502020204030203" pitchFamily="34" charset="0"/>
              <a:cs typeface="Lato Black" panose="020F0502020204030203" pitchFamily="34" charset="0"/>
            </a:endParaRPr>
          </a:p>
          <a:p>
            <a:pPr algn="ctr"/>
            <a:r>
              <a:rPr lang="en-US" sz="2800">
                <a:latin typeface="+mn-lt"/>
                <a:ea typeface="Lato Black" panose="020F0502020204030203" pitchFamily="34" charset="0"/>
                <a:cs typeface="Lato Black" panose="020F0502020204030203" pitchFamily="34" charset="0"/>
                <a:hlinkClick r:id="rId5">
                  <a:extLst>
                    <a:ext uri="{A12FA001-AC4F-418D-AE19-62706E023703}">
                      <ahyp:hlinkClr xmlns:ahyp="http://schemas.microsoft.com/office/drawing/2018/hyperlinkcolor" val="tx"/>
                    </a:ext>
                  </a:extLst>
                </a:hlinkClick>
              </a:rPr>
              <a:t>https://www.ocduk.org/</a:t>
            </a:r>
            <a:endParaRPr lang="en-US" sz="2800">
              <a:latin typeface="+mn-lt"/>
              <a:ea typeface="Lato Black" panose="020F0502020204030203" pitchFamily="34" charset="0"/>
              <a:cs typeface="Lato Black" panose="020F0502020204030203" pitchFamily="34" charset="0"/>
            </a:endParaRPr>
          </a:p>
          <a:p>
            <a:pPr algn="ctr"/>
            <a:endParaRPr lang="en-US" sz="2800">
              <a:latin typeface="+mn-lt"/>
              <a:ea typeface="Lato Black" panose="020F0502020204030203" pitchFamily="34" charset="0"/>
              <a:cs typeface="Lato Black" panose="020F0502020204030203" pitchFamily="34" charset="0"/>
            </a:endParaRPr>
          </a:p>
          <a:p>
            <a:pPr algn="ctr"/>
            <a:r>
              <a:rPr lang="en-US" sz="2800">
                <a:latin typeface="+mn-lt"/>
                <a:ea typeface="Lato Black" panose="020F0502020204030203" pitchFamily="34" charset="0"/>
                <a:cs typeface="Lato Black" panose="020F0502020204030203" pitchFamily="34" charset="0"/>
              </a:rPr>
              <a:t>https://www.headway.org.uk/</a:t>
            </a:r>
          </a:p>
          <a:p>
            <a:pPr algn="ctr"/>
            <a:endParaRPr lang="en-US" sz="2800">
              <a:latin typeface="+mn-lt"/>
              <a:ea typeface="Lato Black" panose="020F0502020204030203" pitchFamily="34" charset="0"/>
              <a:cs typeface="Lato Black" panose="020F0502020204030203" pitchFamily="34" charset="0"/>
            </a:endParaRPr>
          </a:p>
          <a:p>
            <a:pPr algn="ctr"/>
            <a:endParaRPr lang="en-US" sz="2800">
              <a:latin typeface="+mn-lt"/>
              <a:ea typeface="Lato Black" panose="020F0502020204030203" pitchFamily="34" charset="0"/>
              <a:cs typeface="Lato Black" panose="020F0502020204030203" pitchFamily="34" charset="0"/>
            </a:endParaRPr>
          </a:p>
          <a:p>
            <a:pPr algn="ctr"/>
            <a:endParaRPr lang="en-US" sz="2800">
              <a:latin typeface="+mn-lt"/>
              <a:ea typeface="Lato Black" panose="020F0502020204030203" pitchFamily="34" charset="0"/>
              <a:cs typeface="Lato Black" panose="020F0502020204030203" pitchFamily="34" charset="0"/>
            </a:endParaRPr>
          </a:p>
        </p:txBody>
      </p:sp>
      <p:sp>
        <p:nvSpPr>
          <p:cNvPr id="2" name="Date Placeholder 1">
            <a:extLst>
              <a:ext uri="{FF2B5EF4-FFF2-40B4-BE49-F238E27FC236}">
                <a16:creationId xmlns:a16="http://schemas.microsoft.com/office/drawing/2014/main" id="{70E312CC-3BDD-063D-EC6D-2D97BF8501EB}"/>
              </a:ext>
            </a:extLst>
          </p:cNvPr>
          <p:cNvSpPr txBox="1">
            <a:spLocks/>
          </p:cNvSpPr>
          <p:nvPr/>
        </p:nvSpPr>
        <p:spPr>
          <a:xfrm>
            <a:off x="240145" y="6521161"/>
            <a:ext cx="2628900" cy="153987"/>
          </a:xfrm>
          <a:prstGeom prst="rect">
            <a:avLst/>
          </a:prstGeom>
        </p:spPr>
        <p:txBody>
          <a:bodyPr vert="horz" wrap="square" lIns="0" tIns="0" rIns="0" bIns="0" rtlCol="0" anchor="ctr">
            <a:normAutofit/>
          </a:bodyPr>
          <a:lstStyle>
            <a:defPPr rtl="0">
              <a:defRPr lang="en-GB"/>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a:t>Think Neurodiversity 2023</a:t>
            </a:r>
          </a:p>
        </p:txBody>
      </p:sp>
    </p:spTree>
    <p:extLst>
      <p:ext uri="{BB962C8B-B14F-4D97-AF65-F5344CB8AC3E}">
        <p14:creationId xmlns:p14="http://schemas.microsoft.com/office/powerpoint/2010/main" val="12719990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546894" y="526972"/>
            <a:ext cx="11098212" cy="1331913"/>
          </a:xfrm>
        </p:spPr>
        <p:txBody>
          <a:bodyPr rtlCol="0"/>
          <a:lstStyle/>
          <a:p>
            <a:pPr algn="ctr" rtl="0"/>
            <a:r>
              <a:rPr lang="en-GB" sz="4400">
                <a:solidFill>
                  <a:schemeClr val="tx1"/>
                </a:solidFill>
                <a:ea typeface="Lato Black" panose="020F0502020204030203" pitchFamily="34" charset="0"/>
                <a:cs typeface="Lato Black" panose="020F0502020204030203" pitchFamily="34" charset="0"/>
              </a:rPr>
              <a:t>Resources for people waiting assessment or diagnosis</a:t>
            </a:r>
          </a:p>
        </p:txBody>
      </p:sp>
      <p:sp>
        <p:nvSpPr>
          <p:cNvPr id="11" name="Slide Number Placeholder 10">
            <a:extLst>
              <a:ext uri="{FF2B5EF4-FFF2-40B4-BE49-F238E27FC236}">
                <a16:creationId xmlns:a16="http://schemas.microsoft.com/office/drawing/2014/main" id="{43F863E6-8949-23E1-3685-45940EB132C9}"/>
              </a:ext>
            </a:extLst>
          </p:cNvPr>
          <p:cNvSpPr>
            <a:spLocks noGrp="1"/>
          </p:cNvSpPr>
          <p:nvPr>
            <p:ph type="sldNum" sz="quarter" idx="4294967295"/>
          </p:nvPr>
        </p:nvSpPr>
        <p:spPr>
          <a:xfrm>
            <a:off x="10499725" y="6507163"/>
            <a:ext cx="1692275" cy="153987"/>
          </a:xfrm>
        </p:spPr>
        <p:txBody>
          <a:bodyPr/>
          <a:lstStyle/>
          <a:p>
            <a:pPr rtl="0"/>
            <a:fld id="{DBA1B0FB-D917-4C8C-928F-313BD683BF39}" type="slidenum">
              <a:rPr lang="en-GB" smtClean="0"/>
              <a:t>103</a:t>
            </a:fld>
            <a:endParaRPr lang="en-GB"/>
          </a:p>
        </p:txBody>
      </p:sp>
      <p:sp>
        <p:nvSpPr>
          <p:cNvPr id="5" name="Title 6">
            <a:extLst>
              <a:ext uri="{FF2B5EF4-FFF2-40B4-BE49-F238E27FC236}">
                <a16:creationId xmlns:a16="http://schemas.microsoft.com/office/drawing/2014/main" id="{8BE98015-B4C2-F796-080F-C5FF25D06DAC}"/>
              </a:ext>
            </a:extLst>
          </p:cNvPr>
          <p:cNvSpPr txBox="1">
            <a:spLocks/>
          </p:cNvSpPr>
          <p:nvPr/>
        </p:nvSpPr>
        <p:spPr>
          <a:xfrm>
            <a:off x="546894" y="2525712"/>
            <a:ext cx="11098212" cy="441012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pPr algn="ctr"/>
            <a:r>
              <a:rPr lang="en-US" sz="2800" dirty="0">
                <a:latin typeface="+mn-lt"/>
                <a:ea typeface="Lato Black" panose="020F0502020204030203" pitchFamily="34" charset="0"/>
                <a:cs typeface="Lato Black" panose="020F0502020204030203" pitchFamily="34" charset="0"/>
              </a:rPr>
              <a:t>National charities / groups</a:t>
            </a:r>
          </a:p>
          <a:p>
            <a:pPr algn="ctr"/>
            <a:endParaRPr lang="en-US" sz="2800" dirty="0">
              <a:solidFill>
                <a:schemeClr val="accent3"/>
              </a:solidFill>
              <a:latin typeface="+mn-lt"/>
              <a:ea typeface="Lato Black" panose="020F0502020204030203" pitchFamily="34" charset="0"/>
              <a:cs typeface="Lato Black" panose="020F0502020204030203" pitchFamily="34" charset="0"/>
            </a:endParaRPr>
          </a:p>
          <a:p>
            <a:pPr algn="ctr"/>
            <a:r>
              <a:rPr lang="en-US" sz="2800" u="sng" dirty="0">
                <a:latin typeface="+mn-lt"/>
                <a:ea typeface="Lato Black" panose="020F0502020204030203" pitchFamily="34" charset="0"/>
                <a:cs typeface="Lato Black" panose="020F0502020204030203" pitchFamily="34" charset="0"/>
                <a:hlinkClick r:id="rId2">
                  <a:extLst>
                    <a:ext uri="{A12FA001-AC4F-418D-AE19-62706E023703}">
                      <ahyp:hlinkClr xmlns:ahyp="http://schemas.microsoft.com/office/drawing/2018/hyperlinkcolor" val="tx"/>
                    </a:ext>
                  </a:extLst>
                </a:hlinkClick>
              </a:rPr>
              <a:t>https://www.mssociety.org.uk/</a:t>
            </a:r>
            <a:endParaRPr lang="en-US" sz="2800" u="sng" dirty="0">
              <a:latin typeface="+mn-lt"/>
              <a:ea typeface="Lato Black" panose="020F0502020204030203" pitchFamily="34" charset="0"/>
              <a:cs typeface="Lato Black" panose="020F0502020204030203" pitchFamily="34" charset="0"/>
            </a:endParaRPr>
          </a:p>
          <a:p>
            <a:pPr algn="ctr"/>
            <a:endParaRPr lang="en-US" sz="2800" u="sng" dirty="0">
              <a:latin typeface="+mn-lt"/>
              <a:ea typeface="Lato Black" panose="020F0502020204030203" pitchFamily="34" charset="0"/>
              <a:cs typeface="Lato Black" panose="020F0502020204030203" pitchFamily="34" charset="0"/>
            </a:endParaRPr>
          </a:p>
          <a:p>
            <a:pPr algn="ctr"/>
            <a:r>
              <a:rPr lang="en-US" sz="2800" u="sng" dirty="0">
                <a:latin typeface="+mn-lt"/>
                <a:ea typeface="Lato Black" panose="020F0502020204030203" pitchFamily="34" charset="0"/>
                <a:cs typeface="Lato Black" panose="020F0502020204030203" pitchFamily="34" charset="0"/>
                <a:hlinkClick r:id="rId3">
                  <a:extLst>
                    <a:ext uri="{A12FA001-AC4F-418D-AE19-62706E023703}">
                      <ahyp:hlinkClr xmlns:ahyp="http://schemas.microsoft.com/office/drawing/2018/hyperlinkcolor" val="tx"/>
                    </a:ext>
                  </a:extLst>
                </a:hlinkClick>
              </a:rPr>
              <a:t>https://www.longcovid.org/</a:t>
            </a:r>
            <a:endParaRPr lang="en-US" sz="2800" u="sng" dirty="0">
              <a:latin typeface="+mn-lt"/>
              <a:ea typeface="Lato Black" panose="020F0502020204030203" pitchFamily="34" charset="0"/>
              <a:cs typeface="Lato Black" panose="020F0502020204030203" pitchFamily="34" charset="0"/>
            </a:endParaRPr>
          </a:p>
          <a:p>
            <a:pPr algn="ctr"/>
            <a:endParaRPr lang="en-US" sz="2800" dirty="0">
              <a:solidFill>
                <a:schemeClr val="accent3"/>
              </a:solidFill>
              <a:latin typeface="+mn-lt"/>
              <a:ea typeface="Lato Black" panose="020F0502020204030203" pitchFamily="34" charset="0"/>
              <a:cs typeface="Lato Black" panose="020F0502020204030203" pitchFamily="34" charset="0"/>
            </a:endParaRPr>
          </a:p>
          <a:p>
            <a:endParaRPr lang="en-US" sz="2800" dirty="0">
              <a:solidFill>
                <a:schemeClr val="accent3"/>
              </a:solidFill>
              <a:latin typeface="+mn-lt"/>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4184173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546894" y="526972"/>
            <a:ext cx="11098212" cy="1331913"/>
          </a:xfrm>
        </p:spPr>
        <p:txBody>
          <a:bodyPr rtlCol="0"/>
          <a:lstStyle/>
          <a:p>
            <a:pPr algn="ctr" rtl="0"/>
            <a:r>
              <a:rPr lang="en-GB" sz="4400" dirty="0">
                <a:solidFill>
                  <a:schemeClr val="tx1"/>
                </a:solidFill>
                <a:ea typeface="Lato Black" panose="020F0502020204030203" pitchFamily="34" charset="0"/>
                <a:cs typeface="Lato Black" panose="020F0502020204030203" pitchFamily="34" charset="0"/>
              </a:rPr>
              <a:t>The clinical practise I work with</a:t>
            </a:r>
          </a:p>
        </p:txBody>
      </p:sp>
      <p:sp>
        <p:nvSpPr>
          <p:cNvPr id="11" name="Slide Number Placeholder 10">
            <a:extLst>
              <a:ext uri="{FF2B5EF4-FFF2-40B4-BE49-F238E27FC236}">
                <a16:creationId xmlns:a16="http://schemas.microsoft.com/office/drawing/2014/main" id="{43F863E6-8949-23E1-3685-45940EB132C9}"/>
              </a:ext>
            </a:extLst>
          </p:cNvPr>
          <p:cNvSpPr>
            <a:spLocks noGrp="1"/>
          </p:cNvSpPr>
          <p:nvPr>
            <p:ph type="sldNum" sz="quarter" idx="4294967295"/>
          </p:nvPr>
        </p:nvSpPr>
        <p:spPr>
          <a:xfrm>
            <a:off x="10499725" y="6507163"/>
            <a:ext cx="1692275" cy="153987"/>
          </a:xfrm>
        </p:spPr>
        <p:txBody>
          <a:bodyPr/>
          <a:lstStyle/>
          <a:p>
            <a:pPr rtl="0"/>
            <a:fld id="{DBA1B0FB-D917-4C8C-928F-313BD683BF39}" type="slidenum">
              <a:rPr lang="en-GB" smtClean="0"/>
              <a:t>104</a:t>
            </a:fld>
            <a:endParaRPr lang="en-GB"/>
          </a:p>
        </p:txBody>
      </p:sp>
      <p:sp>
        <p:nvSpPr>
          <p:cNvPr id="5" name="Title 6">
            <a:extLst>
              <a:ext uri="{FF2B5EF4-FFF2-40B4-BE49-F238E27FC236}">
                <a16:creationId xmlns:a16="http://schemas.microsoft.com/office/drawing/2014/main" id="{8BE98015-B4C2-F796-080F-C5FF25D06DAC}"/>
              </a:ext>
            </a:extLst>
          </p:cNvPr>
          <p:cNvSpPr txBox="1">
            <a:spLocks/>
          </p:cNvSpPr>
          <p:nvPr/>
        </p:nvSpPr>
        <p:spPr>
          <a:xfrm>
            <a:off x="542582" y="1223937"/>
            <a:ext cx="11098212" cy="441012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pPr algn="ctr"/>
            <a:r>
              <a:rPr lang="en-US" sz="2800" u="sng" dirty="0">
                <a:latin typeface="+mn-lt"/>
                <a:ea typeface="Lato Black" panose="020F0502020204030203" pitchFamily="34" charset="0"/>
                <a:cs typeface="Lato Black" panose="020F0502020204030203" pitchFamily="34" charset="0"/>
                <a:hlinkClick r:id="rId2">
                  <a:extLst>
                    <a:ext uri="{A12FA001-AC4F-418D-AE19-62706E023703}">
                      <ahyp:hlinkClr xmlns:ahyp="http://schemas.microsoft.com/office/drawing/2018/hyperlinkcolor" val="tx"/>
                    </a:ext>
                  </a:extLst>
                </a:hlinkClick>
              </a:rPr>
              <a:t>https://www.divergenceuk.org/</a:t>
            </a:r>
            <a:endParaRPr lang="en-US" sz="2800" u="sng" dirty="0">
              <a:latin typeface="+mn-lt"/>
              <a:ea typeface="Lato Black" panose="020F0502020204030203" pitchFamily="34" charset="0"/>
              <a:cs typeface="Lato Black" panose="020F0502020204030203" pitchFamily="34" charset="0"/>
            </a:endParaRPr>
          </a:p>
          <a:p>
            <a:pPr algn="ctr"/>
            <a:endParaRPr lang="en-US" sz="2800" dirty="0">
              <a:solidFill>
                <a:schemeClr val="accent3"/>
              </a:solidFill>
              <a:latin typeface="+mn-lt"/>
              <a:ea typeface="Lato Black" panose="020F0502020204030203" pitchFamily="34" charset="0"/>
              <a:cs typeface="Lato Black" panose="020F0502020204030203" pitchFamily="34" charset="0"/>
            </a:endParaRPr>
          </a:p>
          <a:p>
            <a:endParaRPr lang="en-US" sz="2800" dirty="0">
              <a:solidFill>
                <a:schemeClr val="accent3"/>
              </a:solidFill>
              <a:latin typeface="+mn-lt"/>
              <a:ea typeface="Lato Black" panose="020F0502020204030203" pitchFamily="34" charset="0"/>
              <a:cs typeface="Lato Black" panose="020F0502020204030203" pitchFamily="34" charset="0"/>
            </a:endParaRPr>
          </a:p>
        </p:txBody>
      </p:sp>
      <p:pic>
        <p:nvPicPr>
          <p:cNvPr id="3" name="Picture 2">
            <a:extLst>
              <a:ext uri="{FF2B5EF4-FFF2-40B4-BE49-F238E27FC236}">
                <a16:creationId xmlns:a16="http://schemas.microsoft.com/office/drawing/2014/main" id="{4FFB3A30-939E-90EC-3B9E-E3B6992D4595}"/>
              </a:ext>
            </a:extLst>
          </p:cNvPr>
          <p:cNvPicPr>
            <a:picLocks noChangeAspect="1"/>
          </p:cNvPicPr>
          <p:nvPr/>
        </p:nvPicPr>
        <p:blipFill>
          <a:blip r:embed="rId3"/>
          <a:srcRect/>
          <a:stretch/>
        </p:blipFill>
        <p:spPr>
          <a:xfrm>
            <a:off x="3800388" y="1739803"/>
            <a:ext cx="4591224" cy="4591224"/>
          </a:xfrm>
          <a:prstGeom prst="rect">
            <a:avLst/>
          </a:prstGeom>
        </p:spPr>
      </p:pic>
    </p:spTree>
    <p:extLst>
      <p:ext uri="{BB962C8B-B14F-4D97-AF65-F5344CB8AC3E}">
        <p14:creationId xmlns:p14="http://schemas.microsoft.com/office/powerpoint/2010/main" val="38290837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546894" y="526972"/>
            <a:ext cx="11098212" cy="1331913"/>
          </a:xfrm>
        </p:spPr>
        <p:txBody>
          <a:bodyPr rtlCol="0"/>
          <a:lstStyle/>
          <a:p>
            <a:pPr algn="ctr" rtl="0"/>
            <a:r>
              <a:rPr lang="en-GB" sz="4400">
                <a:solidFill>
                  <a:schemeClr val="tx1"/>
                </a:solidFill>
                <a:ea typeface="Lato Black" panose="020F0502020204030203" pitchFamily="34" charset="0"/>
                <a:cs typeface="Lato Black" panose="020F0502020204030203" pitchFamily="34" charset="0"/>
              </a:rPr>
              <a:t>Resources from Matt</a:t>
            </a:r>
          </a:p>
        </p:txBody>
      </p:sp>
      <p:sp>
        <p:nvSpPr>
          <p:cNvPr id="11" name="Slide Number Placeholder 10">
            <a:extLst>
              <a:ext uri="{FF2B5EF4-FFF2-40B4-BE49-F238E27FC236}">
                <a16:creationId xmlns:a16="http://schemas.microsoft.com/office/drawing/2014/main" id="{43F863E6-8949-23E1-3685-45940EB132C9}"/>
              </a:ext>
            </a:extLst>
          </p:cNvPr>
          <p:cNvSpPr>
            <a:spLocks noGrp="1"/>
          </p:cNvSpPr>
          <p:nvPr>
            <p:ph type="sldNum" sz="quarter" idx="4294967295"/>
          </p:nvPr>
        </p:nvSpPr>
        <p:spPr>
          <a:xfrm>
            <a:off x="10499725" y="6507163"/>
            <a:ext cx="1692275" cy="153987"/>
          </a:xfrm>
        </p:spPr>
        <p:txBody>
          <a:bodyPr/>
          <a:lstStyle/>
          <a:p>
            <a:pPr rtl="0"/>
            <a:fld id="{DBA1B0FB-D917-4C8C-928F-313BD683BF39}" type="slidenum">
              <a:rPr lang="en-GB" smtClean="0"/>
              <a:t>105</a:t>
            </a:fld>
            <a:endParaRPr lang="en-GB"/>
          </a:p>
        </p:txBody>
      </p:sp>
      <p:sp>
        <p:nvSpPr>
          <p:cNvPr id="5" name="Title 6">
            <a:extLst>
              <a:ext uri="{FF2B5EF4-FFF2-40B4-BE49-F238E27FC236}">
                <a16:creationId xmlns:a16="http://schemas.microsoft.com/office/drawing/2014/main" id="{8BE98015-B4C2-F796-080F-C5FF25D06DAC}"/>
              </a:ext>
            </a:extLst>
          </p:cNvPr>
          <p:cNvSpPr txBox="1">
            <a:spLocks/>
          </p:cNvSpPr>
          <p:nvPr/>
        </p:nvSpPr>
        <p:spPr>
          <a:xfrm>
            <a:off x="262875" y="2097087"/>
            <a:ext cx="11098212" cy="441012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pPr algn="ctr"/>
            <a:r>
              <a:rPr lang="en-US" sz="2800" dirty="0">
                <a:latin typeface="+mn-lt"/>
                <a:ea typeface="Lato Black" panose="020F0502020204030203" pitchFamily="34" charset="0"/>
                <a:cs typeface="Lato Black" panose="020F0502020204030203" pitchFamily="34" charset="0"/>
              </a:rPr>
              <a:t>@TALKADHD PODCAST:</a:t>
            </a:r>
          </a:p>
          <a:p>
            <a:pPr algn="ctr"/>
            <a:endParaRPr lang="en-US" sz="2800" dirty="0">
              <a:latin typeface="+mn-lt"/>
              <a:ea typeface="Lato Black" panose="020F0502020204030203" pitchFamily="34" charset="0"/>
              <a:cs typeface="Lato Black" panose="020F0502020204030203" pitchFamily="34" charset="0"/>
            </a:endParaRPr>
          </a:p>
          <a:p>
            <a:pPr algn="ctr"/>
            <a:r>
              <a:rPr lang="en-US" sz="2800" dirty="0">
                <a:latin typeface="+mn-lt"/>
                <a:ea typeface="Lato Black" panose="020F0502020204030203" pitchFamily="34" charset="0"/>
                <a:cs typeface="Lato Black" panose="020F0502020204030203" pitchFamily="34" charset="0"/>
                <a:hlinkClick r:id="rId2">
                  <a:extLst>
                    <a:ext uri="{A12FA001-AC4F-418D-AE19-62706E023703}">
                      <ahyp:hlinkClr xmlns:ahyp="http://schemas.microsoft.com/office/drawing/2018/hyperlinkcolor" val="tx"/>
                    </a:ext>
                  </a:extLst>
                </a:hlinkClick>
              </a:rPr>
              <a:t>https://www.youtube.com/@TALKADHD</a:t>
            </a:r>
            <a:endParaRPr lang="en-US" sz="2800" dirty="0">
              <a:latin typeface="+mn-lt"/>
              <a:ea typeface="Lato Black" panose="020F0502020204030203" pitchFamily="34" charset="0"/>
              <a:cs typeface="Lato Black" panose="020F0502020204030203" pitchFamily="34" charset="0"/>
            </a:endParaRPr>
          </a:p>
          <a:p>
            <a:pPr algn="ctr"/>
            <a:endParaRPr lang="en-US" sz="2800" dirty="0">
              <a:latin typeface="+mn-lt"/>
              <a:ea typeface="Lato Black" panose="020F0502020204030203" pitchFamily="34" charset="0"/>
              <a:cs typeface="Lato Black" panose="020F0502020204030203" pitchFamily="34" charset="0"/>
            </a:endParaRPr>
          </a:p>
          <a:p>
            <a:pPr algn="ctr"/>
            <a:endParaRPr lang="en-US" sz="2800" dirty="0">
              <a:latin typeface="+mn-lt"/>
              <a:ea typeface="Lato Black" panose="020F0502020204030203" pitchFamily="34" charset="0"/>
              <a:cs typeface="Lato Black" panose="020F0502020204030203" pitchFamily="34" charset="0"/>
            </a:endParaRPr>
          </a:p>
          <a:p>
            <a:pPr algn="ctr"/>
            <a:r>
              <a:rPr lang="en-US" sz="2800" dirty="0">
                <a:latin typeface="+mn-lt"/>
                <a:ea typeface="Lato Black" panose="020F0502020204030203" pitchFamily="34" charset="0"/>
                <a:cs typeface="Lato Black" panose="020F0502020204030203" pitchFamily="34" charset="0"/>
              </a:rPr>
              <a:t>TALKADHD </a:t>
            </a:r>
            <a:r>
              <a:rPr lang="en-US" sz="2800" dirty="0" err="1">
                <a:latin typeface="+mn-lt"/>
                <a:ea typeface="Lato Black" panose="020F0502020204030203" pitchFamily="34" charset="0"/>
                <a:cs typeface="Lato Black" panose="020F0502020204030203" pitchFamily="34" charset="0"/>
              </a:rPr>
              <a:t>Whatsapp</a:t>
            </a:r>
            <a:r>
              <a:rPr lang="en-US" sz="2800" dirty="0">
                <a:latin typeface="+mn-lt"/>
                <a:ea typeface="Lato Black" panose="020F0502020204030203" pitchFamily="34" charset="0"/>
                <a:cs typeface="Lato Black" panose="020F0502020204030203" pitchFamily="34" charset="0"/>
              </a:rPr>
              <a:t> community:</a:t>
            </a:r>
          </a:p>
          <a:p>
            <a:pPr algn="ctr"/>
            <a:endParaRPr lang="en-US" sz="2800" dirty="0">
              <a:latin typeface="+mn-lt"/>
              <a:ea typeface="Lato Black" panose="020F0502020204030203" pitchFamily="34" charset="0"/>
              <a:cs typeface="Lato Black" panose="020F0502020204030203" pitchFamily="34" charset="0"/>
            </a:endParaRPr>
          </a:p>
          <a:p>
            <a:pPr algn="ctr"/>
            <a:r>
              <a:rPr lang="en-US" sz="2800" dirty="0">
                <a:latin typeface="+mn-lt"/>
                <a:ea typeface="Lato Black" panose="020F0502020204030203" pitchFamily="34" charset="0"/>
                <a:cs typeface="Lato Black" panose="020F0502020204030203" pitchFamily="34" charset="0"/>
                <a:hlinkClick r:id="rId3">
                  <a:extLst>
                    <a:ext uri="{A12FA001-AC4F-418D-AE19-62706E023703}">
                      <ahyp:hlinkClr xmlns:ahyp="http://schemas.microsoft.com/office/drawing/2018/hyperlinkcolor" val="tx"/>
                    </a:ext>
                  </a:extLst>
                </a:hlinkClick>
              </a:rPr>
              <a:t>https://chat.whatsapp.com/JR8R8jTl5zY0jr8MzXjIE7 - </a:t>
            </a:r>
            <a:endParaRPr lang="en-US" sz="2800" dirty="0">
              <a:latin typeface="+mn-lt"/>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1765614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546894" y="526972"/>
            <a:ext cx="11098212" cy="1331913"/>
          </a:xfrm>
        </p:spPr>
        <p:txBody>
          <a:bodyPr rtlCol="0"/>
          <a:lstStyle/>
          <a:p>
            <a:pPr algn="ctr" rtl="0"/>
            <a:r>
              <a:rPr lang="en-GB" sz="4400">
                <a:solidFill>
                  <a:schemeClr val="tx1"/>
                </a:solidFill>
                <a:ea typeface="Lato Black" panose="020F0502020204030203" pitchFamily="34" charset="0"/>
                <a:cs typeface="Lato Black" panose="020F0502020204030203" pitchFamily="34" charset="0"/>
              </a:rPr>
              <a:t>Resources from Matt</a:t>
            </a:r>
          </a:p>
        </p:txBody>
      </p:sp>
      <p:sp>
        <p:nvSpPr>
          <p:cNvPr id="11" name="Slide Number Placeholder 10">
            <a:extLst>
              <a:ext uri="{FF2B5EF4-FFF2-40B4-BE49-F238E27FC236}">
                <a16:creationId xmlns:a16="http://schemas.microsoft.com/office/drawing/2014/main" id="{43F863E6-8949-23E1-3685-45940EB132C9}"/>
              </a:ext>
            </a:extLst>
          </p:cNvPr>
          <p:cNvSpPr>
            <a:spLocks noGrp="1"/>
          </p:cNvSpPr>
          <p:nvPr>
            <p:ph type="sldNum" sz="quarter" idx="4294967295"/>
          </p:nvPr>
        </p:nvSpPr>
        <p:spPr>
          <a:xfrm>
            <a:off x="10499725" y="6507163"/>
            <a:ext cx="1692275" cy="153987"/>
          </a:xfrm>
        </p:spPr>
        <p:txBody>
          <a:bodyPr/>
          <a:lstStyle/>
          <a:p>
            <a:pPr rtl="0"/>
            <a:fld id="{DBA1B0FB-D917-4C8C-928F-313BD683BF39}" type="slidenum">
              <a:rPr lang="en-GB" smtClean="0"/>
              <a:t>106</a:t>
            </a:fld>
            <a:endParaRPr lang="en-GB"/>
          </a:p>
        </p:txBody>
      </p:sp>
      <p:sp>
        <p:nvSpPr>
          <p:cNvPr id="5" name="Title 6">
            <a:extLst>
              <a:ext uri="{FF2B5EF4-FFF2-40B4-BE49-F238E27FC236}">
                <a16:creationId xmlns:a16="http://schemas.microsoft.com/office/drawing/2014/main" id="{8BE98015-B4C2-F796-080F-C5FF25D06DAC}"/>
              </a:ext>
            </a:extLst>
          </p:cNvPr>
          <p:cNvSpPr txBox="1">
            <a:spLocks/>
          </p:cNvSpPr>
          <p:nvPr/>
        </p:nvSpPr>
        <p:spPr>
          <a:xfrm>
            <a:off x="910575" y="2097038"/>
            <a:ext cx="11098212" cy="441012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pPr algn="ctr"/>
            <a:r>
              <a:rPr lang="en-US" sz="2800" dirty="0" err="1">
                <a:latin typeface="+mn-lt"/>
                <a:ea typeface="Lato Black" panose="020F0502020204030203" pitchFamily="34" charset="0"/>
                <a:cs typeface="Lato Black" panose="020F0502020204030203" pitchFamily="34" charset="0"/>
              </a:rPr>
              <a:t>Userway</a:t>
            </a:r>
            <a:r>
              <a:rPr lang="en-US" sz="2800" dirty="0">
                <a:latin typeface="+mn-lt"/>
                <a:ea typeface="Lato Black" panose="020F0502020204030203" pitchFamily="34" charset="0"/>
                <a:cs typeface="Lato Black" panose="020F0502020204030203" pitchFamily="34" charset="0"/>
              </a:rPr>
              <a:t> accessibility software:</a:t>
            </a:r>
          </a:p>
          <a:p>
            <a:pPr algn="ctr"/>
            <a:endParaRPr lang="en-US" sz="2800" dirty="0">
              <a:latin typeface="+mn-lt"/>
              <a:ea typeface="Lato Black" panose="020F0502020204030203" pitchFamily="34" charset="0"/>
              <a:cs typeface="Lato Black" panose="020F0502020204030203" pitchFamily="34" charset="0"/>
            </a:endParaRPr>
          </a:p>
          <a:p>
            <a:pPr algn="ctr"/>
            <a:r>
              <a:rPr lang="en-GB" sz="2800" dirty="0">
                <a:latin typeface="+mn-lt"/>
                <a:ea typeface="Lato Black" panose="020F0502020204030203" pitchFamily="34" charset="0"/>
                <a:cs typeface="Lato Black" panose="020F0502020204030203" pitchFamily="34" charset="0"/>
                <a:hlinkClick r:id="rId2">
                  <a:extLst>
                    <a:ext uri="{A12FA001-AC4F-418D-AE19-62706E023703}">
                      <ahyp:hlinkClr xmlns:ahyp="http://schemas.microsoft.com/office/drawing/2018/hyperlinkcolor" val="tx"/>
                    </a:ext>
                  </a:extLst>
                </a:hlinkClick>
              </a:rPr>
              <a:t>https://www.uwtracks.com/6R5NDGT/55M6S/</a:t>
            </a:r>
            <a:endParaRPr lang="en-US" sz="2800" dirty="0">
              <a:latin typeface="+mn-lt"/>
              <a:ea typeface="Lato Black" panose="020F0502020204030203" pitchFamily="34" charset="0"/>
              <a:cs typeface="Lato Black" panose="020F0502020204030203" pitchFamily="34" charset="0"/>
            </a:endParaRPr>
          </a:p>
          <a:p>
            <a:pPr algn="ctr"/>
            <a:endParaRPr lang="en-US" sz="2800" dirty="0">
              <a:latin typeface="+mn-lt"/>
              <a:ea typeface="Lato Black" panose="020F0502020204030203" pitchFamily="34" charset="0"/>
              <a:cs typeface="Lato Black" panose="020F0502020204030203" pitchFamily="34" charset="0"/>
            </a:endParaRPr>
          </a:p>
          <a:p>
            <a:pPr algn="ctr"/>
            <a:r>
              <a:rPr lang="en-US" sz="2800" dirty="0">
                <a:latin typeface="+mn-lt"/>
                <a:ea typeface="Lato Black" panose="020F0502020204030203" pitchFamily="34" charset="0"/>
                <a:cs typeface="Lato Black" panose="020F0502020204030203" pitchFamily="34" charset="0"/>
              </a:rPr>
              <a:t>Fathom meeting recording software:</a:t>
            </a:r>
          </a:p>
          <a:p>
            <a:pPr algn="ctr"/>
            <a:endParaRPr lang="en-US" sz="2800" dirty="0">
              <a:latin typeface="+mn-lt"/>
              <a:ea typeface="Lato Black" panose="020F0502020204030203" pitchFamily="34" charset="0"/>
              <a:cs typeface="Lato Black" panose="020F0502020204030203" pitchFamily="34" charset="0"/>
            </a:endParaRPr>
          </a:p>
          <a:p>
            <a:pPr algn="ctr"/>
            <a:r>
              <a:rPr lang="en-GB" sz="2800" dirty="0">
                <a:latin typeface="+mn-lt"/>
                <a:ea typeface="Lato Black" panose="020F0502020204030203" pitchFamily="34" charset="0"/>
                <a:cs typeface="Lato Black" panose="020F0502020204030203" pitchFamily="34" charset="0"/>
                <a:hlinkClick r:id="rId3">
                  <a:extLst>
                    <a:ext uri="{A12FA001-AC4F-418D-AE19-62706E023703}">
                      <ahyp:hlinkClr xmlns:ahyp="http://schemas.microsoft.com/office/drawing/2018/hyperlinkcolor" val="tx"/>
                    </a:ext>
                  </a:extLst>
                </a:hlinkClick>
              </a:rPr>
              <a:t>https://fathom.partnerlinks.io/oi8son9o112q</a:t>
            </a:r>
            <a:endParaRPr lang="en-US" sz="2800" dirty="0">
              <a:latin typeface="+mn-lt"/>
              <a:ea typeface="Lato Black" panose="020F0502020204030203" pitchFamily="34" charset="0"/>
              <a:cs typeface="Lato Black" panose="020F0502020204030203" pitchFamily="34" charset="0"/>
            </a:endParaRPr>
          </a:p>
        </p:txBody>
      </p:sp>
      <p:pic>
        <p:nvPicPr>
          <p:cNvPr id="3" name="Picture 2" descr="A blue and white sign with a person in the middle&#10;&#10;Description automatically generated">
            <a:extLst>
              <a:ext uri="{FF2B5EF4-FFF2-40B4-BE49-F238E27FC236}">
                <a16:creationId xmlns:a16="http://schemas.microsoft.com/office/drawing/2014/main" id="{FCE26424-4717-F3E7-DB94-F63B41009777}"/>
              </a:ext>
            </a:extLst>
          </p:cNvPr>
          <p:cNvPicPr>
            <a:picLocks noChangeAspect="1"/>
          </p:cNvPicPr>
          <p:nvPr/>
        </p:nvPicPr>
        <p:blipFill>
          <a:blip r:embed="rId4"/>
          <a:stretch>
            <a:fillRect/>
          </a:stretch>
        </p:blipFill>
        <p:spPr>
          <a:xfrm>
            <a:off x="2603953" y="1685079"/>
            <a:ext cx="1219200" cy="1219200"/>
          </a:xfrm>
          <a:prstGeom prst="rect">
            <a:avLst/>
          </a:prstGeom>
        </p:spPr>
      </p:pic>
      <p:pic>
        <p:nvPicPr>
          <p:cNvPr id="6" name="Picture 5" descr="A blue square with black lines&#10;&#10;Description automatically generated">
            <a:extLst>
              <a:ext uri="{FF2B5EF4-FFF2-40B4-BE49-F238E27FC236}">
                <a16:creationId xmlns:a16="http://schemas.microsoft.com/office/drawing/2014/main" id="{40B0D9CC-C8E2-0F2E-2181-5AA2A439BF9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052410" y="3197175"/>
            <a:ext cx="2322286" cy="1219200"/>
          </a:xfrm>
          <a:prstGeom prst="rect">
            <a:avLst/>
          </a:prstGeom>
        </p:spPr>
      </p:pic>
    </p:spTree>
    <p:extLst>
      <p:ext uri="{BB962C8B-B14F-4D97-AF65-F5344CB8AC3E}">
        <p14:creationId xmlns:p14="http://schemas.microsoft.com/office/powerpoint/2010/main" val="5433497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546894" y="526972"/>
            <a:ext cx="11098212" cy="1331913"/>
          </a:xfrm>
        </p:spPr>
        <p:txBody>
          <a:bodyPr rtlCol="0"/>
          <a:lstStyle/>
          <a:p>
            <a:pPr algn="ctr" rtl="0"/>
            <a:r>
              <a:rPr lang="en-GB" sz="4400" dirty="0">
                <a:solidFill>
                  <a:schemeClr val="tx1"/>
                </a:solidFill>
                <a:ea typeface="Lato Black" panose="020F0502020204030203" pitchFamily="34" charset="0"/>
                <a:cs typeface="Lato Black" panose="020F0502020204030203" pitchFamily="34" charset="0"/>
              </a:rPr>
              <a:t>Contact Matt for consultancy, training or speaking.</a:t>
            </a:r>
          </a:p>
        </p:txBody>
      </p:sp>
      <p:sp>
        <p:nvSpPr>
          <p:cNvPr id="11" name="Slide Number Placeholder 10">
            <a:extLst>
              <a:ext uri="{FF2B5EF4-FFF2-40B4-BE49-F238E27FC236}">
                <a16:creationId xmlns:a16="http://schemas.microsoft.com/office/drawing/2014/main" id="{43F863E6-8949-23E1-3685-45940EB132C9}"/>
              </a:ext>
            </a:extLst>
          </p:cNvPr>
          <p:cNvSpPr>
            <a:spLocks noGrp="1"/>
          </p:cNvSpPr>
          <p:nvPr>
            <p:ph type="sldNum" sz="quarter" idx="4294967295"/>
          </p:nvPr>
        </p:nvSpPr>
        <p:spPr>
          <a:xfrm>
            <a:off x="10499725" y="6507163"/>
            <a:ext cx="1692275" cy="153987"/>
          </a:xfrm>
        </p:spPr>
        <p:txBody>
          <a:bodyPr/>
          <a:lstStyle/>
          <a:p>
            <a:pPr rtl="0"/>
            <a:fld id="{DBA1B0FB-D917-4C8C-928F-313BD683BF39}" type="slidenum">
              <a:rPr lang="en-GB" smtClean="0"/>
              <a:t>107</a:t>
            </a:fld>
            <a:endParaRPr lang="en-GB"/>
          </a:p>
        </p:txBody>
      </p:sp>
      <p:sp>
        <p:nvSpPr>
          <p:cNvPr id="8" name="TextBox 7">
            <a:extLst>
              <a:ext uri="{FF2B5EF4-FFF2-40B4-BE49-F238E27FC236}">
                <a16:creationId xmlns:a16="http://schemas.microsoft.com/office/drawing/2014/main" id="{ECF45A74-C24E-A8DB-A0E3-B59F4ACB22CC}"/>
              </a:ext>
            </a:extLst>
          </p:cNvPr>
          <p:cNvSpPr txBox="1"/>
          <p:nvPr/>
        </p:nvSpPr>
        <p:spPr>
          <a:xfrm>
            <a:off x="6000149" y="2798029"/>
            <a:ext cx="8289925" cy="3139321"/>
          </a:xfrm>
          <a:prstGeom prst="rect">
            <a:avLst/>
          </a:prstGeom>
          <a:noFill/>
        </p:spPr>
        <p:txBody>
          <a:bodyPr wrap="square" rtlCol="0">
            <a:spAutoFit/>
          </a:bodyPr>
          <a:lstStyle/>
          <a:p>
            <a:r>
              <a:rPr lang="en-GB" dirty="0">
                <a:hlinkClick r:id="rId2">
                  <a:extLst>
                    <a:ext uri="{A12FA001-AC4F-418D-AE19-62706E023703}">
                      <ahyp:hlinkClr xmlns:ahyp="http://schemas.microsoft.com/office/drawing/2018/hyperlinkcolor" val="tx"/>
                    </a:ext>
                  </a:extLst>
                </a:hlinkClick>
              </a:rPr>
              <a:t>My website</a:t>
            </a:r>
            <a:endParaRPr lang="en-GB" dirty="0"/>
          </a:p>
          <a:p>
            <a:endParaRPr lang="en-GB" dirty="0"/>
          </a:p>
          <a:p>
            <a:endParaRPr lang="en-GB" dirty="0"/>
          </a:p>
          <a:p>
            <a:endParaRPr lang="en-GB" dirty="0"/>
          </a:p>
          <a:p>
            <a:r>
              <a:rPr lang="en-GB" dirty="0">
                <a:hlinkClick r:id="rId3">
                  <a:extLst>
                    <a:ext uri="{A12FA001-AC4F-418D-AE19-62706E023703}">
                      <ahyp:hlinkClr xmlns:ahyp="http://schemas.microsoft.com/office/drawing/2018/hyperlinkcolor" val="tx"/>
                    </a:ext>
                  </a:extLst>
                </a:hlinkClick>
              </a:rPr>
              <a:t>Email me</a:t>
            </a:r>
            <a:endParaRPr lang="en-GB" dirty="0"/>
          </a:p>
          <a:p>
            <a:endParaRPr lang="en-GB" dirty="0"/>
          </a:p>
          <a:p>
            <a:endParaRPr lang="en-GB" dirty="0"/>
          </a:p>
          <a:p>
            <a:endParaRPr lang="en-GB" dirty="0"/>
          </a:p>
          <a:p>
            <a:r>
              <a:rPr lang="en-GB" dirty="0" err="1">
                <a:hlinkClick r:id="rId4">
                  <a:extLst>
                    <a:ext uri="{A12FA001-AC4F-418D-AE19-62706E023703}">
                      <ahyp:hlinkClr xmlns:ahyp="http://schemas.microsoft.com/office/drawing/2018/hyperlinkcolor" val="tx"/>
                    </a:ext>
                  </a:extLst>
                </a:hlinkClick>
              </a:rPr>
              <a:t>Linkedin</a:t>
            </a:r>
            <a:endParaRPr lang="en-GB" dirty="0"/>
          </a:p>
          <a:p>
            <a:endParaRPr lang="en-GB" dirty="0"/>
          </a:p>
          <a:p>
            <a:endParaRPr lang="en-GB" dirty="0"/>
          </a:p>
        </p:txBody>
      </p:sp>
      <p:pic>
        <p:nvPicPr>
          <p:cNvPr id="10" name="Graphic 9" descr="Internet with solid fill">
            <a:extLst>
              <a:ext uri="{FF2B5EF4-FFF2-40B4-BE49-F238E27FC236}">
                <a16:creationId xmlns:a16="http://schemas.microsoft.com/office/drawing/2014/main" id="{6C81644B-2B16-D5BC-66B2-D58ED153DD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72764" y="2432914"/>
            <a:ext cx="914400" cy="914400"/>
          </a:xfrm>
          <a:prstGeom prst="rect">
            <a:avLst/>
          </a:prstGeom>
        </p:spPr>
      </p:pic>
      <p:pic>
        <p:nvPicPr>
          <p:cNvPr id="13" name="Graphic 12" descr="Email with solid fill">
            <a:extLst>
              <a:ext uri="{FF2B5EF4-FFF2-40B4-BE49-F238E27FC236}">
                <a16:creationId xmlns:a16="http://schemas.microsoft.com/office/drawing/2014/main" id="{4906E7DA-AEA2-8E76-6153-D7061A8234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3792" y="3496377"/>
            <a:ext cx="741395" cy="741395"/>
          </a:xfrm>
          <a:prstGeom prst="rect">
            <a:avLst/>
          </a:prstGeom>
        </p:spPr>
      </p:pic>
      <p:pic>
        <p:nvPicPr>
          <p:cNvPr id="15" name="Graphic 14">
            <a:extLst>
              <a:ext uri="{FF2B5EF4-FFF2-40B4-BE49-F238E27FC236}">
                <a16:creationId xmlns:a16="http://schemas.microsoft.com/office/drawing/2014/main" id="{28607CDE-B746-CA60-9937-F0FE78A1F13C}"/>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5134801" y="4535899"/>
            <a:ext cx="639378" cy="752183"/>
          </a:xfrm>
          <a:prstGeom prst="rect">
            <a:avLst/>
          </a:prstGeom>
        </p:spPr>
      </p:pic>
    </p:spTree>
    <p:extLst>
      <p:ext uri="{BB962C8B-B14F-4D97-AF65-F5344CB8AC3E}">
        <p14:creationId xmlns:p14="http://schemas.microsoft.com/office/powerpoint/2010/main" val="22719454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title"/>
          </p:nvPr>
        </p:nvSpPr>
        <p:spPr>
          <a:xfrm>
            <a:off x="532264" y="776941"/>
            <a:ext cx="3209008" cy="1758869"/>
          </a:xfrm>
        </p:spPr>
        <p:txBody>
          <a:bodyPr rtlCol="0" anchor="b">
            <a:normAutofit/>
          </a:bodyPr>
          <a:lstStyle/>
          <a:p>
            <a:pPr rtl="0"/>
            <a:r>
              <a:rPr lang="en-GB" dirty="0">
                <a:solidFill>
                  <a:schemeClr val="tx1"/>
                </a:solidFill>
                <a:latin typeface="+mn-lt"/>
              </a:rPr>
              <a:t>Thank you</a:t>
            </a:r>
          </a:p>
        </p:txBody>
      </p:sp>
      <p:pic>
        <p:nvPicPr>
          <p:cNvPr id="58" name="Picture Placeholder 57">
            <a:extLst>
              <a:ext uri="{FF2B5EF4-FFF2-40B4-BE49-F238E27FC236}">
                <a16:creationId xmlns:a16="http://schemas.microsoft.com/office/drawing/2014/main" id="{A51C462C-6D3B-4554-9CDC-86D00D0EA07A}"/>
              </a:ext>
            </a:extLst>
          </p:cNvPr>
          <p:cNvPicPr>
            <a:picLocks noGrp="1" noChangeAspect="1"/>
          </p:cNvPicPr>
          <p:nvPr>
            <p:ph type="pic" sz="quarter" idx="13"/>
          </p:nvPr>
        </p:nvPicPr>
        <p:blipFill>
          <a:blip r:embed="rId3"/>
          <a:srcRect t="7547" b="7547"/>
          <a:stretch/>
        </p:blipFill>
        <p:spPr>
          <a:xfrm>
            <a:off x="5531412" y="0"/>
            <a:ext cx="4790209" cy="4067147"/>
          </a:xfrm>
          <a:noFill/>
        </p:spPr>
      </p:pic>
      <p:sp>
        <p:nvSpPr>
          <p:cNvPr id="33" name="Subtitle 32">
            <a:extLst>
              <a:ext uri="{FF2B5EF4-FFF2-40B4-BE49-F238E27FC236}">
                <a16:creationId xmlns:a16="http://schemas.microsoft.com/office/drawing/2014/main" id="{0EEAA874-288B-4330-9FA4-F1144ACD46DE}"/>
              </a:ext>
            </a:extLst>
          </p:cNvPr>
          <p:cNvSpPr>
            <a:spLocks noGrp="1"/>
          </p:cNvSpPr>
          <p:nvPr>
            <p:ph type="body" sz="quarter" idx="15"/>
          </p:nvPr>
        </p:nvSpPr>
        <p:spPr>
          <a:xfrm>
            <a:off x="4864100" y="3562865"/>
            <a:ext cx="6599238" cy="2296083"/>
          </a:xfrm>
        </p:spPr>
        <p:txBody>
          <a:bodyPr rtlCol="0">
            <a:normAutofit fontScale="70000" lnSpcReduction="20000"/>
          </a:bodyPr>
          <a:lstStyle/>
          <a:p>
            <a:pPr rtl="0"/>
            <a:r>
              <a:rPr lang="en-GB" dirty="0"/>
              <a:t>Matt Gupwell</a:t>
            </a:r>
          </a:p>
          <a:p>
            <a:pPr rtl="0"/>
            <a:endParaRPr lang="en-GB" dirty="0"/>
          </a:p>
          <a:p>
            <a:pPr rtl="0"/>
            <a:r>
              <a:rPr lang="en-GB" dirty="0"/>
              <a:t>enquire@thinkneurodiversity.com</a:t>
            </a:r>
          </a:p>
          <a:p>
            <a:pPr rtl="0"/>
            <a:endParaRPr lang="en-GB" dirty="0"/>
          </a:p>
          <a:p>
            <a:pPr rtl="0"/>
            <a:r>
              <a:rPr lang="en-GB" dirty="0">
                <a:hlinkClick r:id="rId4"/>
              </a:rPr>
              <a:t>www.thinkneurodiversity.com</a:t>
            </a:r>
            <a:endParaRPr lang="en-GB" dirty="0"/>
          </a:p>
          <a:p>
            <a:pPr rtl="0"/>
            <a:endParaRPr lang="en-GB" dirty="0"/>
          </a:p>
          <a:p>
            <a:pPr rtl="0"/>
            <a:r>
              <a:rPr lang="en-GB" dirty="0" err="1"/>
              <a:t>Linkedin</a:t>
            </a:r>
            <a:r>
              <a:rPr lang="en-GB" dirty="0"/>
              <a:t>: @mattgupwell</a:t>
            </a:r>
          </a:p>
        </p:txBody>
      </p:sp>
      <p:sp>
        <p:nvSpPr>
          <p:cNvPr id="2" name="Slide Number Placeholder 14">
            <a:extLst>
              <a:ext uri="{FF2B5EF4-FFF2-40B4-BE49-F238E27FC236}">
                <a16:creationId xmlns:a16="http://schemas.microsoft.com/office/drawing/2014/main" id="{3B9600A7-817F-B2D3-16CD-738141680CCD}"/>
              </a:ext>
            </a:extLst>
          </p:cNvPr>
          <p:cNvSpPr txBox="1">
            <a:spLocks/>
          </p:cNvSpPr>
          <p:nvPr/>
        </p:nvSpPr>
        <p:spPr>
          <a:xfrm>
            <a:off x="10321621" y="6579257"/>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108</a:t>
            </a:fld>
            <a:endParaRPr lang="en-GB"/>
          </a:p>
        </p:txBody>
      </p:sp>
      <p:sp>
        <p:nvSpPr>
          <p:cNvPr id="3" name="Date Placeholder 14">
            <a:extLst>
              <a:ext uri="{FF2B5EF4-FFF2-40B4-BE49-F238E27FC236}">
                <a16:creationId xmlns:a16="http://schemas.microsoft.com/office/drawing/2014/main" id="{9EB4383C-54B7-7603-334F-74AA688AF23B}"/>
              </a:ext>
            </a:extLst>
          </p:cNvPr>
          <p:cNvSpPr txBox="1">
            <a:spLocks/>
          </p:cNvSpPr>
          <p:nvPr/>
        </p:nvSpPr>
        <p:spPr>
          <a:xfrm>
            <a:off x="9161247" y="6550583"/>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spTree>
    <p:extLst>
      <p:ext uri="{BB962C8B-B14F-4D97-AF65-F5344CB8AC3E}">
        <p14:creationId xmlns:p14="http://schemas.microsoft.com/office/powerpoint/2010/main" val="767611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1714500" y="1216025"/>
            <a:ext cx="8048625" cy="1969770"/>
          </a:xfrm>
          <a:prstGeom prst="rect">
            <a:avLst/>
          </a:prstGeom>
        </p:spPr>
        <p:txBody>
          <a:bodyPr wrap="square" lIns="0" tIns="0" rIns="0" bIns="0" rtlCol="0" anchor="t">
            <a:spAutoFit/>
          </a:bodyPr>
          <a:lstStyle/>
          <a:p>
            <a:pPr marL="295080" marR="0" lvl="1" indent="0" algn="ctr" defTabSz="609630" rtl="0" eaLnBrk="1" fontAlgn="auto" latinLnBrk="0" hangingPunct="1">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 does this mean</a:t>
            </a:r>
          </a:p>
          <a:p>
            <a:pPr marL="295080" marR="0" lvl="1" indent="0" algn="ctr" defTabSz="609630" rtl="0" eaLnBrk="1" fontAlgn="auto" latinLnBrk="0" hangingPunct="1">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2" name="Rectangle 1">
            <a:extLst>
              <a:ext uri="{FF2B5EF4-FFF2-40B4-BE49-F238E27FC236}">
                <a16:creationId xmlns:a16="http://schemas.microsoft.com/office/drawing/2014/main" id="{6C2B3821-3D99-B1C7-057F-98FBFF62D6DF}"/>
              </a:ext>
            </a:extLst>
          </p:cNvPr>
          <p:cNvSpPr/>
          <p:nvPr/>
        </p:nvSpPr>
        <p:spPr>
          <a:xfrm>
            <a:off x="3807232" y="2400965"/>
            <a:ext cx="4577535"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For you?</a:t>
            </a:r>
          </a:p>
        </p:txBody>
      </p:sp>
    </p:spTree>
    <p:extLst>
      <p:ext uri="{BB962C8B-B14F-4D97-AF65-F5344CB8AC3E}">
        <p14:creationId xmlns:p14="http://schemas.microsoft.com/office/powerpoint/2010/main" val="1045289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1714500" y="1216025"/>
            <a:ext cx="8048625" cy="1969770"/>
          </a:xfrm>
          <a:prstGeom prst="rect">
            <a:avLst/>
          </a:prstGeom>
        </p:spPr>
        <p:txBody>
          <a:bodyPr wrap="square" lIns="0" tIns="0" rIns="0" bIns="0" rtlCol="0" anchor="t">
            <a:spAutoFit/>
          </a:bodyPr>
          <a:lstStyle/>
          <a:p>
            <a:pPr marL="295080" marR="0" lvl="1" indent="0" algn="ctr" defTabSz="609630" rtl="0" eaLnBrk="1" fontAlgn="auto" latinLnBrk="0" hangingPunct="1">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 do</a:t>
            </a:r>
          </a:p>
          <a:p>
            <a:pPr marL="295080" marR="0" lvl="1" indent="0" algn="ctr" defTabSz="609630" rtl="0" eaLnBrk="1" fontAlgn="auto" latinLnBrk="0" hangingPunct="1">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2" name="Rectangle 1">
            <a:extLst>
              <a:ext uri="{FF2B5EF4-FFF2-40B4-BE49-F238E27FC236}">
                <a16:creationId xmlns:a16="http://schemas.microsoft.com/office/drawing/2014/main" id="{6C2B3821-3D99-B1C7-057F-98FBFF62D6DF}"/>
              </a:ext>
            </a:extLst>
          </p:cNvPr>
          <p:cNvSpPr/>
          <p:nvPr/>
        </p:nvSpPr>
        <p:spPr>
          <a:xfrm>
            <a:off x="1913797" y="2200910"/>
            <a:ext cx="8364406" cy="3046988"/>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Most managers </a:t>
            </a:r>
          </a:p>
          <a:p>
            <a:pPr algn="ctr"/>
            <a:r>
              <a:rPr lang="en-US" sz="9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Tell me</a:t>
            </a: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71578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238123" y="381850"/>
            <a:ext cx="11328400" cy="582147"/>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They:</a:t>
            </a:r>
          </a:p>
        </p:txBody>
      </p:sp>
      <p:sp>
        <p:nvSpPr>
          <p:cNvPr id="2" name="Rectangle 1">
            <a:extLst>
              <a:ext uri="{FF2B5EF4-FFF2-40B4-BE49-F238E27FC236}">
                <a16:creationId xmlns:a16="http://schemas.microsoft.com/office/drawing/2014/main" id="{1F973965-69C0-1DDD-2877-6447913D46D9}"/>
              </a:ext>
            </a:extLst>
          </p:cNvPr>
          <p:cNvSpPr/>
          <p:nvPr/>
        </p:nvSpPr>
        <p:spPr>
          <a:xfrm>
            <a:off x="1075917" y="1080008"/>
            <a:ext cx="1005595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Are terrified</a:t>
            </a:r>
            <a:r>
              <a:rPr kumimoji="0" lang="en-US"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of “getting IT wrong”</a:t>
            </a: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3" name="Rectangle 2">
            <a:extLst>
              <a:ext uri="{FF2B5EF4-FFF2-40B4-BE49-F238E27FC236}">
                <a16:creationId xmlns:a16="http://schemas.microsoft.com/office/drawing/2014/main" id="{FD7CE83D-B5A7-9265-3763-5E0E5971F6E9}"/>
              </a:ext>
            </a:extLst>
          </p:cNvPr>
          <p:cNvSpPr/>
          <p:nvPr/>
        </p:nvSpPr>
        <p:spPr>
          <a:xfrm>
            <a:off x="827387" y="2149160"/>
            <a:ext cx="10553017"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Are afraid they don’t KNOW enough</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E0063A72-D7F1-EFCB-07D3-11B8CF8CBDE9}"/>
              </a:ext>
            </a:extLst>
          </p:cNvPr>
          <p:cNvSpPr/>
          <p:nvPr/>
        </p:nvSpPr>
        <p:spPr>
          <a:xfrm>
            <a:off x="502682" y="3160495"/>
            <a:ext cx="11202426"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noProof="0"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Are aware they </a:t>
            </a:r>
            <a:r>
              <a:rPr lang="en-GB" sz="5400" b="1" noProof="0"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haven’t been TRAINED</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62AEC29-A5B0-C261-8D42-22F9A815F9C2}"/>
              </a:ext>
            </a:extLst>
          </p:cNvPr>
          <p:cNvSpPr/>
          <p:nvPr/>
        </p:nvSpPr>
        <p:spPr>
          <a:xfrm>
            <a:off x="827387" y="4162185"/>
            <a:ext cx="10780708"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See lots of CONFLICTING</a:t>
            </a:r>
            <a:r>
              <a:rPr kumimoji="0" lang="en-US"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information</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AD0C6DC-FF27-1C6C-B8B8-9826A585E8E3}"/>
              </a:ext>
            </a:extLst>
          </p:cNvPr>
          <p:cNvSpPr/>
          <p:nvPr/>
        </p:nvSpPr>
        <p:spPr>
          <a:xfrm>
            <a:off x="1250825" y="4997696"/>
            <a:ext cx="99338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Are CONFUSED</a:t>
            </a:r>
            <a:r>
              <a:rPr kumimoji="0" lang="en-US"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by </a:t>
            </a:r>
            <a:r>
              <a:rPr kumimoji="0" lang="en-GB"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reasonable adjustments</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6">
            <a:extLst>
              <a:ext uri="{FF2B5EF4-FFF2-40B4-BE49-F238E27FC236}">
                <a16:creationId xmlns:a16="http://schemas.microsoft.com/office/drawing/2014/main" id="{3B7C8164-548C-601C-1936-FFC83A651F6F}"/>
              </a:ext>
            </a:extLst>
          </p:cNvPr>
          <p:cNvSpPr txBox="1"/>
          <p:nvPr/>
        </p:nvSpPr>
        <p:spPr>
          <a:xfrm>
            <a:off x="4360377" y="3334911"/>
            <a:ext cx="3083893" cy="690510"/>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59769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1743376" y="231140"/>
            <a:ext cx="8048625" cy="1969770"/>
          </a:xfrm>
          <a:prstGeom prst="rect">
            <a:avLst/>
          </a:prstGeom>
        </p:spPr>
        <p:txBody>
          <a:bodyPr wrap="square" lIns="0" tIns="0" rIns="0" bIns="0" rtlCol="0" anchor="t">
            <a:spAutoFit/>
          </a:bodyPr>
          <a:lstStyle/>
          <a:p>
            <a:pPr marL="295080" marR="0" lvl="1" indent="0" algn="ctr" defTabSz="609630" rtl="0" eaLnBrk="1" fontAlgn="auto" latinLnBrk="0" hangingPunct="1">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 do</a:t>
            </a:r>
          </a:p>
          <a:p>
            <a:pPr marL="295080" marR="0" lvl="1" indent="0" algn="ctr" defTabSz="609630" rtl="0" eaLnBrk="1" fontAlgn="auto" latinLnBrk="0" hangingPunct="1">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2" name="Rectangle 1">
            <a:extLst>
              <a:ext uri="{FF2B5EF4-FFF2-40B4-BE49-F238E27FC236}">
                <a16:creationId xmlns:a16="http://schemas.microsoft.com/office/drawing/2014/main" id="{6C2B3821-3D99-B1C7-057F-98FBFF62D6DF}"/>
              </a:ext>
            </a:extLst>
          </p:cNvPr>
          <p:cNvSpPr/>
          <p:nvPr/>
        </p:nvSpPr>
        <p:spPr>
          <a:xfrm>
            <a:off x="1929507" y="1166842"/>
            <a:ext cx="8332986" cy="4524315"/>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Most </a:t>
            </a:r>
          </a:p>
          <a:p>
            <a:pPr algn="ctr"/>
            <a:r>
              <a:rPr lang="en-GB"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neurodivergent </a:t>
            </a:r>
          </a:p>
          <a:p>
            <a:pPr algn="ctr"/>
            <a:r>
              <a:rPr lang="en-GB" sz="9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People tell me</a:t>
            </a: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8250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238123" y="381850"/>
            <a:ext cx="11328400" cy="582147"/>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They:</a:t>
            </a:r>
          </a:p>
        </p:txBody>
      </p:sp>
      <p:sp>
        <p:nvSpPr>
          <p:cNvPr id="2" name="Rectangle 1">
            <a:extLst>
              <a:ext uri="{FF2B5EF4-FFF2-40B4-BE49-F238E27FC236}">
                <a16:creationId xmlns:a16="http://schemas.microsoft.com/office/drawing/2014/main" id="{1F973965-69C0-1DDD-2877-6447913D46D9}"/>
              </a:ext>
            </a:extLst>
          </p:cNvPr>
          <p:cNvSpPr/>
          <p:nvPr/>
        </p:nvSpPr>
        <p:spPr>
          <a:xfrm>
            <a:off x="2417780" y="907398"/>
            <a:ext cx="735643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Are SCARED to</a:t>
            </a:r>
            <a:r>
              <a:rPr kumimoji="0" lang="en-US"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speak out</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D7CE83D-B5A7-9265-3763-5E0E5971F6E9}"/>
              </a:ext>
            </a:extLst>
          </p:cNvPr>
          <p:cNvSpPr/>
          <p:nvPr/>
        </p:nvSpPr>
        <p:spPr>
          <a:xfrm>
            <a:off x="238123" y="1944215"/>
            <a:ext cx="12422632" cy="92333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Feel</a:t>
            </a:r>
            <a:r>
              <a:rPr kumimoji="0" lang="en-US" sz="52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their Job is AT RISK if they ask for help</a:t>
            </a:r>
            <a:endParaRPr kumimoji="0" lang="en-US" sz="5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E0063A72-D7F1-EFCB-07D3-11B8CF8CBDE9}"/>
              </a:ext>
            </a:extLst>
          </p:cNvPr>
          <p:cNvSpPr/>
          <p:nvPr/>
        </p:nvSpPr>
        <p:spPr>
          <a:xfrm>
            <a:off x="833031" y="2988315"/>
            <a:ext cx="11213647"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KNOW</a:t>
            </a:r>
            <a:r>
              <a:rPr kumimoji="0" lang="en-US"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managers </a:t>
            </a:r>
            <a:r>
              <a:rPr kumimoji="0" lang="en-GB"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haven’t been trained</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62AEC29-A5B0-C261-8D42-22F9A815F9C2}"/>
              </a:ext>
            </a:extLst>
          </p:cNvPr>
          <p:cNvSpPr/>
          <p:nvPr/>
        </p:nvSpPr>
        <p:spPr>
          <a:xfrm>
            <a:off x="2043478" y="3968533"/>
            <a:ext cx="8385757"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Feel they</a:t>
            </a:r>
            <a:r>
              <a:rPr kumimoji="0" lang="en-US"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won’t be BELIEVED</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AD0C6DC-FF27-1C6C-B8B8-9826A585E8E3}"/>
              </a:ext>
            </a:extLst>
          </p:cNvPr>
          <p:cNvSpPr/>
          <p:nvPr/>
        </p:nvSpPr>
        <p:spPr>
          <a:xfrm>
            <a:off x="1400076" y="4891863"/>
            <a:ext cx="99338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Think that </a:t>
            </a:r>
            <a:r>
              <a:rPr kumimoji="0" lang="en-GB"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reasonable adjustments AREN</a:t>
            </a:r>
            <a:r>
              <a:rPr lang="en-GB"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’T reasonable </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6">
            <a:extLst>
              <a:ext uri="{FF2B5EF4-FFF2-40B4-BE49-F238E27FC236}">
                <a16:creationId xmlns:a16="http://schemas.microsoft.com/office/drawing/2014/main" id="{3B7C8164-548C-601C-1936-FFC83A651F6F}"/>
              </a:ext>
            </a:extLst>
          </p:cNvPr>
          <p:cNvSpPr txBox="1"/>
          <p:nvPr/>
        </p:nvSpPr>
        <p:spPr>
          <a:xfrm>
            <a:off x="4360377" y="3334911"/>
            <a:ext cx="3083893" cy="690510"/>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87353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1743376" y="231140"/>
            <a:ext cx="8048625" cy="1969770"/>
          </a:xfrm>
          <a:prstGeom prst="rect">
            <a:avLst/>
          </a:prstGeom>
        </p:spPr>
        <p:txBody>
          <a:bodyPr wrap="square" lIns="0" tIns="0" rIns="0" bIns="0" rtlCol="0" anchor="t">
            <a:spAutoFit/>
          </a:bodyPr>
          <a:lstStyle/>
          <a:p>
            <a:pPr marL="295080" marR="0" lvl="1" indent="0" algn="ctr" defTabSz="609630" rtl="0" eaLnBrk="1" fontAlgn="auto" latinLnBrk="0" hangingPunct="1">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 do</a:t>
            </a:r>
          </a:p>
          <a:p>
            <a:pPr marL="295080" marR="0" lvl="1" indent="0" algn="ctr" defTabSz="609630" rtl="0" eaLnBrk="1" fontAlgn="auto" latinLnBrk="0" hangingPunct="1">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2" name="Rectangle 1">
            <a:extLst>
              <a:ext uri="{FF2B5EF4-FFF2-40B4-BE49-F238E27FC236}">
                <a16:creationId xmlns:a16="http://schemas.microsoft.com/office/drawing/2014/main" id="{6C2B3821-3D99-B1C7-057F-98FBFF62D6DF}"/>
              </a:ext>
            </a:extLst>
          </p:cNvPr>
          <p:cNvSpPr/>
          <p:nvPr/>
        </p:nvSpPr>
        <p:spPr>
          <a:xfrm>
            <a:off x="2043417" y="1610103"/>
            <a:ext cx="8105168" cy="3046988"/>
          </a:xfrm>
          <a:prstGeom prst="rect">
            <a:avLst/>
          </a:prstGeom>
          <a:noFill/>
        </p:spPr>
        <p:txBody>
          <a:bodyPr wrap="none" lIns="91440" tIns="45720" rIns="91440" bIns="45720">
            <a:spAutoFit/>
          </a:bodyPr>
          <a:lstStyle/>
          <a:p>
            <a:pPr algn="ctr"/>
            <a:r>
              <a:rPr lang="en-GB"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Managers want</a:t>
            </a:r>
          </a:p>
          <a:p>
            <a:pPr algn="ctr"/>
            <a:r>
              <a:rPr lang="en-GB" sz="9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From you</a:t>
            </a: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05965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238123" y="381850"/>
            <a:ext cx="11328400" cy="582147"/>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They want:</a:t>
            </a:r>
          </a:p>
        </p:txBody>
      </p:sp>
      <p:sp>
        <p:nvSpPr>
          <p:cNvPr id="2" name="Rectangle 1">
            <a:extLst>
              <a:ext uri="{FF2B5EF4-FFF2-40B4-BE49-F238E27FC236}">
                <a16:creationId xmlns:a16="http://schemas.microsoft.com/office/drawing/2014/main" id="{1F973965-69C0-1DDD-2877-6447913D46D9}"/>
              </a:ext>
            </a:extLst>
          </p:cNvPr>
          <p:cNvSpPr/>
          <p:nvPr/>
        </p:nvSpPr>
        <p:spPr>
          <a:xfrm>
            <a:off x="4785191" y="907398"/>
            <a:ext cx="262161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Answers</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D7CE83D-B5A7-9265-3763-5E0E5971F6E9}"/>
              </a:ext>
            </a:extLst>
          </p:cNvPr>
          <p:cNvSpPr/>
          <p:nvPr/>
        </p:nvSpPr>
        <p:spPr>
          <a:xfrm>
            <a:off x="540850" y="1859172"/>
            <a:ext cx="11629915"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To speak</a:t>
            </a:r>
            <a:r>
              <a:rPr kumimoji="0" lang="en-US"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to someone who knows MORE</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E0063A72-D7F1-EFCB-07D3-11B8CF8CBDE9}"/>
              </a:ext>
            </a:extLst>
          </p:cNvPr>
          <p:cNvSpPr/>
          <p:nvPr/>
        </p:nvSpPr>
        <p:spPr>
          <a:xfrm>
            <a:off x="446657" y="2913852"/>
            <a:ext cx="11583299"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To feel like you have</a:t>
            </a:r>
            <a:r>
              <a:rPr kumimoji="0" lang="en-GB"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got EASY solutions </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62AEC29-A5B0-C261-8D42-22F9A815F9C2}"/>
              </a:ext>
            </a:extLst>
          </p:cNvPr>
          <p:cNvSpPr/>
          <p:nvPr/>
        </p:nvSpPr>
        <p:spPr>
          <a:xfrm>
            <a:off x="1500403" y="3968532"/>
            <a:ext cx="9911688"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The process to be QUICK and easy</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AD0C6DC-FF27-1C6C-B8B8-9826A585E8E3}"/>
              </a:ext>
            </a:extLst>
          </p:cNvPr>
          <p:cNvSpPr/>
          <p:nvPr/>
        </p:nvSpPr>
        <p:spPr>
          <a:xfrm>
            <a:off x="1271390" y="4887874"/>
            <a:ext cx="99338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To know</a:t>
            </a:r>
            <a:r>
              <a:rPr kumimoji="0" lang="en-US"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how much your suggestions will COST</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6">
            <a:extLst>
              <a:ext uri="{FF2B5EF4-FFF2-40B4-BE49-F238E27FC236}">
                <a16:creationId xmlns:a16="http://schemas.microsoft.com/office/drawing/2014/main" id="{3B7C8164-548C-601C-1936-FFC83A651F6F}"/>
              </a:ext>
            </a:extLst>
          </p:cNvPr>
          <p:cNvSpPr txBox="1"/>
          <p:nvPr/>
        </p:nvSpPr>
        <p:spPr>
          <a:xfrm>
            <a:off x="4360377" y="3334911"/>
            <a:ext cx="3083893" cy="690510"/>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16852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1743376" y="231140"/>
            <a:ext cx="8048625" cy="1969770"/>
          </a:xfrm>
          <a:prstGeom prst="rect">
            <a:avLst/>
          </a:prstGeom>
        </p:spPr>
        <p:txBody>
          <a:bodyPr wrap="square" lIns="0" tIns="0" rIns="0" bIns="0" rtlCol="0" anchor="t">
            <a:spAutoFit/>
          </a:bodyPr>
          <a:lstStyle/>
          <a:p>
            <a:pPr marL="295080" marR="0" lvl="1" indent="0" algn="ctr" defTabSz="609630" rtl="0" eaLnBrk="1" fontAlgn="auto" latinLnBrk="0" hangingPunct="1">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 do</a:t>
            </a:r>
          </a:p>
          <a:p>
            <a:pPr marL="295080" marR="0" lvl="1" indent="0" algn="ctr" defTabSz="609630" rtl="0" eaLnBrk="1" fontAlgn="auto" latinLnBrk="0" hangingPunct="1">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2" name="Rectangle 1">
            <a:extLst>
              <a:ext uri="{FF2B5EF4-FFF2-40B4-BE49-F238E27FC236}">
                <a16:creationId xmlns:a16="http://schemas.microsoft.com/office/drawing/2014/main" id="{6C2B3821-3D99-B1C7-057F-98FBFF62D6DF}"/>
              </a:ext>
            </a:extLst>
          </p:cNvPr>
          <p:cNvSpPr/>
          <p:nvPr/>
        </p:nvSpPr>
        <p:spPr>
          <a:xfrm>
            <a:off x="1809828" y="1610103"/>
            <a:ext cx="8572347" cy="3046988"/>
          </a:xfrm>
          <a:prstGeom prst="rect">
            <a:avLst/>
          </a:prstGeom>
          <a:noFill/>
        </p:spPr>
        <p:txBody>
          <a:bodyPr wrap="none" lIns="91440" tIns="45720" rIns="91440" bIns="45720">
            <a:spAutoFit/>
          </a:bodyPr>
          <a:lstStyle/>
          <a:p>
            <a:pPr algn="ctr"/>
            <a:r>
              <a:rPr lang="en-GB"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Employees want</a:t>
            </a:r>
          </a:p>
          <a:p>
            <a:pPr algn="ctr"/>
            <a:r>
              <a:rPr lang="en-GB" sz="9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From you</a:t>
            </a: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9018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238123" y="381850"/>
            <a:ext cx="11328400" cy="582147"/>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They want:</a:t>
            </a:r>
          </a:p>
        </p:txBody>
      </p:sp>
      <p:sp>
        <p:nvSpPr>
          <p:cNvPr id="3" name="Rectangle 2">
            <a:extLst>
              <a:ext uri="{FF2B5EF4-FFF2-40B4-BE49-F238E27FC236}">
                <a16:creationId xmlns:a16="http://schemas.microsoft.com/office/drawing/2014/main" id="{FD7CE83D-B5A7-9265-3763-5E0E5971F6E9}"/>
              </a:ext>
            </a:extLst>
          </p:cNvPr>
          <p:cNvSpPr/>
          <p:nvPr/>
        </p:nvSpPr>
        <p:spPr>
          <a:xfrm>
            <a:off x="1066800" y="963997"/>
            <a:ext cx="9671045"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To speak</a:t>
            </a:r>
            <a:r>
              <a:rPr kumimoji="0" lang="en-US"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to someone who knows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AS MUCH as them</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E0063A72-D7F1-EFCB-07D3-11B8CF8CBDE9}"/>
              </a:ext>
            </a:extLst>
          </p:cNvPr>
          <p:cNvSpPr/>
          <p:nvPr/>
        </p:nvSpPr>
        <p:spPr>
          <a:xfrm>
            <a:off x="945771" y="2718323"/>
            <a:ext cx="10300448"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To feel like you have</a:t>
            </a:r>
            <a:r>
              <a:rPr kumimoji="0" lang="en-GB"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been TRAINED</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62AEC29-A5B0-C261-8D42-22F9A815F9C2}"/>
              </a:ext>
            </a:extLst>
          </p:cNvPr>
          <p:cNvSpPr/>
          <p:nvPr/>
        </p:nvSpPr>
        <p:spPr>
          <a:xfrm>
            <a:off x="708495" y="3769717"/>
            <a:ext cx="10775001"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To feel you will VALIDATE their needs</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AD0C6DC-FF27-1C6C-B8B8-9826A585E8E3}"/>
              </a:ext>
            </a:extLst>
          </p:cNvPr>
          <p:cNvSpPr/>
          <p:nvPr/>
        </p:nvSpPr>
        <p:spPr>
          <a:xfrm>
            <a:off x="1129080" y="4891862"/>
            <a:ext cx="99338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To be treated like a person not</a:t>
            </a:r>
            <a:r>
              <a:rPr kumimoji="0" lang="en-US" sz="5400" b="1" i="0" u="none" strike="noStrike" kern="1200" cap="none" spc="0" normalizeH="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a CONDITION</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6">
            <a:extLst>
              <a:ext uri="{FF2B5EF4-FFF2-40B4-BE49-F238E27FC236}">
                <a16:creationId xmlns:a16="http://schemas.microsoft.com/office/drawing/2014/main" id="{3B7C8164-548C-601C-1936-FFC83A651F6F}"/>
              </a:ext>
            </a:extLst>
          </p:cNvPr>
          <p:cNvSpPr txBox="1"/>
          <p:nvPr/>
        </p:nvSpPr>
        <p:spPr>
          <a:xfrm>
            <a:off x="4360377" y="3334911"/>
            <a:ext cx="3083893" cy="690510"/>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97759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1000"/>
                                        <p:tgtEl>
                                          <p:spTgt spid="8">
                                            <p:txEl>
                                              <p:pRg st="0" end="0"/>
                                            </p:txEl>
                                          </p:spTgt>
                                        </p:tgtEl>
                                      </p:cBhvr>
                                    </p:animEffect>
                                    <p:anim calcmode="lin" valueType="num">
                                      <p:cBhvr>
                                        <p:cTn id="2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218172" y="1069841"/>
            <a:ext cx="11328400" cy="4062651"/>
          </a:xfrm>
          <a:prstGeom prst="rect">
            <a:avLst/>
          </a:prstGeom>
        </p:spPr>
        <p:txBody>
          <a:bodyPr wrap="square" lIns="0" tIns="0" rIns="0" bIns="0" rtlCol="0" anchor="t">
            <a:spAutoFit/>
          </a:bodyPr>
          <a:lstStyle/>
          <a:p>
            <a:pPr marL="295080" lvl="1" algn="ctr" defTabSz="609630"/>
            <a:r>
              <a:rPr lang="en-US" sz="8800" dirty="0">
                <a:solidFill>
                  <a:srgbClr val="000000"/>
                </a:solidFill>
                <a:latin typeface="Calibri" panose="020F0502020204030204" pitchFamily="34" charset="0"/>
                <a:ea typeface="Calibri" panose="020F0502020204030204" pitchFamily="34" charset="0"/>
                <a:cs typeface="Calibri" panose="020F0502020204030204" pitchFamily="34" charset="0"/>
              </a:rPr>
              <a:t>What is </a:t>
            </a:r>
          </a:p>
          <a:p>
            <a:pPr marL="295080" lvl="1" algn="ctr" defTabSz="609630"/>
            <a:endParaRPr lang="en-US" sz="8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95080" lvl="1" algn="ctr" defTabSz="609630"/>
            <a:r>
              <a:rPr lang="en-US" sz="8800" dirty="0">
                <a:solidFill>
                  <a:srgbClr val="000000"/>
                </a:solidFill>
                <a:latin typeface="Calibri" panose="020F0502020204030204" pitchFamily="34" charset="0"/>
                <a:ea typeface="Calibri" panose="020F0502020204030204" pitchFamily="34" charset="0"/>
                <a:cs typeface="Calibri" panose="020F0502020204030204" pitchFamily="34" charset="0"/>
              </a:rPr>
              <a:t>anyway?</a:t>
            </a:r>
          </a:p>
        </p:txBody>
      </p:sp>
      <p:sp>
        <p:nvSpPr>
          <p:cNvPr id="2" name="Rectangle 1">
            <a:extLst>
              <a:ext uri="{FF2B5EF4-FFF2-40B4-BE49-F238E27FC236}">
                <a16:creationId xmlns:a16="http://schemas.microsoft.com/office/drawing/2014/main" id="{FA02F61A-8779-A768-83DB-9A1E7B3BC54F}"/>
              </a:ext>
            </a:extLst>
          </p:cNvPr>
          <p:cNvSpPr/>
          <p:nvPr/>
        </p:nvSpPr>
        <p:spPr>
          <a:xfrm>
            <a:off x="2463210" y="2377891"/>
            <a:ext cx="7265580" cy="1446550"/>
          </a:xfrm>
          <a:prstGeom prst="rect">
            <a:avLst/>
          </a:prstGeom>
          <a:noFill/>
        </p:spPr>
        <p:txBody>
          <a:bodyPr wrap="none" lIns="91440" tIns="45720" rIns="91440" bIns="45720">
            <a:spAutoFit/>
          </a:bodyPr>
          <a:lstStyle/>
          <a:p>
            <a:pPr algn="ctr"/>
            <a:r>
              <a:rPr lang="en-GB" sz="8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Neurodiversity</a:t>
            </a:r>
            <a:r>
              <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 </a:t>
            </a:r>
            <a:endPar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440165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238123" y="381850"/>
            <a:ext cx="11328400" cy="582147"/>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lang="en-US" sz="6400" b="1" dirty="0">
                <a:solidFill>
                  <a:srgbClr val="000000"/>
                </a:solidFill>
                <a:latin typeface="Calibri" panose="020F0502020204030204" pitchFamily="34" charset="0"/>
                <a:ea typeface="Calibri" panose="020F0502020204030204" pitchFamily="34" charset="0"/>
                <a:cs typeface="Calibri" panose="020F0502020204030204" pitchFamily="34" charset="0"/>
              </a:rPr>
              <a:t>That is</a:t>
            </a:r>
            <a:r>
              <a:rPr kumimoji="0" lang="en-US" sz="6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id="{1F973965-69C0-1DDD-2877-6447913D46D9}"/>
              </a:ext>
            </a:extLst>
          </p:cNvPr>
          <p:cNvSpPr/>
          <p:nvPr/>
        </p:nvSpPr>
        <p:spPr>
          <a:xfrm>
            <a:off x="2662944" y="1202314"/>
            <a:ext cx="686611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A lot on your shoulders</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D7CE83D-B5A7-9265-3763-5E0E5971F6E9}"/>
              </a:ext>
            </a:extLst>
          </p:cNvPr>
          <p:cNvSpPr/>
          <p:nvPr/>
        </p:nvSpPr>
        <p:spPr>
          <a:xfrm>
            <a:off x="427754" y="2685662"/>
            <a:ext cx="11764246"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Difficult to </a:t>
            </a:r>
            <a:r>
              <a:rPr lang="en-GB"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achieve – but not impossible </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E0063A72-D7F1-EFCB-07D3-11B8CF8CBDE9}"/>
              </a:ext>
            </a:extLst>
          </p:cNvPr>
          <p:cNvSpPr/>
          <p:nvPr/>
        </p:nvSpPr>
        <p:spPr>
          <a:xfrm>
            <a:off x="1640260" y="4169010"/>
            <a:ext cx="8911479"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noProof="0"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About managing expectations </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6">
            <a:extLst>
              <a:ext uri="{FF2B5EF4-FFF2-40B4-BE49-F238E27FC236}">
                <a16:creationId xmlns:a16="http://schemas.microsoft.com/office/drawing/2014/main" id="{3B7C8164-548C-601C-1936-FFC83A651F6F}"/>
              </a:ext>
            </a:extLst>
          </p:cNvPr>
          <p:cNvSpPr txBox="1"/>
          <p:nvPr/>
        </p:nvSpPr>
        <p:spPr>
          <a:xfrm>
            <a:off x="4360377" y="3334911"/>
            <a:ext cx="3083893" cy="690510"/>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915839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238123" y="381850"/>
            <a:ext cx="11328400" cy="582147"/>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lang="en-US" sz="6400" b="1" dirty="0">
                <a:solidFill>
                  <a:srgbClr val="000000"/>
                </a:solidFill>
                <a:latin typeface="Calibri" panose="020F0502020204030204" pitchFamily="34" charset="0"/>
                <a:ea typeface="Calibri" panose="020F0502020204030204" pitchFamily="34" charset="0"/>
                <a:cs typeface="Calibri" panose="020F0502020204030204" pitchFamily="34" charset="0"/>
              </a:rPr>
              <a:t>The truth</a:t>
            </a:r>
            <a:r>
              <a:rPr kumimoji="0" lang="en-US" sz="6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id="{1F973965-69C0-1DDD-2877-6447913D46D9}"/>
              </a:ext>
            </a:extLst>
          </p:cNvPr>
          <p:cNvSpPr/>
          <p:nvPr/>
        </p:nvSpPr>
        <p:spPr>
          <a:xfrm>
            <a:off x="1344354" y="1202314"/>
            <a:ext cx="950330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You don’t need to be ND experts</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D7CE83D-B5A7-9265-3763-5E0E5971F6E9}"/>
              </a:ext>
            </a:extLst>
          </p:cNvPr>
          <p:cNvSpPr/>
          <p:nvPr/>
        </p:nvSpPr>
        <p:spPr>
          <a:xfrm>
            <a:off x="1779081" y="2271095"/>
            <a:ext cx="863383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Do need in-depth ND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from ND professionals </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E0063A72-D7F1-EFCB-07D3-11B8CF8CBDE9}"/>
              </a:ext>
            </a:extLst>
          </p:cNvPr>
          <p:cNvSpPr/>
          <p:nvPr/>
        </p:nvSpPr>
        <p:spPr>
          <a:xfrm>
            <a:off x="906835" y="4025421"/>
            <a:ext cx="10941713" cy="1754326"/>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noProof="0"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A lot of what can help is simple, but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panose="020F0502020204030204" pitchFamily="34" charset="0"/>
                <a:ea typeface="Calibri" panose="020F0502020204030204" pitchFamily="34" charset="0"/>
                <a:cs typeface="Calibri" panose="020F0502020204030204" pitchFamily="34" charset="0"/>
              </a:rPr>
              <a:t>r</a:t>
            </a:r>
            <a:r>
              <a:rPr kumimoji="0" lang="en-GB" sz="5400" b="1" i="0" u="none" strike="noStrike" kern="1200" cap="none" spc="0" normalizeH="0" baseline="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arely</a:t>
            </a:r>
            <a:r>
              <a:rPr kumimoji="0" lang="en-GB" sz="5400" b="1" i="0" u="none" strike="noStrike" kern="1200" cap="none" spc="0" normalizeH="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 does the first suggestion work </a:t>
            </a:r>
            <a:endPar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6">
            <a:extLst>
              <a:ext uri="{FF2B5EF4-FFF2-40B4-BE49-F238E27FC236}">
                <a16:creationId xmlns:a16="http://schemas.microsoft.com/office/drawing/2014/main" id="{3B7C8164-548C-601C-1936-FFC83A651F6F}"/>
              </a:ext>
            </a:extLst>
          </p:cNvPr>
          <p:cNvSpPr txBox="1"/>
          <p:nvPr/>
        </p:nvSpPr>
        <p:spPr>
          <a:xfrm>
            <a:off x="4360377" y="3334911"/>
            <a:ext cx="3083893" cy="690510"/>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93003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330F6403-11BB-440A-81D1-11DAFA7ABF5D}"/>
              </a:ext>
            </a:extLst>
          </p:cNvPr>
          <p:cNvSpPr>
            <a:spLocks noGrp="1"/>
          </p:cNvSpPr>
          <p:nvPr>
            <p:ph type="title"/>
          </p:nvPr>
        </p:nvSpPr>
        <p:spPr>
          <a:xfrm>
            <a:off x="2878771" y="232883"/>
            <a:ext cx="6266816" cy="760892"/>
          </a:xfrm>
        </p:spPr>
        <p:txBody>
          <a:bodyPr rtlCol="0">
            <a:normAutofit fontScale="90000"/>
          </a:bodyPr>
          <a:lstStyle/>
          <a:p>
            <a:pPr algn="ctr" rtl="0"/>
            <a:r>
              <a:rPr lang="en-GB">
                <a:solidFill>
                  <a:schemeClr val="tx1"/>
                </a:solidFill>
              </a:rPr>
              <a:t>Words and terms</a:t>
            </a:r>
          </a:p>
        </p:txBody>
      </p:sp>
      <p:sp>
        <p:nvSpPr>
          <p:cNvPr id="3" name="Date Placeholder 2">
            <a:extLst>
              <a:ext uri="{FF2B5EF4-FFF2-40B4-BE49-F238E27FC236}">
                <a16:creationId xmlns:a16="http://schemas.microsoft.com/office/drawing/2014/main" id="{1E532E67-6C01-41FF-AA5B-AEEE3DFA51CB}"/>
              </a:ext>
            </a:extLst>
          </p:cNvPr>
          <p:cNvSpPr>
            <a:spLocks noGrp="1"/>
          </p:cNvSpPr>
          <p:nvPr>
            <p:ph type="dt" sz="half" idx="10"/>
          </p:nvPr>
        </p:nvSpPr>
        <p:spPr>
          <a:xfrm>
            <a:off x="7013448" y="6355081"/>
            <a:ext cx="4352544" cy="365125"/>
          </a:xfrm>
        </p:spPr>
        <p:txBody>
          <a:bodyPr rtlCol="0"/>
          <a:lstStyle/>
          <a:p>
            <a:pPr defTabSz="914446"/>
            <a:r>
              <a:rPr lang="en-GB">
                <a:solidFill>
                  <a:prstClr val="black"/>
                </a:solidFill>
                <a:latin typeface="Calibri" panose="020F0502020204030204"/>
              </a:rPr>
              <a:t>ThinkNeurodiversity.com</a:t>
            </a:r>
          </a:p>
        </p:txBody>
      </p:sp>
      <p:sp>
        <p:nvSpPr>
          <p:cNvPr id="5" name="Slide Number Placeholder 4">
            <a:extLst>
              <a:ext uri="{FF2B5EF4-FFF2-40B4-BE49-F238E27FC236}">
                <a16:creationId xmlns:a16="http://schemas.microsoft.com/office/drawing/2014/main" id="{AA33C4C9-9778-4A59-9001-6EC6F52349CA}"/>
              </a:ext>
            </a:extLst>
          </p:cNvPr>
          <p:cNvSpPr>
            <a:spLocks noGrp="1"/>
          </p:cNvSpPr>
          <p:nvPr>
            <p:ph type="sldNum" sz="quarter" idx="12"/>
          </p:nvPr>
        </p:nvSpPr>
        <p:spPr>
          <a:xfrm>
            <a:off x="11365992" y="6356351"/>
            <a:ext cx="630936" cy="365125"/>
          </a:xfrm>
        </p:spPr>
        <p:txBody>
          <a:bodyPr rtlCol="0"/>
          <a:lstStyle/>
          <a:p>
            <a:pPr defTabSz="914446"/>
            <a:fld id="{06B786C7-B8F9-4072-AAAA-17258464D730}" type="slidenum">
              <a:rPr lang="en-GB">
                <a:solidFill>
                  <a:prstClr val="black"/>
                </a:solidFill>
                <a:latin typeface="Calibri" panose="020F0502020204030204"/>
              </a:rPr>
              <a:pPr defTabSz="914446"/>
              <a:t>22</a:t>
            </a:fld>
            <a:endParaRPr lang="en-GB">
              <a:solidFill>
                <a:prstClr val="black"/>
              </a:solidFill>
              <a:latin typeface="Calibri" panose="020F0502020204030204"/>
            </a:endParaRPr>
          </a:p>
        </p:txBody>
      </p:sp>
      <p:sp>
        <p:nvSpPr>
          <p:cNvPr id="7" name="Rectangle 6">
            <a:extLst>
              <a:ext uri="{FF2B5EF4-FFF2-40B4-BE49-F238E27FC236}">
                <a16:creationId xmlns:a16="http://schemas.microsoft.com/office/drawing/2014/main" id="{B6014801-CC03-36AE-F750-7C93A53818EC}"/>
              </a:ext>
            </a:extLst>
          </p:cNvPr>
          <p:cNvSpPr/>
          <p:nvPr/>
        </p:nvSpPr>
        <p:spPr>
          <a:xfrm>
            <a:off x="911985" y="1366641"/>
            <a:ext cx="3250955" cy="707886"/>
          </a:xfrm>
          <a:prstGeom prst="rect">
            <a:avLst/>
          </a:prstGeom>
          <a:noFill/>
        </p:spPr>
        <p:txBody>
          <a:bodyPr wrap="none" lIns="91440" tIns="45720" rIns="91440" bIns="45720">
            <a:spAutoFit/>
          </a:bodyPr>
          <a:lstStyle/>
          <a:p>
            <a:pPr algn="ctr" defTabSz="914446"/>
            <a:r>
              <a:rPr lang="en-US" sz="4000">
                <a:ln w="0"/>
                <a:solidFill>
                  <a:prstClr val="black"/>
                </a:solidFill>
                <a:effectLst>
                  <a:outerShdw blurRad="38100" dist="19050" dir="2700000" algn="tl" rotWithShape="0">
                    <a:prstClr val="black">
                      <a:alpha val="40000"/>
                    </a:prstClr>
                  </a:outerShdw>
                </a:effectLst>
                <a:latin typeface="Calibri" panose="020F0502020204030204"/>
              </a:rPr>
              <a:t>Neurominority</a:t>
            </a:r>
          </a:p>
        </p:txBody>
      </p:sp>
      <p:sp>
        <p:nvSpPr>
          <p:cNvPr id="8" name="Rectangle 7">
            <a:extLst>
              <a:ext uri="{FF2B5EF4-FFF2-40B4-BE49-F238E27FC236}">
                <a16:creationId xmlns:a16="http://schemas.microsoft.com/office/drawing/2014/main" id="{40C9BA14-24EB-6688-21E8-14775145E3CC}"/>
              </a:ext>
            </a:extLst>
          </p:cNvPr>
          <p:cNvSpPr/>
          <p:nvPr/>
        </p:nvSpPr>
        <p:spPr>
          <a:xfrm>
            <a:off x="7890059" y="1354296"/>
            <a:ext cx="2864502" cy="707886"/>
          </a:xfrm>
          <a:prstGeom prst="rect">
            <a:avLst/>
          </a:prstGeom>
          <a:noFill/>
        </p:spPr>
        <p:txBody>
          <a:bodyPr wrap="none" lIns="91440" tIns="45720" rIns="91440" bIns="45720">
            <a:spAutoFit/>
          </a:bodyPr>
          <a:lstStyle/>
          <a:p>
            <a:pPr algn="ctr" defTabSz="914446"/>
            <a:r>
              <a:rPr lang="en-US" sz="4000" dirty="0">
                <a:ln w="0"/>
                <a:solidFill>
                  <a:prstClr val="black"/>
                </a:solidFill>
                <a:effectLst>
                  <a:outerShdw blurRad="38100" dist="19050" dir="2700000" algn="tl" rotWithShape="0">
                    <a:prstClr val="black">
                      <a:alpha val="40000"/>
                    </a:prstClr>
                  </a:outerShdw>
                </a:effectLst>
                <a:latin typeface="Calibri" panose="020F0502020204030204"/>
              </a:rPr>
              <a:t>Neurotribe/s</a:t>
            </a:r>
          </a:p>
        </p:txBody>
      </p:sp>
      <p:sp>
        <p:nvSpPr>
          <p:cNvPr id="9" name="Rectangle 8">
            <a:extLst>
              <a:ext uri="{FF2B5EF4-FFF2-40B4-BE49-F238E27FC236}">
                <a16:creationId xmlns:a16="http://schemas.microsoft.com/office/drawing/2014/main" id="{82BDA489-59C1-A1D0-33D3-30A3E5F567E2}"/>
              </a:ext>
            </a:extLst>
          </p:cNvPr>
          <p:cNvSpPr/>
          <p:nvPr/>
        </p:nvSpPr>
        <p:spPr>
          <a:xfrm>
            <a:off x="1836421" y="2737423"/>
            <a:ext cx="3758979" cy="707886"/>
          </a:xfrm>
          <a:prstGeom prst="rect">
            <a:avLst/>
          </a:prstGeom>
          <a:noFill/>
        </p:spPr>
        <p:txBody>
          <a:bodyPr wrap="none" lIns="91440" tIns="45720" rIns="91440" bIns="45720">
            <a:spAutoFit/>
          </a:bodyPr>
          <a:lstStyle/>
          <a:p>
            <a:pPr algn="ctr" defTabSz="914446"/>
            <a:r>
              <a:rPr lang="en-US" sz="4000" dirty="0">
                <a:ln w="0"/>
                <a:solidFill>
                  <a:prstClr val="black"/>
                </a:solidFill>
                <a:effectLst>
                  <a:outerShdw blurRad="38100" dist="19050" dir="2700000" algn="tl" rotWithShape="0">
                    <a:prstClr val="black">
                      <a:alpha val="40000"/>
                    </a:prstClr>
                  </a:outerShdw>
                </a:effectLst>
                <a:latin typeface="Calibri" panose="020F0502020204030204"/>
              </a:rPr>
              <a:t>Neurospicy/spiky</a:t>
            </a:r>
          </a:p>
        </p:txBody>
      </p:sp>
      <p:sp>
        <p:nvSpPr>
          <p:cNvPr id="10" name="Rectangle 9">
            <a:extLst>
              <a:ext uri="{FF2B5EF4-FFF2-40B4-BE49-F238E27FC236}">
                <a16:creationId xmlns:a16="http://schemas.microsoft.com/office/drawing/2014/main" id="{63B34BEC-8857-759E-051C-97B3EEFC379C}"/>
              </a:ext>
            </a:extLst>
          </p:cNvPr>
          <p:cNvSpPr/>
          <p:nvPr/>
        </p:nvSpPr>
        <p:spPr>
          <a:xfrm>
            <a:off x="7347001" y="2752903"/>
            <a:ext cx="2710743" cy="707886"/>
          </a:xfrm>
          <a:prstGeom prst="rect">
            <a:avLst/>
          </a:prstGeom>
          <a:noFill/>
        </p:spPr>
        <p:txBody>
          <a:bodyPr wrap="none" lIns="91440" tIns="45720" rIns="91440" bIns="45720">
            <a:spAutoFit/>
          </a:bodyPr>
          <a:lstStyle/>
          <a:p>
            <a:pPr algn="ctr" defTabSz="914446"/>
            <a:r>
              <a:rPr lang="en-US" sz="4000" dirty="0">
                <a:ln w="0"/>
                <a:solidFill>
                  <a:prstClr val="black"/>
                </a:solidFill>
                <a:effectLst>
                  <a:outerShdw blurRad="38100" dist="19050" dir="2700000" algn="tl" rotWithShape="0">
                    <a:prstClr val="black">
                      <a:alpha val="40000"/>
                    </a:prstClr>
                  </a:outerShdw>
                </a:effectLst>
                <a:latin typeface="Calibri" panose="020F0502020204030204"/>
              </a:rPr>
              <a:t>Neuroqueer</a:t>
            </a:r>
          </a:p>
        </p:txBody>
      </p:sp>
      <p:sp>
        <p:nvSpPr>
          <p:cNvPr id="11" name="Rectangle 10">
            <a:extLst>
              <a:ext uri="{FF2B5EF4-FFF2-40B4-BE49-F238E27FC236}">
                <a16:creationId xmlns:a16="http://schemas.microsoft.com/office/drawing/2014/main" id="{80DAEB5B-96BC-4D14-6135-454E7FEBC862}"/>
              </a:ext>
            </a:extLst>
          </p:cNvPr>
          <p:cNvSpPr/>
          <p:nvPr/>
        </p:nvSpPr>
        <p:spPr>
          <a:xfrm>
            <a:off x="3453865" y="4184552"/>
            <a:ext cx="832280" cy="707886"/>
          </a:xfrm>
          <a:prstGeom prst="rect">
            <a:avLst/>
          </a:prstGeom>
          <a:noFill/>
        </p:spPr>
        <p:txBody>
          <a:bodyPr wrap="none" lIns="91440" tIns="45720" rIns="91440" bIns="45720">
            <a:spAutoFit/>
          </a:bodyPr>
          <a:lstStyle/>
          <a:p>
            <a:pPr algn="ctr" defTabSz="914446"/>
            <a:r>
              <a:rPr lang="en-US" sz="4000" dirty="0">
                <a:ln w="0"/>
                <a:solidFill>
                  <a:prstClr val="black"/>
                </a:solidFill>
                <a:effectLst>
                  <a:outerShdw blurRad="38100" dist="19050" dir="2700000" algn="tl" rotWithShape="0">
                    <a:prstClr val="black">
                      <a:alpha val="40000"/>
                    </a:prstClr>
                  </a:outerShdw>
                </a:effectLst>
                <a:latin typeface="Calibri" panose="020F0502020204030204"/>
              </a:rPr>
              <a:t>ND</a:t>
            </a:r>
          </a:p>
        </p:txBody>
      </p:sp>
      <p:sp>
        <p:nvSpPr>
          <p:cNvPr id="2" name="Rectangle 1">
            <a:extLst>
              <a:ext uri="{FF2B5EF4-FFF2-40B4-BE49-F238E27FC236}">
                <a16:creationId xmlns:a16="http://schemas.microsoft.com/office/drawing/2014/main" id="{E9A78D44-586C-D59C-7FFC-08DCD9A48EA2}"/>
              </a:ext>
            </a:extLst>
          </p:cNvPr>
          <p:cNvSpPr/>
          <p:nvPr/>
        </p:nvSpPr>
        <p:spPr>
          <a:xfrm>
            <a:off x="7347792" y="4248588"/>
            <a:ext cx="1701107" cy="707886"/>
          </a:xfrm>
          <a:prstGeom prst="rect">
            <a:avLst/>
          </a:prstGeom>
          <a:noFill/>
        </p:spPr>
        <p:txBody>
          <a:bodyPr wrap="none" lIns="91440" tIns="45720" rIns="91440" bIns="45720">
            <a:spAutoFit/>
          </a:bodyPr>
          <a:lstStyle/>
          <a:p>
            <a:pPr algn="ctr" defTabSz="914446"/>
            <a:r>
              <a:rPr lang="en-US" sz="4000" dirty="0">
                <a:ln w="0"/>
                <a:solidFill>
                  <a:prstClr val="black"/>
                </a:solidFill>
                <a:effectLst>
                  <a:outerShdw blurRad="38100" dist="19050" dir="2700000" algn="tl" rotWithShape="0">
                    <a:prstClr val="black">
                      <a:alpha val="40000"/>
                    </a:prstClr>
                  </a:outerShdw>
                </a:effectLst>
                <a:latin typeface="Calibri" panose="020F0502020204030204"/>
              </a:rPr>
              <a:t>AuDHD</a:t>
            </a:r>
          </a:p>
        </p:txBody>
      </p:sp>
      <p:sp>
        <p:nvSpPr>
          <p:cNvPr id="4" name="Rectangle 3">
            <a:extLst>
              <a:ext uri="{FF2B5EF4-FFF2-40B4-BE49-F238E27FC236}">
                <a16:creationId xmlns:a16="http://schemas.microsoft.com/office/drawing/2014/main" id="{FEA325C5-7710-DC36-414E-470D8DB3F7FE}"/>
              </a:ext>
            </a:extLst>
          </p:cNvPr>
          <p:cNvSpPr/>
          <p:nvPr/>
        </p:nvSpPr>
        <p:spPr>
          <a:xfrm>
            <a:off x="4376378" y="5301834"/>
            <a:ext cx="3271601" cy="707886"/>
          </a:xfrm>
          <a:prstGeom prst="rect">
            <a:avLst/>
          </a:prstGeom>
          <a:noFill/>
        </p:spPr>
        <p:txBody>
          <a:bodyPr wrap="none" lIns="91440" tIns="45720" rIns="91440" bIns="45720">
            <a:spAutoFit/>
          </a:bodyPr>
          <a:lstStyle/>
          <a:p>
            <a:pPr algn="ctr" defTabSz="914446"/>
            <a:r>
              <a:rPr lang="en-US" sz="4000" dirty="0">
                <a:ln w="0"/>
                <a:solidFill>
                  <a:prstClr val="black"/>
                </a:solidFill>
                <a:effectLst>
                  <a:outerShdw blurRad="38100" dist="19050" dir="2700000" algn="tl" rotWithShape="0">
                    <a:prstClr val="black">
                      <a:alpha val="40000"/>
                    </a:prstClr>
                  </a:outerShdw>
                </a:effectLst>
                <a:latin typeface="Calibri" panose="020F0502020204030204"/>
              </a:rPr>
              <a:t>Neuroinclusive</a:t>
            </a:r>
          </a:p>
        </p:txBody>
      </p:sp>
    </p:spTree>
    <p:extLst>
      <p:ext uri="{BB962C8B-B14F-4D97-AF65-F5344CB8AC3E}">
        <p14:creationId xmlns:p14="http://schemas.microsoft.com/office/powerpoint/2010/main" val="901627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5245768" y="245748"/>
            <a:ext cx="2180473" cy="773776"/>
          </a:xfrm>
        </p:spPr>
        <p:txBody>
          <a:bodyPr rtlCol="0">
            <a:normAutofit fontScale="90000"/>
          </a:bodyPr>
          <a:lstStyle/>
          <a:p>
            <a:pPr rtl="0"/>
            <a:r>
              <a:rPr lang="en-GB">
                <a:solidFill>
                  <a:schemeClr val="tx1"/>
                </a:solidFill>
              </a:rPr>
              <a:t>Imagery</a:t>
            </a:r>
          </a:p>
        </p:txBody>
      </p:sp>
      <p:sp>
        <p:nvSpPr>
          <p:cNvPr id="16" name="Text Placeholder 15">
            <a:extLst>
              <a:ext uri="{FF2B5EF4-FFF2-40B4-BE49-F238E27FC236}">
                <a16:creationId xmlns:a16="http://schemas.microsoft.com/office/drawing/2014/main" id="{1ADD5DF7-575E-4C10-815E-CDBBFAB583BF}"/>
              </a:ext>
            </a:extLst>
          </p:cNvPr>
          <p:cNvSpPr>
            <a:spLocks noGrp="1"/>
          </p:cNvSpPr>
          <p:nvPr>
            <p:ph type="body" sz="quarter" idx="16"/>
          </p:nvPr>
        </p:nvSpPr>
        <p:spPr>
          <a:xfrm>
            <a:off x="9295942" y="1764139"/>
            <a:ext cx="1200608" cy="597604"/>
          </a:xfrm>
        </p:spPr>
        <p:txBody>
          <a:bodyPr rtlCol="0"/>
          <a:lstStyle/>
          <a:p>
            <a:pPr rtl="0"/>
            <a:r>
              <a:rPr lang="en-GB">
                <a:solidFill>
                  <a:schemeClr val="tx1"/>
                </a:solidFill>
              </a:rPr>
              <a:t>Bad</a:t>
            </a:r>
          </a:p>
        </p:txBody>
      </p:sp>
      <p:sp>
        <p:nvSpPr>
          <p:cNvPr id="6" name="Date Placeholder 5">
            <a:extLst>
              <a:ext uri="{FF2B5EF4-FFF2-40B4-BE49-F238E27FC236}">
                <a16:creationId xmlns:a16="http://schemas.microsoft.com/office/drawing/2014/main" id="{6EF65B39-4112-473E-B203-73AC0F564D47}"/>
              </a:ext>
            </a:extLst>
          </p:cNvPr>
          <p:cNvSpPr>
            <a:spLocks noGrp="1"/>
          </p:cNvSpPr>
          <p:nvPr>
            <p:ph type="dt" sz="half" idx="10"/>
          </p:nvPr>
        </p:nvSpPr>
        <p:spPr>
          <a:xfrm>
            <a:off x="7013448" y="6355080"/>
            <a:ext cx="4352544" cy="365125"/>
          </a:xfrm>
        </p:spPr>
        <p:txBody>
          <a:bodyPr rtlCol="0"/>
          <a:lstStyle/>
          <a:p>
            <a:pPr lvl="0" rtl="0"/>
            <a:r>
              <a:rPr lang="en-GB"/>
              <a:t>ThinkNeurodiversity.com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rtlCol="0"/>
          <a:lstStyle/>
          <a:p>
            <a:pPr lvl="0" rtl="0"/>
            <a:fld id="{06B786C7-B8F9-4072-AAAA-17258464D730}" type="slidenum">
              <a:rPr lang="en-GB" smtClean="0"/>
              <a:pPr lvl="0" rtl="0"/>
              <a:t>23</a:t>
            </a:fld>
            <a:endParaRPr lang="en-GB"/>
          </a:p>
        </p:txBody>
      </p:sp>
      <p:sp>
        <p:nvSpPr>
          <p:cNvPr id="3" name="Text Placeholder 2">
            <a:extLst>
              <a:ext uri="{FF2B5EF4-FFF2-40B4-BE49-F238E27FC236}">
                <a16:creationId xmlns:a16="http://schemas.microsoft.com/office/drawing/2014/main" id="{92117C72-7C35-FFB3-B116-8FC9AAA85F60}"/>
              </a:ext>
            </a:extLst>
          </p:cNvPr>
          <p:cNvSpPr>
            <a:spLocks noGrp="1"/>
          </p:cNvSpPr>
          <p:nvPr>
            <p:ph type="body" sz="quarter" idx="14"/>
          </p:nvPr>
        </p:nvSpPr>
        <p:spPr>
          <a:xfrm>
            <a:off x="1796862" y="1762869"/>
            <a:ext cx="4756714" cy="597604"/>
          </a:xfrm>
        </p:spPr>
        <p:txBody>
          <a:bodyPr/>
          <a:lstStyle/>
          <a:p>
            <a:r>
              <a:rPr lang="en-GB">
                <a:solidFill>
                  <a:schemeClr val="tx1"/>
                </a:solidFill>
              </a:rPr>
              <a:t>Good</a:t>
            </a:r>
          </a:p>
        </p:txBody>
      </p:sp>
      <p:pic>
        <p:nvPicPr>
          <p:cNvPr id="12" name="Picture 11" descr="A rainbow colored infinity symbol&#10;&#10;Description automatically generated">
            <a:extLst>
              <a:ext uri="{FF2B5EF4-FFF2-40B4-BE49-F238E27FC236}">
                <a16:creationId xmlns:a16="http://schemas.microsoft.com/office/drawing/2014/main" id="{CDF108A1-6D88-B3B7-C04E-3602ACF127BE}"/>
              </a:ext>
            </a:extLst>
          </p:cNvPr>
          <p:cNvPicPr>
            <a:picLocks noChangeAspect="1"/>
          </p:cNvPicPr>
          <p:nvPr/>
        </p:nvPicPr>
        <p:blipFill>
          <a:blip r:embed="rId3"/>
          <a:stretch>
            <a:fillRect/>
          </a:stretch>
        </p:blipFill>
        <p:spPr>
          <a:xfrm>
            <a:off x="477393" y="2823994"/>
            <a:ext cx="3924848" cy="2410161"/>
          </a:xfrm>
          <a:prstGeom prst="rect">
            <a:avLst/>
          </a:prstGeom>
        </p:spPr>
      </p:pic>
      <p:pic>
        <p:nvPicPr>
          <p:cNvPr id="18" name="Picture 17" descr="A puzzle pieces with a ribbon&#10;&#10;Description automatically generated">
            <a:extLst>
              <a:ext uri="{FF2B5EF4-FFF2-40B4-BE49-F238E27FC236}">
                <a16:creationId xmlns:a16="http://schemas.microsoft.com/office/drawing/2014/main" id="{57B17AEF-1316-178A-7CC5-6143839A754E}"/>
              </a:ext>
            </a:extLst>
          </p:cNvPr>
          <p:cNvPicPr>
            <a:picLocks noChangeAspect="1"/>
          </p:cNvPicPr>
          <p:nvPr/>
        </p:nvPicPr>
        <p:blipFill>
          <a:blip r:embed="rId4"/>
          <a:stretch>
            <a:fillRect/>
          </a:stretch>
        </p:blipFill>
        <p:spPr>
          <a:xfrm>
            <a:off x="6765935" y="1803235"/>
            <a:ext cx="5971863" cy="4812058"/>
          </a:xfrm>
          <a:prstGeom prst="rect">
            <a:avLst/>
          </a:prstGeom>
        </p:spPr>
      </p:pic>
    </p:spTree>
    <p:extLst>
      <p:ext uri="{BB962C8B-B14F-4D97-AF65-F5344CB8AC3E}">
        <p14:creationId xmlns:p14="http://schemas.microsoft.com/office/powerpoint/2010/main" val="2805428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5005764" y="273460"/>
            <a:ext cx="2180473" cy="773776"/>
          </a:xfrm>
        </p:spPr>
        <p:txBody>
          <a:bodyPr rtlCol="0">
            <a:normAutofit fontScale="90000"/>
          </a:bodyPr>
          <a:lstStyle/>
          <a:p>
            <a:pPr rtl="0"/>
            <a:r>
              <a:rPr lang="en-GB" dirty="0">
                <a:solidFill>
                  <a:schemeClr val="tx1"/>
                </a:solidFill>
              </a:rPr>
              <a:t>Imagery</a:t>
            </a:r>
          </a:p>
        </p:txBody>
      </p:sp>
      <p:sp>
        <p:nvSpPr>
          <p:cNvPr id="16" name="Text Placeholder 15">
            <a:extLst>
              <a:ext uri="{FF2B5EF4-FFF2-40B4-BE49-F238E27FC236}">
                <a16:creationId xmlns:a16="http://schemas.microsoft.com/office/drawing/2014/main" id="{1ADD5DF7-575E-4C10-815E-CDBBFAB583BF}"/>
              </a:ext>
            </a:extLst>
          </p:cNvPr>
          <p:cNvSpPr>
            <a:spLocks noGrp="1"/>
          </p:cNvSpPr>
          <p:nvPr>
            <p:ph type="body" sz="quarter" idx="16"/>
          </p:nvPr>
        </p:nvSpPr>
        <p:spPr>
          <a:xfrm>
            <a:off x="1574800" y="1143000"/>
            <a:ext cx="9042400" cy="508000"/>
          </a:xfrm>
        </p:spPr>
        <p:txBody>
          <a:bodyPr rtlCol="0">
            <a:normAutofit fontScale="25000" lnSpcReduction="20000"/>
          </a:bodyPr>
          <a:lstStyle/>
          <a:p>
            <a:pPr algn="ctr" rtl="0"/>
            <a:r>
              <a:rPr lang="en-GB" sz="13334" dirty="0">
                <a:solidFill>
                  <a:schemeClr val="tx1"/>
                </a:solidFill>
                <a:latin typeface="+mj-lt"/>
                <a:ea typeface="+mj-ea"/>
                <a:cs typeface="+mj-cs"/>
              </a:rPr>
              <a:t>The first National Autistic Society logo designed by a parent and board member in 1963</a:t>
            </a:r>
          </a:p>
        </p:txBody>
      </p:sp>
      <p:sp>
        <p:nvSpPr>
          <p:cNvPr id="6" name="Date Placeholder 5">
            <a:extLst>
              <a:ext uri="{FF2B5EF4-FFF2-40B4-BE49-F238E27FC236}">
                <a16:creationId xmlns:a16="http://schemas.microsoft.com/office/drawing/2014/main" id="{6EF65B39-4112-473E-B203-73AC0F564D47}"/>
              </a:ext>
            </a:extLst>
          </p:cNvPr>
          <p:cNvSpPr>
            <a:spLocks noGrp="1"/>
          </p:cNvSpPr>
          <p:nvPr>
            <p:ph type="dt" sz="half" idx="10"/>
          </p:nvPr>
        </p:nvSpPr>
        <p:spPr>
          <a:xfrm>
            <a:off x="7013448" y="6355081"/>
            <a:ext cx="4352544" cy="365125"/>
          </a:xfrm>
        </p:spPr>
        <p:txBody>
          <a:bodyPr rtlCol="0"/>
          <a:lstStyle/>
          <a:p>
            <a:pPr defTabSz="914446"/>
            <a:r>
              <a:rPr lang="en-GB">
                <a:solidFill>
                  <a:prstClr val="black"/>
                </a:solidFill>
                <a:latin typeface="Calibri" panose="020F0502020204030204"/>
              </a:rPr>
              <a:t>ThinkNeurodiversity.com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1"/>
            <a:ext cx="630936" cy="365125"/>
          </a:xfrm>
        </p:spPr>
        <p:txBody>
          <a:bodyPr rtlCol="0"/>
          <a:lstStyle/>
          <a:p>
            <a:pPr defTabSz="914446"/>
            <a:fld id="{06B786C7-B8F9-4072-AAAA-17258464D730}" type="slidenum">
              <a:rPr lang="en-GB">
                <a:solidFill>
                  <a:prstClr val="black"/>
                </a:solidFill>
                <a:latin typeface="Calibri" panose="020F0502020204030204"/>
              </a:rPr>
              <a:pPr defTabSz="914446"/>
              <a:t>24</a:t>
            </a:fld>
            <a:endParaRPr lang="en-GB">
              <a:solidFill>
                <a:prstClr val="black"/>
              </a:solidFill>
              <a:latin typeface="Calibri" panose="020F0502020204030204"/>
            </a:endParaRPr>
          </a:p>
        </p:txBody>
      </p:sp>
      <p:pic>
        <p:nvPicPr>
          <p:cNvPr id="7" name="Picture 6" descr="A cartoon of a person's face">
            <a:extLst>
              <a:ext uri="{FF2B5EF4-FFF2-40B4-BE49-F238E27FC236}">
                <a16:creationId xmlns:a16="http://schemas.microsoft.com/office/drawing/2014/main" id="{EAD512E7-FCC5-4B5E-4ACB-C5E969C9A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377" y="2260600"/>
            <a:ext cx="4115247" cy="3902952"/>
          </a:xfrm>
          <a:prstGeom prst="rect">
            <a:avLst/>
          </a:prstGeom>
        </p:spPr>
      </p:pic>
    </p:spTree>
    <p:extLst>
      <p:ext uri="{BB962C8B-B14F-4D97-AF65-F5344CB8AC3E}">
        <p14:creationId xmlns:p14="http://schemas.microsoft.com/office/powerpoint/2010/main" val="1186406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2918E-EF64-4461-AC3F-CA2C23C7AD18}"/>
              </a:ext>
            </a:extLst>
          </p:cNvPr>
          <p:cNvPicPr>
            <a:picLocks noChangeAspect="1"/>
          </p:cNvPicPr>
          <p:nvPr/>
        </p:nvPicPr>
        <p:blipFill>
          <a:blip r:embed="rId2">
            <a:alphaModFix/>
          </a:blip>
          <a:srcRect/>
          <a:stretch/>
        </p:blipFill>
        <p:spPr>
          <a:xfrm>
            <a:off x="1203769" y="0"/>
            <a:ext cx="9241536" cy="6931153"/>
          </a:xfrm>
          <a:prstGeom prst="rect">
            <a:avLst/>
          </a:prstGeom>
        </p:spPr>
      </p:pic>
      <p:grpSp>
        <p:nvGrpSpPr>
          <p:cNvPr id="14" name="Group 13">
            <a:extLst>
              <a:ext uri="{FF2B5EF4-FFF2-40B4-BE49-F238E27FC236}">
                <a16:creationId xmlns:a16="http://schemas.microsoft.com/office/drawing/2014/main" id="{F15B67F0-EF04-D0F6-B128-A46D2DF2CCB1}"/>
              </a:ext>
            </a:extLst>
          </p:cNvPr>
          <p:cNvGrpSpPr/>
          <p:nvPr/>
        </p:nvGrpSpPr>
        <p:grpSpPr>
          <a:xfrm>
            <a:off x="2928654" y="295275"/>
            <a:ext cx="5901020" cy="6010275"/>
            <a:chOff x="2928654" y="295275"/>
            <a:chExt cx="5901020" cy="6010275"/>
          </a:xfrm>
        </p:grpSpPr>
        <p:sp>
          <p:nvSpPr>
            <p:cNvPr id="2" name="Rectangle 1">
              <a:extLst>
                <a:ext uri="{FF2B5EF4-FFF2-40B4-BE49-F238E27FC236}">
                  <a16:creationId xmlns:a16="http://schemas.microsoft.com/office/drawing/2014/main" id="{C0A34465-14E5-0041-8F49-A67E94081DAD}"/>
                </a:ext>
              </a:extLst>
            </p:cNvPr>
            <p:cNvSpPr/>
            <p:nvPr/>
          </p:nvSpPr>
          <p:spPr>
            <a:xfrm>
              <a:off x="5192905" y="295275"/>
              <a:ext cx="1265046" cy="342900"/>
            </a:xfrm>
            <a:prstGeom prst="rect">
              <a:avLst/>
            </a:prstGeom>
            <a:solidFill>
              <a:srgbClr val="60497A"/>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63D4FC9-A56E-48FF-5E00-A3FAA7F32443}"/>
                </a:ext>
              </a:extLst>
            </p:cNvPr>
            <p:cNvSpPr/>
            <p:nvPr/>
          </p:nvSpPr>
          <p:spPr>
            <a:xfrm>
              <a:off x="7086599" y="2971800"/>
              <a:ext cx="1743075" cy="333375"/>
            </a:xfrm>
            <a:prstGeom prst="rect">
              <a:avLst/>
            </a:prstGeom>
            <a:solidFill>
              <a:srgbClr val="60497A"/>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C07AC45-1617-726C-0E26-47DFA6DADC20}"/>
                </a:ext>
              </a:extLst>
            </p:cNvPr>
            <p:cNvSpPr/>
            <p:nvPr/>
          </p:nvSpPr>
          <p:spPr>
            <a:xfrm>
              <a:off x="2928654" y="2971800"/>
              <a:ext cx="1071846" cy="304800"/>
            </a:xfrm>
            <a:prstGeom prst="rect">
              <a:avLst/>
            </a:prstGeom>
            <a:solidFill>
              <a:srgbClr val="60497A"/>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B282575-DC56-7CD6-F3EE-82F768304503}"/>
                </a:ext>
              </a:extLst>
            </p:cNvPr>
            <p:cNvSpPr/>
            <p:nvPr/>
          </p:nvSpPr>
          <p:spPr>
            <a:xfrm>
              <a:off x="5005387" y="6038850"/>
              <a:ext cx="1538288" cy="266700"/>
            </a:xfrm>
            <a:prstGeom prst="rect">
              <a:avLst/>
            </a:prstGeom>
            <a:solidFill>
              <a:srgbClr val="60497A"/>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1BE3F1C-83FD-BCF1-4AE6-92465BACCC4D}"/>
                </a:ext>
              </a:extLst>
            </p:cNvPr>
            <p:cNvSpPr/>
            <p:nvPr/>
          </p:nvSpPr>
          <p:spPr>
            <a:xfrm>
              <a:off x="5343525" y="5772150"/>
              <a:ext cx="962025" cy="266700"/>
            </a:xfrm>
            <a:prstGeom prst="rect">
              <a:avLst/>
            </a:prstGeom>
            <a:solidFill>
              <a:srgbClr val="60497A"/>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692C624-8E59-1C08-BC91-4BAE80D802F3}"/>
                </a:ext>
              </a:extLst>
            </p:cNvPr>
            <p:cNvSpPr/>
            <p:nvPr/>
          </p:nvSpPr>
          <p:spPr>
            <a:xfrm>
              <a:off x="3543300" y="923925"/>
              <a:ext cx="742950" cy="304800"/>
            </a:xfrm>
            <a:prstGeom prst="rect">
              <a:avLst/>
            </a:prstGeom>
            <a:solidFill>
              <a:srgbClr val="1A9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B5A8F23-ED36-563D-D26F-DF091F92DAD2}"/>
                </a:ext>
              </a:extLst>
            </p:cNvPr>
            <p:cNvSpPr/>
            <p:nvPr/>
          </p:nvSpPr>
          <p:spPr>
            <a:xfrm>
              <a:off x="3438525" y="1228725"/>
              <a:ext cx="971550" cy="219075"/>
            </a:xfrm>
            <a:prstGeom prst="rect">
              <a:avLst/>
            </a:prstGeom>
            <a:solidFill>
              <a:srgbClr val="1A9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4D42FDE-4BD4-78C0-9886-5B1018AAF132}"/>
                </a:ext>
              </a:extLst>
            </p:cNvPr>
            <p:cNvSpPr/>
            <p:nvPr/>
          </p:nvSpPr>
          <p:spPr>
            <a:xfrm>
              <a:off x="7162801" y="1057275"/>
              <a:ext cx="971549" cy="304800"/>
            </a:xfrm>
            <a:prstGeom prst="rect">
              <a:avLst/>
            </a:prstGeom>
            <a:solidFill>
              <a:srgbClr val="1A9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D9AFA60-45DC-7BA8-4130-DB48C6B5AF36}"/>
                </a:ext>
              </a:extLst>
            </p:cNvPr>
            <p:cNvSpPr/>
            <p:nvPr/>
          </p:nvSpPr>
          <p:spPr>
            <a:xfrm>
              <a:off x="3171825" y="4799076"/>
              <a:ext cx="1371600" cy="304800"/>
            </a:xfrm>
            <a:prstGeom prst="rect">
              <a:avLst/>
            </a:prstGeom>
            <a:solidFill>
              <a:srgbClr val="1A9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B33D284-B1DE-3B1B-E5FD-0B1E524C58B7}"/>
                </a:ext>
              </a:extLst>
            </p:cNvPr>
            <p:cNvSpPr/>
            <p:nvPr/>
          </p:nvSpPr>
          <p:spPr>
            <a:xfrm>
              <a:off x="7029449" y="4799076"/>
              <a:ext cx="1371599" cy="401574"/>
            </a:xfrm>
            <a:prstGeom prst="rect">
              <a:avLst/>
            </a:prstGeom>
            <a:solidFill>
              <a:srgbClr val="1A9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a:extLst>
              <a:ext uri="{FF2B5EF4-FFF2-40B4-BE49-F238E27FC236}">
                <a16:creationId xmlns:a16="http://schemas.microsoft.com/office/drawing/2014/main" id="{BCDA1AD2-64BE-2503-453E-8142F9B11859}"/>
              </a:ext>
            </a:extLst>
          </p:cNvPr>
          <p:cNvSpPr/>
          <p:nvPr/>
        </p:nvSpPr>
        <p:spPr>
          <a:xfrm>
            <a:off x="4844324" y="2737604"/>
            <a:ext cx="1743075" cy="1371600"/>
          </a:xfrm>
          <a:prstGeom prst="rect">
            <a:avLst/>
          </a:prstGeom>
          <a:solidFill>
            <a:srgbClr val="E6E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F1120A9-768C-93F4-2AB2-21C45122A73C}"/>
              </a:ext>
            </a:extLst>
          </p:cNvPr>
          <p:cNvSpPr txBox="1"/>
          <p:nvPr/>
        </p:nvSpPr>
        <p:spPr>
          <a:xfrm>
            <a:off x="5105402" y="2889676"/>
            <a:ext cx="1743075" cy="830997"/>
          </a:xfrm>
          <a:prstGeom prst="rect">
            <a:avLst/>
          </a:prstGeom>
          <a:noFill/>
        </p:spPr>
        <p:txBody>
          <a:bodyPr wrap="square" rtlCol="0">
            <a:spAutoFit/>
          </a:bodyPr>
          <a:lstStyle/>
          <a:p>
            <a:r>
              <a:rPr lang="en-GB" sz="1600" b="1" dirty="0">
                <a:latin typeface="Open Dyslexic" panose="020B0604020202020204"/>
              </a:rPr>
              <a:t>Do you see problems or potential here?</a:t>
            </a:r>
          </a:p>
        </p:txBody>
      </p:sp>
      <p:sp>
        <p:nvSpPr>
          <p:cNvPr id="16" name="Footer Placeholder 4">
            <a:extLst>
              <a:ext uri="{FF2B5EF4-FFF2-40B4-BE49-F238E27FC236}">
                <a16:creationId xmlns:a16="http://schemas.microsoft.com/office/drawing/2014/main" id="{052EC625-F0AE-5E4C-03EB-785429220039}"/>
              </a:ext>
            </a:extLst>
          </p:cNvPr>
          <p:cNvSpPr txBox="1">
            <a:spLocks/>
          </p:cNvSpPr>
          <p:nvPr/>
        </p:nvSpPr>
        <p:spPr>
          <a:xfrm>
            <a:off x="550863" y="6448425"/>
            <a:ext cx="4114800" cy="365125"/>
          </a:xfrm>
          <a:prstGeom prst="rect">
            <a:avLst/>
          </a:prstGeom>
        </p:spPr>
        <p:txBody>
          <a:bodyPr>
            <a:norm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GB"/>
              <a:t>ThinkNeurodiversity.com 2023</a:t>
            </a:r>
          </a:p>
        </p:txBody>
      </p:sp>
      <p:sp>
        <p:nvSpPr>
          <p:cNvPr id="17" name="Footer Placeholder 4">
            <a:extLst>
              <a:ext uri="{FF2B5EF4-FFF2-40B4-BE49-F238E27FC236}">
                <a16:creationId xmlns:a16="http://schemas.microsoft.com/office/drawing/2014/main" id="{18E66AEA-08CB-DBBF-C7AE-4B6BAC43433D}"/>
              </a:ext>
            </a:extLst>
          </p:cNvPr>
          <p:cNvSpPr txBox="1">
            <a:spLocks/>
          </p:cNvSpPr>
          <p:nvPr/>
        </p:nvSpPr>
        <p:spPr>
          <a:xfrm>
            <a:off x="7958136" y="6492875"/>
            <a:ext cx="4114800" cy="365125"/>
          </a:xfrm>
          <a:prstGeom prst="rect">
            <a:avLst/>
          </a:prstGeom>
        </p:spPr>
        <p:txBody>
          <a:bodyPr>
            <a:norm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GB"/>
              <a:t>Original image copyright Genius Within</a:t>
            </a:r>
          </a:p>
        </p:txBody>
      </p:sp>
    </p:spTree>
    <p:extLst>
      <p:ext uri="{BB962C8B-B14F-4D97-AF65-F5344CB8AC3E}">
        <p14:creationId xmlns:p14="http://schemas.microsoft.com/office/powerpoint/2010/main" val="197749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69C1BDB-253B-4642-94A7-F84048E562F7}"/>
              </a:ext>
            </a:extLst>
          </p:cNvPr>
          <p:cNvSpPr>
            <a:spLocks noGrp="1"/>
          </p:cNvSpPr>
          <p:nvPr>
            <p:ph idx="1"/>
          </p:nvPr>
        </p:nvSpPr>
        <p:spPr>
          <a:xfrm>
            <a:off x="347470" y="1133475"/>
            <a:ext cx="4924423" cy="3834283"/>
          </a:xfrm>
        </p:spPr>
        <p:txBody>
          <a:bodyPr rtlCol="0">
            <a:noAutofit/>
          </a:bodyPr>
          <a:lstStyle/>
          <a:p>
            <a:pPr rtl="0"/>
            <a:r>
              <a:rPr lang="en-GB" sz="2800"/>
              <a:t>Conditions are categorised differently but include everything you can see.</a:t>
            </a:r>
          </a:p>
          <a:p>
            <a:pPr rtl="0"/>
            <a:endParaRPr lang="en-GB" sz="2800"/>
          </a:p>
          <a:p>
            <a:pPr rtl="0"/>
            <a:r>
              <a:rPr lang="en-GB" sz="2800"/>
              <a:t>What’s important to remember is the amount of overlap between conditions.</a:t>
            </a:r>
          </a:p>
        </p:txBody>
      </p:sp>
      <p:sp>
        <p:nvSpPr>
          <p:cNvPr id="15" name="Date Placeholder 14">
            <a:extLst>
              <a:ext uri="{FF2B5EF4-FFF2-40B4-BE49-F238E27FC236}">
                <a16:creationId xmlns:a16="http://schemas.microsoft.com/office/drawing/2014/main" id="{1AEB8108-A042-4614-9BE5-EA75E8653D79}"/>
              </a:ext>
            </a:extLst>
          </p:cNvPr>
          <p:cNvSpPr>
            <a:spLocks noGrp="1"/>
          </p:cNvSpPr>
          <p:nvPr>
            <p:ph type="dt" sz="half" idx="10"/>
          </p:nvPr>
        </p:nvSpPr>
        <p:spPr>
          <a:xfrm>
            <a:off x="7013448" y="6355080"/>
            <a:ext cx="4352544" cy="365125"/>
          </a:xfrm>
        </p:spPr>
        <p:txBody>
          <a:bodyPr rtlCol="0"/>
          <a:lstStyle/>
          <a:p>
            <a:pPr lvl="0" rtl="0"/>
            <a:r>
              <a:rPr lang="en-GB"/>
              <a:t>ThinkNeurodiversity.com 2023</a:t>
            </a:r>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a:xfrm>
            <a:off x="11365992" y="6356350"/>
            <a:ext cx="630936" cy="365125"/>
          </a:xfrm>
        </p:spPr>
        <p:txBody>
          <a:bodyPr rtlCol="0"/>
          <a:lstStyle/>
          <a:p>
            <a:pPr lvl="0" rtl="0"/>
            <a:fld id="{D39F39FF-F5CB-4ACA-9B46-4CCF89ECA75F}" type="slidenum">
              <a:rPr lang="en-GB" smtClean="0"/>
              <a:pPr lvl="0" rtl="0"/>
              <a:t>26</a:t>
            </a:fld>
            <a:endParaRPr lang="en-GB"/>
          </a:p>
        </p:txBody>
      </p:sp>
      <p:pic>
        <p:nvPicPr>
          <p:cNvPr id="13" name="Picture 12" descr="A diagram of a diagram&#10;&#10;Description automatically generated with medium confidence">
            <a:extLst>
              <a:ext uri="{FF2B5EF4-FFF2-40B4-BE49-F238E27FC236}">
                <a16:creationId xmlns:a16="http://schemas.microsoft.com/office/drawing/2014/main" id="{52632DDE-E80E-86DD-B734-03C4E3EF9B1D}"/>
              </a:ext>
            </a:extLst>
          </p:cNvPr>
          <p:cNvPicPr>
            <a:picLocks noChangeAspect="1"/>
          </p:cNvPicPr>
          <p:nvPr/>
        </p:nvPicPr>
        <p:blipFill>
          <a:blip r:embed="rId3"/>
          <a:stretch>
            <a:fillRect/>
          </a:stretch>
        </p:blipFill>
        <p:spPr>
          <a:xfrm>
            <a:off x="5377055" y="942975"/>
            <a:ext cx="6629400" cy="4972050"/>
          </a:xfrm>
          <a:prstGeom prst="rect">
            <a:avLst/>
          </a:prstGeom>
        </p:spPr>
      </p:pic>
    </p:spTree>
    <p:extLst>
      <p:ext uri="{BB962C8B-B14F-4D97-AF65-F5344CB8AC3E}">
        <p14:creationId xmlns:p14="http://schemas.microsoft.com/office/powerpoint/2010/main" val="4039808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5C33DF-36C9-49E9-B48D-A320B179C4D4}"/>
              </a:ext>
            </a:extLst>
          </p:cNvPr>
          <p:cNvSpPr>
            <a:spLocks noGrp="1"/>
          </p:cNvSpPr>
          <p:nvPr>
            <p:ph type="sldNum" sz="quarter" idx="4294967295"/>
          </p:nvPr>
        </p:nvSpPr>
        <p:spPr>
          <a:xfrm>
            <a:off x="9948863" y="6507212"/>
            <a:ext cx="1692274" cy="153888"/>
          </a:xfrm>
        </p:spPr>
        <p:txBody>
          <a:bodyPr rtlCol="0"/>
          <a:lstStyle/>
          <a:p>
            <a:pPr rtl="0"/>
            <a:fld id="{DBA1B0FB-D917-4C8C-928F-313BD683BF39}" type="slidenum">
              <a:rPr lang="en-GB" smtClean="0"/>
              <a:pPr rtl="0"/>
              <a:t>27</a:t>
            </a:fld>
            <a:endParaRPr lang="en-GB"/>
          </a:p>
        </p:txBody>
      </p:sp>
      <p:sp>
        <p:nvSpPr>
          <p:cNvPr id="20" name="Rectangle 19">
            <a:extLst>
              <a:ext uri="{FF2B5EF4-FFF2-40B4-BE49-F238E27FC236}">
                <a16:creationId xmlns:a16="http://schemas.microsoft.com/office/drawing/2014/main" id="{460EAFB9-4613-42F1-AF94-870D3D0E18F9}"/>
              </a:ext>
            </a:extLst>
          </p:cNvPr>
          <p:cNvSpPr/>
          <p:nvPr/>
        </p:nvSpPr>
        <p:spPr>
          <a:xfrm>
            <a:off x="1189412" y="2385629"/>
            <a:ext cx="297068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a:ln/>
                <a:effectLst/>
              </a:rPr>
              <a:t>Autism</a:t>
            </a:r>
          </a:p>
        </p:txBody>
      </p:sp>
      <p:sp>
        <p:nvSpPr>
          <p:cNvPr id="25" name="Rectangle 24">
            <a:extLst>
              <a:ext uri="{FF2B5EF4-FFF2-40B4-BE49-F238E27FC236}">
                <a16:creationId xmlns:a16="http://schemas.microsoft.com/office/drawing/2014/main" id="{53B3BC34-1E8B-4D45-97C7-E015A3F9F388}"/>
              </a:ext>
            </a:extLst>
          </p:cNvPr>
          <p:cNvSpPr/>
          <p:nvPr/>
        </p:nvSpPr>
        <p:spPr>
          <a:xfrm>
            <a:off x="1913324" y="646314"/>
            <a:ext cx="8365368"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0" dirty="0">
                <a:ln/>
                <a:effectLst/>
              </a:rPr>
              <a:t>Genetically </a:t>
            </a:r>
            <a:r>
              <a:rPr lang="en-US" sz="4800" b="1" dirty="0">
                <a:ln/>
              </a:rPr>
              <a:t>heritable </a:t>
            </a:r>
            <a:r>
              <a:rPr lang="en-US" sz="4800" b="1" cap="none" spc="0" dirty="0">
                <a:ln/>
                <a:effectLst/>
              </a:rPr>
              <a:t>Conditions</a:t>
            </a:r>
          </a:p>
        </p:txBody>
      </p:sp>
      <p:sp>
        <p:nvSpPr>
          <p:cNvPr id="26" name="Rectangle 25">
            <a:extLst>
              <a:ext uri="{FF2B5EF4-FFF2-40B4-BE49-F238E27FC236}">
                <a16:creationId xmlns:a16="http://schemas.microsoft.com/office/drawing/2014/main" id="{883FE13D-4DAD-44AD-A75A-CE3720C3F2C0}"/>
              </a:ext>
            </a:extLst>
          </p:cNvPr>
          <p:cNvSpPr/>
          <p:nvPr/>
        </p:nvSpPr>
        <p:spPr>
          <a:xfrm>
            <a:off x="8285302" y="2385629"/>
            <a:ext cx="241123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a:ln/>
              </a:rPr>
              <a:t>ADHD</a:t>
            </a:r>
            <a:endParaRPr lang="en-US" sz="5400" b="1" cap="none" spc="0">
              <a:ln/>
              <a:effectLst/>
            </a:endParaRPr>
          </a:p>
        </p:txBody>
      </p:sp>
      <p:sp>
        <p:nvSpPr>
          <p:cNvPr id="27" name="Rectangle 26">
            <a:extLst>
              <a:ext uri="{FF2B5EF4-FFF2-40B4-BE49-F238E27FC236}">
                <a16:creationId xmlns:a16="http://schemas.microsoft.com/office/drawing/2014/main" id="{369B44D8-1E56-4A08-9621-C5ED50A771B0}"/>
              </a:ext>
            </a:extLst>
          </p:cNvPr>
          <p:cNvSpPr/>
          <p:nvPr/>
        </p:nvSpPr>
        <p:spPr>
          <a:xfrm>
            <a:off x="7821142" y="5095151"/>
            <a:ext cx="302082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rPr>
              <a:t>Tourette’s</a:t>
            </a:r>
            <a:endParaRPr lang="en-US" sz="5400" b="1" cap="none" spc="0" dirty="0">
              <a:ln/>
              <a:effectLst/>
            </a:endParaRPr>
          </a:p>
        </p:txBody>
      </p:sp>
      <p:sp>
        <p:nvSpPr>
          <p:cNvPr id="32" name="Rectangle 31">
            <a:extLst>
              <a:ext uri="{FF2B5EF4-FFF2-40B4-BE49-F238E27FC236}">
                <a16:creationId xmlns:a16="http://schemas.microsoft.com/office/drawing/2014/main" id="{2D4E6AEB-3B6D-42CA-8E8E-C4D02DF3F7F5}"/>
              </a:ext>
            </a:extLst>
          </p:cNvPr>
          <p:cNvSpPr/>
          <p:nvPr/>
        </p:nvSpPr>
        <p:spPr>
          <a:xfrm>
            <a:off x="1718868" y="5095151"/>
            <a:ext cx="187904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a:ln/>
                <a:effectLst/>
              </a:rPr>
              <a:t>OCD</a:t>
            </a:r>
          </a:p>
        </p:txBody>
      </p:sp>
      <p:sp>
        <p:nvSpPr>
          <p:cNvPr id="2" name="Date Placeholder 14">
            <a:extLst>
              <a:ext uri="{FF2B5EF4-FFF2-40B4-BE49-F238E27FC236}">
                <a16:creationId xmlns:a16="http://schemas.microsoft.com/office/drawing/2014/main" id="{67B98D80-62A4-3774-CF65-2AEC87D16E3D}"/>
              </a:ext>
            </a:extLst>
          </p:cNvPr>
          <p:cNvSpPr>
            <a:spLocks noGrp="1"/>
          </p:cNvSpPr>
          <p:nvPr>
            <p:ph type="dt" sz="half" idx="10"/>
          </p:nvPr>
        </p:nvSpPr>
        <p:spPr>
          <a:xfrm>
            <a:off x="7031920" y="6401593"/>
            <a:ext cx="4352544" cy="365125"/>
          </a:xfrm>
        </p:spPr>
        <p:txBody>
          <a:bodyPr rtlCol="0"/>
          <a:lstStyle/>
          <a:p>
            <a:pPr lvl="0" rtl="0"/>
            <a:r>
              <a:rPr lang="en-GB"/>
              <a:t>ThinkNeurodiversity.com 2023</a:t>
            </a:r>
          </a:p>
        </p:txBody>
      </p:sp>
    </p:spTree>
    <p:extLst>
      <p:ext uri="{BB962C8B-B14F-4D97-AF65-F5344CB8AC3E}">
        <p14:creationId xmlns:p14="http://schemas.microsoft.com/office/powerpoint/2010/main" val="3740286033"/>
      </p:ext>
    </p:extLst>
  </p:cSld>
  <p:clrMapOvr>
    <a:masterClrMapping/>
  </p:clrMapOvr>
  <p:extLst>
    <p:ext uri="{E180D4A7-C9FB-4DFB-919C-405C955672EB}">
      <p14:showEvtLst xmlns:p14="http://schemas.microsoft.com/office/powerpoint/2010/main">
        <p14:triggerEvt type="onClick" time="1753" objId="29"/>
        <p14:triggerEvt type="onClick" time="3374" objId="30"/>
        <p14:triggerEvt type="onClick" time="4416" objId="31"/>
        <p14:triggerEvt type="onClick" time="5841" objId="33"/>
      </p14:showEvtLst>
    </p:ext>
  </p:extLst>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60EAFB9-4613-42F1-AF94-870D3D0E18F9}"/>
              </a:ext>
            </a:extLst>
          </p:cNvPr>
          <p:cNvSpPr/>
          <p:nvPr/>
        </p:nvSpPr>
        <p:spPr>
          <a:xfrm>
            <a:off x="4353375" y="2853253"/>
            <a:ext cx="297068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effectLst/>
                <a:uLnTx/>
                <a:uFillTx/>
                <a:latin typeface="+mj-lt"/>
                <a:ea typeface="+mn-ea"/>
                <a:cs typeface="+mn-cs"/>
              </a:rPr>
              <a:t>Autism</a:t>
            </a:r>
          </a:p>
        </p:txBody>
      </p:sp>
      <p:sp>
        <p:nvSpPr>
          <p:cNvPr id="25" name="Rectangle 24">
            <a:extLst>
              <a:ext uri="{FF2B5EF4-FFF2-40B4-BE49-F238E27FC236}">
                <a16:creationId xmlns:a16="http://schemas.microsoft.com/office/drawing/2014/main" id="{53B3BC34-1E8B-4D45-97C7-E015A3F9F388}"/>
              </a:ext>
            </a:extLst>
          </p:cNvPr>
          <p:cNvSpPr/>
          <p:nvPr/>
        </p:nvSpPr>
        <p:spPr>
          <a:xfrm>
            <a:off x="1246517" y="732456"/>
            <a:ext cx="9370717"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effectLst/>
                <a:uLnTx/>
                <a:uFillTx/>
                <a:latin typeface="+mj-lt"/>
                <a:ea typeface="+mn-ea"/>
                <a:cs typeface="+mn-cs"/>
              </a:rPr>
              <a:t>Genetic </a:t>
            </a:r>
            <a:r>
              <a:rPr kumimoji="0" lang="en-US" sz="4800" b="1" i="0" u="none" strike="noStrike" kern="1200" cap="none" spc="0" normalizeH="0" baseline="0" noProof="0">
                <a:ln/>
                <a:effectLst/>
                <a:uLnTx/>
                <a:uFillTx/>
                <a:latin typeface="+mj-lt"/>
                <a:ea typeface="+mn-ea"/>
                <a:cs typeface="+mn-cs"/>
              </a:rPr>
              <a:t>Neurological</a:t>
            </a:r>
            <a:r>
              <a:rPr kumimoji="0" lang="en-US" sz="5400" b="1" i="0" u="none" strike="noStrike" kern="1200" cap="none" spc="0" normalizeH="0" baseline="0" noProof="0">
                <a:ln/>
                <a:effectLst/>
                <a:uLnTx/>
                <a:uFillTx/>
                <a:latin typeface="+mj-lt"/>
                <a:ea typeface="+mn-ea"/>
                <a:cs typeface="+mn-cs"/>
              </a:rPr>
              <a:t> Conditions</a:t>
            </a:r>
          </a:p>
        </p:txBody>
      </p:sp>
      <p:sp>
        <p:nvSpPr>
          <p:cNvPr id="2" name="Rectangle 1">
            <a:extLst>
              <a:ext uri="{FF2B5EF4-FFF2-40B4-BE49-F238E27FC236}">
                <a16:creationId xmlns:a16="http://schemas.microsoft.com/office/drawing/2014/main" id="{8E1410E5-3712-483C-BFA2-BC64A9F15306}"/>
              </a:ext>
            </a:extLst>
          </p:cNvPr>
          <p:cNvSpPr/>
          <p:nvPr/>
        </p:nvSpPr>
        <p:spPr>
          <a:xfrm>
            <a:off x="902279" y="4209729"/>
            <a:ext cx="10554492"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a:ln/>
                <a:effectLst/>
              </a:rPr>
              <a:t>Including ASC / ASD/ Asperger’s</a:t>
            </a:r>
          </a:p>
        </p:txBody>
      </p:sp>
    </p:spTree>
    <p:extLst>
      <p:ext uri="{BB962C8B-B14F-4D97-AF65-F5344CB8AC3E}">
        <p14:creationId xmlns:p14="http://schemas.microsoft.com/office/powerpoint/2010/main" val="1440777279"/>
      </p:ext>
    </p:extLst>
  </p:cSld>
  <p:clrMapOvr>
    <a:masterClrMapping/>
  </p:clrMapOvr>
  <mc:AlternateContent xmlns:mc="http://schemas.openxmlformats.org/markup-compatibility/2006" xmlns:p14="http://schemas.microsoft.com/office/powerpoint/2010/main">
    <mc:Choice Requires="p14">
      <p:transition spd="slow" p14:dur="2000" advTm="4673"/>
    </mc:Choice>
    <mc:Fallback xmlns="">
      <p:transition spd="slow" advTm="46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extLst>
    <p:ext uri="{E180D4A7-C9FB-4DFB-919C-405C955672EB}">
      <p14:showEvtLst xmlns:p14="http://schemas.microsoft.com/office/powerpoint/2010/main">
        <p14:triggerEvt type="onClick" time="958" objId="20"/>
      </p14:showEvtLst>
    </p:ext>
  </p:extLst>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60C06E9-92E5-41D9-B370-63B56B57EB2D}"/>
              </a:ext>
            </a:extLst>
          </p:cNvPr>
          <p:cNvSpPr txBox="1">
            <a:spLocks/>
          </p:cNvSpPr>
          <p:nvPr/>
        </p:nvSpPr>
        <p:spPr>
          <a:xfrm>
            <a:off x="295884" y="783133"/>
            <a:ext cx="11326203" cy="5819329"/>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latin typeface="Lato Black" panose="020F0502020204030203" pitchFamily="34" charset="0"/>
                <a:ea typeface="Lato Black" panose="020F0502020204030203" pitchFamily="34" charset="0"/>
                <a:cs typeface="Lato Black" panose="020F0502020204030203" pitchFamily="34" charset="0"/>
              </a:rPr>
              <a:t> </a:t>
            </a:r>
            <a:r>
              <a:rPr lang="en-US" sz="2400" dirty="0">
                <a:solidFill>
                  <a:schemeClr val="tx1"/>
                </a:solidFill>
                <a:ea typeface="Lato Black" panose="020F0502020204030203" pitchFamily="34" charset="0"/>
                <a:cs typeface="Lato Black" panose="020F0502020204030203" pitchFamily="34" charset="0"/>
              </a:rPr>
              <a:t>Lifelong developmental disability which affects how people communicate and interact with the world</a:t>
            </a:r>
          </a:p>
          <a:p>
            <a:pPr algn="ctr"/>
            <a:r>
              <a:rPr lang="en-US" sz="2400" dirty="0">
                <a:solidFill>
                  <a:schemeClr val="tx1"/>
                </a:solidFill>
                <a:ea typeface="Lato Black" panose="020F0502020204030203" pitchFamily="34" charset="0"/>
                <a:cs typeface="Lato Black" panose="020F0502020204030203" pitchFamily="34" charset="0"/>
              </a:rPr>
              <a:t>Social and communication challenges</a:t>
            </a:r>
          </a:p>
          <a:p>
            <a:pPr algn="ctr"/>
            <a:r>
              <a:rPr lang="en-US" sz="2400" dirty="0">
                <a:solidFill>
                  <a:schemeClr val="tx1"/>
                </a:solidFill>
                <a:ea typeface="Lato Black" panose="020F0502020204030203" pitchFamily="34" charset="0"/>
                <a:cs typeface="Lato Black" panose="020F0502020204030203" pitchFamily="34" charset="0"/>
              </a:rPr>
              <a:t>Repetitive and restrictive behaviour</a:t>
            </a:r>
          </a:p>
          <a:p>
            <a:pPr algn="ctr"/>
            <a:r>
              <a:rPr lang="en-US" sz="2400" dirty="0">
                <a:solidFill>
                  <a:schemeClr val="tx1"/>
                </a:solidFill>
                <a:ea typeface="Lato Black" panose="020F0502020204030203" pitchFamily="34" charset="0"/>
                <a:cs typeface="Lato Black" panose="020F0502020204030203" pitchFamily="34" charset="0"/>
              </a:rPr>
              <a:t>Stimming </a:t>
            </a:r>
            <a:r>
              <a:rPr lang="en-US" sz="2400" dirty="0" err="1">
                <a:solidFill>
                  <a:schemeClr val="tx1"/>
                </a:solidFill>
                <a:ea typeface="Lato Black" panose="020F0502020204030203" pitchFamily="34" charset="0"/>
                <a:cs typeface="Lato Black" panose="020F0502020204030203" pitchFamily="34" charset="0"/>
              </a:rPr>
              <a:t>behaviours</a:t>
            </a:r>
            <a:r>
              <a:rPr lang="en-US" sz="2400" dirty="0">
                <a:solidFill>
                  <a:schemeClr val="tx1"/>
                </a:solidFill>
                <a:ea typeface="Lato Black" panose="020F0502020204030203" pitchFamily="34" charset="0"/>
                <a:cs typeface="Lato Black" panose="020F0502020204030203" pitchFamily="34" charset="0"/>
              </a:rPr>
              <a:t> that can include physical and vocal presentations. </a:t>
            </a:r>
          </a:p>
          <a:p>
            <a:pPr algn="ctr"/>
            <a:r>
              <a:rPr lang="en-US" sz="2400" dirty="0">
                <a:solidFill>
                  <a:schemeClr val="tx1"/>
                </a:solidFill>
                <a:ea typeface="Lato Black" panose="020F0502020204030203" pitchFamily="34" charset="0"/>
                <a:cs typeface="Lato Black" panose="020F0502020204030203" pitchFamily="34" charset="0"/>
              </a:rPr>
              <a:t>Over or under sensitivity to light, sounds, taste, touch or smells</a:t>
            </a:r>
          </a:p>
          <a:p>
            <a:pPr algn="ctr"/>
            <a:r>
              <a:rPr lang="en-US" sz="2400" dirty="0">
                <a:solidFill>
                  <a:schemeClr val="tx1"/>
                </a:solidFill>
                <a:ea typeface="Lato Black" panose="020F0502020204030203" pitchFamily="34" charset="0"/>
                <a:cs typeface="Lato Black" panose="020F0502020204030203" pitchFamily="34" charset="0"/>
              </a:rPr>
              <a:t>High focused on special interests</a:t>
            </a:r>
          </a:p>
          <a:p>
            <a:pPr algn="ctr"/>
            <a:r>
              <a:rPr lang="en-US" sz="2400" dirty="0">
                <a:solidFill>
                  <a:schemeClr val="tx1"/>
                </a:solidFill>
                <a:ea typeface="Lato Black" panose="020F0502020204030203" pitchFamily="34" charset="0"/>
                <a:cs typeface="Lato Black" panose="020F0502020204030203" pitchFamily="34" charset="0"/>
              </a:rPr>
              <a:t>Extreme anxiety</a:t>
            </a:r>
          </a:p>
          <a:p>
            <a:pPr algn="ctr"/>
            <a:r>
              <a:rPr lang="en-US" sz="2400" dirty="0">
                <a:solidFill>
                  <a:schemeClr val="tx1"/>
                </a:solidFill>
                <a:ea typeface="Lato Black" panose="020F0502020204030203" pitchFamily="34" charset="0"/>
                <a:cs typeface="Lato Black" panose="020F0502020204030203" pitchFamily="34" charset="0"/>
              </a:rPr>
              <a:t>Meltdowns and shutdowns present in all ages</a:t>
            </a:r>
            <a:endParaRPr lang="en-GB" sz="2400" dirty="0">
              <a:solidFill>
                <a:schemeClr val="tx1"/>
              </a:solidFill>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7318359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15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50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nodeType="afterEffect">
                                  <p:stCondLst>
                                    <p:cond delay="150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50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par>
                          <p:cTn id="22" fill="hold">
                            <p:stCondLst>
                              <p:cond delay="6500"/>
                            </p:stCondLst>
                            <p:childTnLst>
                              <p:par>
                                <p:cTn id="23" presetID="1" presetClass="entr" presetSubtype="0" fill="hold" nodeType="afterEffect">
                                  <p:stCondLst>
                                    <p:cond delay="150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par>
                          <p:cTn id="25" fill="hold">
                            <p:stCondLst>
                              <p:cond delay="8000"/>
                            </p:stCondLst>
                            <p:childTnLst>
                              <p:par>
                                <p:cTn id="26" presetID="1" presetClass="entr" presetSubtype="0" fill="hold" nodeType="afterEffect">
                                  <p:stCondLst>
                                    <p:cond delay="1500"/>
                                  </p:stCondLst>
                                  <p:childTnLst>
                                    <p:set>
                                      <p:cBhvr>
                                        <p:cTn id="27"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431800" y="911225"/>
            <a:ext cx="11328400" cy="1069460"/>
          </a:xfrm>
          <a:prstGeom prst="rect">
            <a:avLst/>
          </a:prstGeom>
        </p:spPr>
        <p:txBody>
          <a:bodyPr wrap="square" lIns="0" tIns="0" rIns="0" bIns="0" rtlCol="0" anchor="t">
            <a:spAutoFit/>
          </a:bodyPr>
          <a:lstStyle/>
          <a:p>
            <a:pPr marL="295080" lvl="1" algn="ctr" defTabSz="609630">
              <a:lnSpc>
                <a:spcPts val="3827"/>
              </a:lnSpc>
            </a:pPr>
            <a:r>
              <a:rPr lang="en-GB" sz="6400" dirty="0">
                <a:solidFill>
                  <a:srgbClr val="000000"/>
                </a:solidFill>
                <a:latin typeface="Calibri" panose="020F0502020204030204" pitchFamily="34" charset="0"/>
                <a:ea typeface="Calibri" panose="020F0502020204030204" pitchFamily="34" charset="0"/>
                <a:cs typeface="Calibri" panose="020F0502020204030204" pitchFamily="34" charset="0"/>
              </a:rPr>
              <a:t>Neurodiversity definition:</a:t>
            </a:r>
          </a:p>
          <a:p>
            <a:pPr marL="295080" lvl="1" algn="ctr" defTabSz="609630">
              <a:lnSpc>
                <a:spcPts val="3827"/>
              </a:lnSpc>
            </a:pPr>
            <a:endParaRPr lang="en-GB" sz="6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5400278-3C3A-5A57-DCD4-639507E00FA1}"/>
              </a:ext>
            </a:extLst>
          </p:cNvPr>
          <p:cNvSpPr/>
          <p:nvPr/>
        </p:nvSpPr>
        <p:spPr>
          <a:xfrm>
            <a:off x="868061" y="2028616"/>
            <a:ext cx="10589245" cy="2800767"/>
          </a:xfrm>
          <a:prstGeom prst="rect">
            <a:avLst/>
          </a:prstGeom>
          <a:noFill/>
        </p:spPr>
        <p:txBody>
          <a:bodyPr wrap="none" lIns="91440" tIns="45720" rIns="91440" bIns="45720">
            <a:spAutoFit/>
          </a:bodyPr>
          <a:lstStyle/>
          <a:p>
            <a:pPr algn="ctr"/>
            <a:r>
              <a:rPr lang="en-US" sz="8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“The natural diversity </a:t>
            </a:r>
          </a:p>
          <a:p>
            <a:pPr algn="ctr"/>
            <a:r>
              <a:rPr lang="en-US" sz="8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of ALL human brains”</a:t>
            </a:r>
          </a:p>
        </p:txBody>
      </p:sp>
    </p:spTree>
    <p:extLst>
      <p:ext uri="{BB962C8B-B14F-4D97-AF65-F5344CB8AC3E}">
        <p14:creationId xmlns:p14="http://schemas.microsoft.com/office/powerpoint/2010/main" val="534281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9BCCF894-A9A5-49A9-9C48-A4FD1882D20A}"/>
              </a:ext>
            </a:extLst>
          </p:cNvPr>
          <p:cNvSpPr/>
          <p:nvPr/>
        </p:nvSpPr>
        <p:spPr>
          <a:xfrm>
            <a:off x="2570836" y="516955"/>
            <a:ext cx="7050328"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a:ln/>
                <a:effectLst/>
                <a:latin typeface="+mj-lt"/>
                <a:ea typeface="Lato Black" panose="020F0502020204030203" pitchFamily="34" charset="0"/>
                <a:cs typeface="Lato Black" panose="020F0502020204030203" pitchFamily="34" charset="0"/>
              </a:rPr>
              <a:t>The Autism Spectrum</a:t>
            </a:r>
          </a:p>
        </p:txBody>
      </p:sp>
      <p:sp>
        <p:nvSpPr>
          <p:cNvPr id="52" name="TextBox 51">
            <a:extLst>
              <a:ext uri="{FF2B5EF4-FFF2-40B4-BE49-F238E27FC236}">
                <a16:creationId xmlns:a16="http://schemas.microsoft.com/office/drawing/2014/main" id="{325A06FD-CE84-45D0-818B-301A9AEE50C7}"/>
              </a:ext>
            </a:extLst>
          </p:cNvPr>
          <p:cNvSpPr txBox="1"/>
          <p:nvPr/>
        </p:nvSpPr>
        <p:spPr>
          <a:xfrm>
            <a:off x="1501285" y="1762969"/>
            <a:ext cx="10008580" cy="4401205"/>
          </a:xfrm>
          <a:prstGeom prst="rect">
            <a:avLst/>
          </a:prstGeom>
          <a:noFill/>
        </p:spPr>
        <p:txBody>
          <a:bodyPr wrap="square" rtlCol="0">
            <a:spAutoFit/>
          </a:bodyPr>
          <a:lstStyle/>
          <a:p>
            <a:pPr marL="285750" indent="-285750">
              <a:buFont typeface="Arial" panose="020B0604020202020204" pitchFamily="34" charset="0"/>
              <a:buChar char="•"/>
            </a:pPr>
            <a:r>
              <a:rPr lang="en-GB" sz="2800">
                <a:ea typeface="Lato Black" panose="020F0502020204030203" pitchFamily="34" charset="0"/>
                <a:cs typeface="Lato Black" panose="020F0502020204030203" pitchFamily="34" charset="0"/>
              </a:rPr>
              <a:t>Deals only with difficulties caused by an Autistic condition.</a:t>
            </a:r>
          </a:p>
          <a:p>
            <a:pPr marL="285750" indent="-285750">
              <a:buFont typeface="Arial" panose="020B0604020202020204" pitchFamily="34" charset="0"/>
              <a:buChar char="•"/>
            </a:pPr>
            <a:r>
              <a:rPr lang="en-GB" sz="2800">
                <a:ea typeface="Lato Black" panose="020F0502020204030203" pitchFamily="34" charset="0"/>
                <a:cs typeface="Lato Black" panose="020F0502020204030203" pitchFamily="34" charset="0"/>
              </a:rPr>
              <a:t>Includes all severities from non-verbal, physically impaired to “high functioning” (formerly diagnosed as Asperger’s)</a:t>
            </a:r>
          </a:p>
          <a:p>
            <a:pPr marL="285750" indent="-285750">
              <a:buFont typeface="Arial" panose="020B0604020202020204" pitchFamily="34" charset="0"/>
              <a:buChar char="•"/>
            </a:pPr>
            <a:r>
              <a:rPr lang="en-GB" sz="2800">
                <a:ea typeface="Lato Black" panose="020F0502020204030203" pitchFamily="34" charset="0"/>
                <a:cs typeface="Lato Black" panose="020F0502020204030203" pitchFamily="34" charset="0"/>
              </a:rPr>
              <a:t>May not be diagnosed till adulthood</a:t>
            </a:r>
          </a:p>
          <a:p>
            <a:pPr marL="285750" indent="-285750">
              <a:buFont typeface="Arial" panose="020B0604020202020204" pitchFamily="34" charset="0"/>
              <a:buChar char="•"/>
            </a:pPr>
            <a:r>
              <a:rPr lang="en-GB" sz="2800">
                <a:ea typeface="Lato Black" panose="020F0502020204030203" pitchFamily="34" charset="0"/>
                <a:cs typeface="Lato Black" panose="020F0502020204030203" pitchFamily="34" charset="0"/>
              </a:rPr>
              <a:t>Often presents differently in different people, there is no “general” presentation. Only shared traits, challenges and strengths.</a:t>
            </a:r>
          </a:p>
        </p:txBody>
      </p:sp>
    </p:spTree>
    <p:custDataLst>
      <p:tags r:id="rId1"/>
    </p:custDataLst>
    <p:extLst>
      <p:ext uri="{BB962C8B-B14F-4D97-AF65-F5344CB8AC3E}">
        <p14:creationId xmlns:p14="http://schemas.microsoft.com/office/powerpoint/2010/main" val="327300115"/>
      </p:ext>
    </p:extLst>
  </p:cSld>
  <p:clrMapOvr>
    <a:masterClrMapping/>
  </p:clrMapOvr>
  <mc:AlternateContent xmlns:mc="http://schemas.openxmlformats.org/markup-compatibility/2006" xmlns:p14="http://schemas.microsoft.com/office/powerpoint/2010/main">
    <mc:Choice Requires="p14">
      <p:transition spd="slow" p14:dur="2000" advTm="4785"/>
    </mc:Choice>
    <mc:Fallback xmlns="">
      <p:transition spd="slow" advTm="4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2">
                                            <p:txEl>
                                              <p:pRg st="0" end="0"/>
                                            </p:txEl>
                                          </p:spTgt>
                                        </p:tgtEl>
                                        <p:attrNameLst>
                                          <p:attrName>style.visibility</p:attrName>
                                        </p:attrNameLst>
                                      </p:cBhvr>
                                      <p:to>
                                        <p:strVal val="visible"/>
                                      </p:to>
                                    </p:set>
                                    <p:animEffect transition="in" filter="fade">
                                      <p:cBhvr>
                                        <p:cTn id="7" dur="500"/>
                                        <p:tgtEl>
                                          <p:spTgt spid="5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52">
                                            <p:txEl>
                                              <p:pRg st="1" end="1"/>
                                            </p:txEl>
                                          </p:spTgt>
                                        </p:tgtEl>
                                        <p:attrNameLst>
                                          <p:attrName>style.visibility</p:attrName>
                                        </p:attrNameLst>
                                      </p:cBhvr>
                                      <p:to>
                                        <p:strVal val="visible"/>
                                      </p:to>
                                    </p:set>
                                    <p:animEffect transition="in" filter="fade">
                                      <p:cBhvr>
                                        <p:cTn id="11" dur="500"/>
                                        <p:tgtEl>
                                          <p:spTgt spid="5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52">
                                            <p:txEl>
                                              <p:pRg st="2" end="2"/>
                                            </p:txEl>
                                          </p:spTgt>
                                        </p:tgtEl>
                                        <p:attrNameLst>
                                          <p:attrName>style.visibility</p:attrName>
                                        </p:attrNameLst>
                                      </p:cBhvr>
                                      <p:to>
                                        <p:strVal val="visible"/>
                                      </p:to>
                                    </p:set>
                                    <p:animEffect transition="in" filter="fade">
                                      <p:cBhvr>
                                        <p:cTn id="15" dur="500"/>
                                        <p:tgtEl>
                                          <p:spTgt spid="5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52">
                                            <p:txEl>
                                              <p:pRg st="3" end="3"/>
                                            </p:txEl>
                                          </p:spTgt>
                                        </p:tgtEl>
                                        <p:attrNameLst>
                                          <p:attrName>style.visibility</p:attrName>
                                        </p:attrNameLst>
                                      </p:cBhvr>
                                      <p:to>
                                        <p:strVal val="visible"/>
                                      </p:to>
                                    </p:set>
                                    <p:animEffect transition="in" filter="fade">
                                      <p:cBhvr>
                                        <p:cTn id="19" dur="500"/>
                                        <p:tgtEl>
                                          <p:spTgt spid="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51957" y="1626150"/>
            <a:ext cx="8109203" cy="4483468"/>
          </a:xfrm>
          <a:custGeom>
            <a:avLst/>
            <a:gdLst/>
            <a:ahLst/>
            <a:cxnLst/>
            <a:rect l="l" t="t" r="r" b="b"/>
            <a:pathLst>
              <a:path w="10866363" h="6111101">
                <a:moveTo>
                  <a:pt x="0" y="0"/>
                </a:moveTo>
                <a:lnTo>
                  <a:pt x="10866363" y="0"/>
                </a:lnTo>
                <a:lnTo>
                  <a:pt x="10866363" y="6111101"/>
                </a:lnTo>
                <a:lnTo>
                  <a:pt x="0" y="6111101"/>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592426" y="276518"/>
            <a:ext cx="9259570" cy="702693"/>
          </a:xfrm>
          <a:prstGeom prst="rect">
            <a:avLst/>
          </a:prstGeom>
        </p:spPr>
        <p:txBody>
          <a:bodyPr lIns="0" tIns="0" rIns="0" bIns="0" rtlCol="0" anchor="t">
            <a:spAutoFit/>
          </a:bodyPr>
          <a:lstStyle/>
          <a:p>
            <a:pPr marL="0" marR="0" lvl="0" indent="0" algn="ctr" defTabSz="609630" rtl="0" eaLnBrk="1" fontAlgn="auto" latinLnBrk="0" hangingPunct="1">
              <a:lnSpc>
                <a:spcPts val="6020"/>
              </a:lnSpc>
              <a:spcBef>
                <a:spcPts val="0"/>
              </a:spcBef>
              <a:spcAft>
                <a:spcPts val="0"/>
              </a:spcAft>
              <a:buClrTx/>
              <a:buSzTx/>
              <a:buFontTx/>
              <a:buNone/>
              <a:tabLst/>
              <a:defRPr/>
            </a:pPr>
            <a:r>
              <a:rPr kumimoji="0" lang="en-US" sz="4300" b="0" i="0" u="none" strike="noStrike" kern="1200" cap="none" spc="0" normalizeH="0" baseline="0" noProof="0">
                <a:ln>
                  <a:noFill/>
                </a:ln>
                <a:solidFill>
                  <a:srgbClr val="000000"/>
                </a:solidFill>
                <a:effectLst/>
                <a:uLnTx/>
                <a:uFillTx/>
                <a:latin typeface="Open Dyslexic"/>
                <a:ea typeface="+mn-ea"/>
                <a:cs typeface="+mn-cs"/>
              </a:rPr>
              <a:t>Autism: A different lens</a:t>
            </a:r>
          </a:p>
        </p:txBody>
      </p:sp>
      <p:sp>
        <p:nvSpPr>
          <p:cNvPr id="5" name="TextBox 5"/>
          <p:cNvSpPr txBox="1"/>
          <p:nvPr/>
        </p:nvSpPr>
        <p:spPr>
          <a:xfrm>
            <a:off x="-2669237" y="1304051"/>
            <a:ext cx="10370397" cy="340221"/>
          </a:xfrm>
          <a:prstGeom prst="rect">
            <a:avLst/>
          </a:prstGeom>
        </p:spPr>
        <p:txBody>
          <a:bodyPr lIns="0" tIns="0" rIns="0" bIns="0" rtlCol="0" anchor="t">
            <a:spAutoFit/>
          </a:bodyPr>
          <a:lstStyle/>
          <a:p>
            <a:pPr marL="226707" marR="0" lvl="1"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1. Social communication challenges</a:t>
            </a:r>
          </a:p>
        </p:txBody>
      </p:sp>
      <p:sp>
        <p:nvSpPr>
          <p:cNvPr id="6" name="TextBox 6"/>
          <p:cNvSpPr txBox="1"/>
          <p:nvPr/>
        </p:nvSpPr>
        <p:spPr>
          <a:xfrm>
            <a:off x="5334000" y="1345486"/>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2. Sensory challenges</a:t>
            </a:r>
          </a:p>
        </p:txBody>
      </p:sp>
      <p:sp>
        <p:nvSpPr>
          <p:cNvPr id="7" name="TextBox 7"/>
          <p:cNvSpPr txBox="1"/>
          <p:nvPr/>
        </p:nvSpPr>
        <p:spPr>
          <a:xfrm>
            <a:off x="5185198" y="5929914"/>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4. Stimming </a:t>
            </a:r>
            <a:r>
              <a:rPr kumimoji="0" lang="en-US" sz="2100" b="0" i="0" u="none" strike="noStrike" kern="1200" cap="none" spc="0" normalizeH="0" baseline="0" noProof="0" dirty="0" err="1">
                <a:ln>
                  <a:noFill/>
                </a:ln>
                <a:solidFill>
                  <a:srgbClr val="000000"/>
                </a:solidFill>
                <a:effectLst/>
                <a:uLnTx/>
                <a:uFillTx/>
                <a:latin typeface="Open Dyslexic"/>
                <a:ea typeface="+mn-ea"/>
                <a:cs typeface="+mn-cs"/>
              </a:rPr>
              <a:t>behaviours</a:t>
            </a:r>
            <a:endParaRPr kumimoji="0" lang="en-US" sz="2100" b="0" i="0" u="none" strike="noStrike" kern="1200" cap="none" spc="0" normalizeH="0" baseline="0" noProof="0" dirty="0">
              <a:ln>
                <a:noFill/>
              </a:ln>
              <a:solidFill>
                <a:srgbClr val="000000"/>
              </a:solidFill>
              <a:effectLst/>
              <a:uLnTx/>
              <a:uFillTx/>
              <a:latin typeface="Open Dyslexic"/>
              <a:ea typeface="+mn-ea"/>
              <a:cs typeface="+mn-cs"/>
            </a:endParaRPr>
          </a:p>
        </p:txBody>
      </p:sp>
      <p:sp>
        <p:nvSpPr>
          <p:cNvPr id="8" name="TextBox 8"/>
          <p:cNvSpPr txBox="1"/>
          <p:nvPr/>
        </p:nvSpPr>
        <p:spPr>
          <a:xfrm>
            <a:off x="-2743200" y="5882924"/>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3. Direct / blunt communication</a:t>
            </a:r>
          </a:p>
        </p:txBody>
      </p:sp>
    </p:spTree>
    <p:extLst>
      <p:ext uri="{BB962C8B-B14F-4D97-AF65-F5344CB8AC3E}">
        <p14:creationId xmlns:p14="http://schemas.microsoft.com/office/powerpoint/2010/main" val="3968431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32482" y="1854201"/>
            <a:ext cx="7244242" cy="4074067"/>
          </a:xfrm>
          <a:custGeom>
            <a:avLst/>
            <a:gdLst/>
            <a:ahLst/>
            <a:cxnLst/>
            <a:rect l="l" t="t" r="r" b="b"/>
            <a:pathLst>
              <a:path w="10866363" h="6111101">
                <a:moveTo>
                  <a:pt x="0" y="0"/>
                </a:moveTo>
                <a:lnTo>
                  <a:pt x="10866363" y="0"/>
                </a:lnTo>
                <a:lnTo>
                  <a:pt x="10866363" y="6111101"/>
                </a:lnTo>
                <a:lnTo>
                  <a:pt x="0" y="6111101"/>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592426" y="276518"/>
            <a:ext cx="9259570" cy="702693"/>
          </a:xfrm>
          <a:prstGeom prst="rect">
            <a:avLst/>
          </a:prstGeom>
        </p:spPr>
        <p:txBody>
          <a:bodyPr lIns="0" tIns="0" rIns="0" bIns="0" rtlCol="0" anchor="t">
            <a:spAutoFit/>
          </a:bodyPr>
          <a:lstStyle/>
          <a:p>
            <a:pPr marL="0" marR="0" lvl="0" indent="0" algn="ctr" defTabSz="609630" rtl="0" eaLnBrk="1" fontAlgn="auto" latinLnBrk="0" hangingPunct="1">
              <a:lnSpc>
                <a:spcPts val="6020"/>
              </a:lnSpc>
              <a:spcBef>
                <a:spcPts val="0"/>
              </a:spcBef>
              <a:spcAft>
                <a:spcPts val="0"/>
              </a:spcAft>
              <a:buClrTx/>
              <a:buSzTx/>
              <a:buFontTx/>
              <a:buNone/>
              <a:tabLst/>
              <a:defRPr/>
            </a:pPr>
            <a:r>
              <a:rPr kumimoji="0" lang="en-US" sz="4300" b="0" i="0" u="none" strike="noStrike" kern="1200" cap="none" spc="0" normalizeH="0" baseline="0" noProof="0">
                <a:ln>
                  <a:noFill/>
                </a:ln>
                <a:solidFill>
                  <a:srgbClr val="000000"/>
                </a:solidFill>
                <a:effectLst/>
                <a:uLnTx/>
                <a:uFillTx/>
                <a:latin typeface="Open Dyslexic"/>
                <a:ea typeface="+mn-ea"/>
                <a:cs typeface="+mn-cs"/>
              </a:rPr>
              <a:t>Autism: A different lens</a:t>
            </a:r>
          </a:p>
        </p:txBody>
      </p:sp>
      <p:sp>
        <p:nvSpPr>
          <p:cNvPr id="5" name="TextBox 5"/>
          <p:cNvSpPr txBox="1"/>
          <p:nvPr/>
        </p:nvSpPr>
        <p:spPr>
          <a:xfrm>
            <a:off x="-2128634" y="1773656"/>
            <a:ext cx="10370397" cy="340221"/>
          </a:xfrm>
          <a:prstGeom prst="rect">
            <a:avLst/>
          </a:prstGeom>
        </p:spPr>
        <p:txBody>
          <a:bodyPr lIns="0" tIns="0" rIns="0" bIns="0" rtlCol="0" anchor="t">
            <a:spAutoFit/>
          </a:bodyPr>
          <a:lstStyle/>
          <a:p>
            <a:pPr marL="226707" marR="0" lvl="1"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1. Desire to be understood and to understand</a:t>
            </a:r>
          </a:p>
        </p:txBody>
      </p:sp>
      <p:sp>
        <p:nvSpPr>
          <p:cNvPr id="6" name="TextBox 6"/>
          <p:cNvSpPr txBox="1"/>
          <p:nvPr/>
        </p:nvSpPr>
        <p:spPr>
          <a:xfrm>
            <a:off x="4291526" y="1791606"/>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2. Pattern thinkers &amp; detail oriented</a:t>
            </a:r>
          </a:p>
        </p:txBody>
      </p:sp>
      <p:sp>
        <p:nvSpPr>
          <p:cNvPr id="7" name="TextBox 7"/>
          <p:cNvSpPr txBox="1"/>
          <p:nvPr/>
        </p:nvSpPr>
        <p:spPr>
          <a:xfrm>
            <a:off x="3804118" y="5915927"/>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4. Creativity and ingenuity </a:t>
            </a:r>
          </a:p>
        </p:txBody>
      </p:sp>
      <p:sp>
        <p:nvSpPr>
          <p:cNvPr id="8" name="TextBox 8"/>
          <p:cNvSpPr txBox="1"/>
          <p:nvPr/>
        </p:nvSpPr>
        <p:spPr>
          <a:xfrm>
            <a:off x="-3352800" y="5892368"/>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3. Clear communicators</a:t>
            </a:r>
          </a:p>
        </p:txBody>
      </p:sp>
    </p:spTree>
    <p:extLst>
      <p:ext uri="{BB962C8B-B14F-4D97-AF65-F5344CB8AC3E}">
        <p14:creationId xmlns:p14="http://schemas.microsoft.com/office/powerpoint/2010/main" val="3722044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50" name="Picture 49" descr="A picture containing mollusk&#10;&#10;Description automatically generated">
            <a:extLst>
              <a:ext uri="{FF2B5EF4-FFF2-40B4-BE49-F238E27FC236}">
                <a16:creationId xmlns:a16="http://schemas.microsoft.com/office/drawing/2014/main" id="{201E88F1-8800-4645-8FED-824FB3841709}"/>
              </a:ext>
            </a:extLst>
          </p:cNvPr>
          <p:cNvPicPr>
            <a:picLocks noChangeAspect="1"/>
          </p:cNvPicPr>
          <p:nvPr/>
        </p:nvPicPr>
        <p:blipFill>
          <a:blip r:embed="rId4"/>
          <a:stretch>
            <a:fillRect/>
          </a:stretch>
        </p:blipFill>
        <p:spPr>
          <a:xfrm>
            <a:off x="828675" y="932259"/>
            <a:ext cx="10534650" cy="5925741"/>
          </a:xfrm>
          <a:prstGeom prst="rect">
            <a:avLst/>
          </a:prstGeom>
        </p:spPr>
      </p:pic>
      <p:sp>
        <p:nvSpPr>
          <p:cNvPr id="51" name="Rectangle 50">
            <a:extLst>
              <a:ext uri="{FF2B5EF4-FFF2-40B4-BE49-F238E27FC236}">
                <a16:creationId xmlns:a16="http://schemas.microsoft.com/office/drawing/2014/main" id="{9BCCF894-A9A5-49A9-9C48-A4FD1882D20A}"/>
              </a:ext>
            </a:extLst>
          </p:cNvPr>
          <p:cNvSpPr/>
          <p:nvPr/>
        </p:nvSpPr>
        <p:spPr>
          <a:xfrm>
            <a:off x="2570836" y="224373"/>
            <a:ext cx="7050328"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a:ln/>
                <a:effectLst/>
                <a:latin typeface="+mj-lt"/>
                <a:ea typeface="Lato Black" panose="020F0502020204030203" pitchFamily="34" charset="0"/>
                <a:cs typeface="Lato Black" panose="020F0502020204030203" pitchFamily="34" charset="0"/>
              </a:rPr>
              <a:t>The Autism Spectrum</a:t>
            </a:r>
          </a:p>
        </p:txBody>
      </p:sp>
    </p:spTree>
    <p:custDataLst>
      <p:tags r:id="rId1"/>
    </p:custDataLst>
    <p:extLst>
      <p:ext uri="{BB962C8B-B14F-4D97-AF65-F5344CB8AC3E}">
        <p14:creationId xmlns:p14="http://schemas.microsoft.com/office/powerpoint/2010/main" val="1766893864"/>
      </p:ext>
    </p:extLst>
  </p:cSld>
  <p:clrMapOvr>
    <a:masterClrMapping/>
  </p:clrMapOvr>
  <mc:AlternateContent xmlns:mc="http://schemas.openxmlformats.org/markup-compatibility/2006" xmlns:p14="http://schemas.microsoft.com/office/powerpoint/2010/main">
    <mc:Choice Requires="p14">
      <p:transition spd="slow" p14:dur="2000" advTm="4785"/>
    </mc:Choice>
    <mc:Fallback xmlns="">
      <p:transition spd="slow" advTm="4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1"/>
                                        </p:tgtEl>
                                        <p:attrNameLst>
                                          <p:attrName>style.visibility</p:attrName>
                                        </p:attrNameLst>
                                      </p:cBhvr>
                                      <p:to>
                                        <p:strVal val="visible"/>
                                      </p:to>
                                    </p:set>
                                  </p:childTnLst>
                                </p:cTn>
                              </p:par>
                            </p:childTnLst>
                          </p:cTn>
                        </p:par>
                        <p:par>
                          <p:cTn id="7" fill="hold">
                            <p:stCondLst>
                              <p:cond delay="1000"/>
                            </p:stCondLst>
                            <p:childTnLst>
                              <p:par>
                                <p:cTn id="8" presetID="35" presetClass="entr" presetSubtype="0" fill="hold" nodeType="after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1000"/>
                                        <p:tgtEl>
                                          <p:spTgt spid="50"/>
                                        </p:tgtEl>
                                      </p:cBhvr>
                                    </p:animEffect>
                                    <p:anim calcmode="lin" valueType="num">
                                      <p:cBhvr>
                                        <p:cTn id="11" dur="1000" fill="hold"/>
                                        <p:tgtEl>
                                          <p:spTgt spid="50"/>
                                        </p:tgtEl>
                                        <p:attrNameLst>
                                          <p:attrName>style.rotation</p:attrName>
                                        </p:attrNameLst>
                                      </p:cBhvr>
                                      <p:tavLst>
                                        <p:tav tm="0">
                                          <p:val>
                                            <p:fltVal val="720"/>
                                          </p:val>
                                        </p:tav>
                                        <p:tav tm="100000">
                                          <p:val>
                                            <p:fltVal val="0"/>
                                          </p:val>
                                        </p:tav>
                                      </p:tavLst>
                                    </p:anim>
                                    <p:anim calcmode="lin" valueType="num">
                                      <p:cBhvr>
                                        <p:cTn id="12" dur="1000" fill="hold"/>
                                        <p:tgtEl>
                                          <p:spTgt spid="50"/>
                                        </p:tgtEl>
                                        <p:attrNameLst>
                                          <p:attrName>ppt_h</p:attrName>
                                        </p:attrNameLst>
                                      </p:cBhvr>
                                      <p:tavLst>
                                        <p:tav tm="0">
                                          <p:val>
                                            <p:fltVal val="0"/>
                                          </p:val>
                                        </p:tav>
                                        <p:tav tm="100000">
                                          <p:val>
                                            <p:strVal val="#ppt_h"/>
                                          </p:val>
                                        </p:tav>
                                      </p:tavLst>
                                    </p:anim>
                                    <p:anim calcmode="lin" valueType="num">
                                      <p:cBhvr>
                                        <p:cTn id="13" dur="1000" fill="hold"/>
                                        <p:tgtEl>
                                          <p:spTgt spid="5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3B3BC34-1E8B-4D45-97C7-E015A3F9F388}"/>
              </a:ext>
            </a:extLst>
          </p:cNvPr>
          <p:cNvSpPr/>
          <p:nvPr/>
        </p:nvSpPr>
        <p:spPr>
          <a:xfrm>
            <a:off x="1553486" y="808071"/>
            <a:ext cx="9083580"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effectLst/>
                <a:uLnTx/>
                <a:uFillTx/>
                <a:latin typeface="+mj-lt"/>
                <a:ea typeface="+mn-ea"/>
                <a:cs typeface="+mn-cs"/>
              </a:rPr>
              <a:t>Genetic Neurological Conditions</a:t>
            </a:r>
          </a:p>
        </p:txBody>
      </p:sp>
      <p:sp>
        <p:nvSpPr>
          <p:cNvPr id="26" name="Rectangle 25">
            <a:extLst>
              <a:ext uri="{FF2B5EF4-FFF2-40B4-BE49-F238E27FC236}">
                <a16:creationId xmlns:a16="http://schemas.microsoft.com/office/drawing/2014/main" id="{883FE13D-4DAD-44AD-A75A-CE3720C3F2C0}"/>
              </a:ext>
            </a:extLst>
          </p:cNvPr>
          <p:cNvSpPr/>
          <p:nvPr/>
        </p:nvSpPr>
        <p:spPr>
          <a:xfrm>
            <a:off x="4889657" y="2967335"/>
            <a:ext cx="241123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effectLst/>
                <a:uLnTx/>
                <a:uFillTx/>
                <a:latin typeface="Gill Sans MT"/>
                <a:ea typeface="+mn-ea"/>
                <a:cs typeface="+mn-cs"/>
              </a:rPr>
              <a:t>ADHD</a:t>
            </a:r>
          </a:p>
        </p:txBody>
      </p:sp>
      <p:sp>
        <p:nvSpPr>
          <p:cNvPr id="2" name="Rectangle 1">
            <a:extLst>
              <a:ext uri="{FF2B5EF4-FFF2-40B4-BE49-F238E27FC236}">
                <a16:creationId xmlns:a16="http://schemas.microsoft.com/office/drawing/2014/main" id="{8E1410E5-3712-483C-BFA2-BC64A9F15306}"/>
              </a:ext>
            </a:extLst>
          </p:cNvPr>
          <p:cNvSpPr/>
          <p:nvPr/>
        </p:nvSpPr>
        <p:spPr>
          <a:xfrm>
            <a:off x="1234009" y="3777212"/>
            <a:ext cx="972253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a:ln/>
                <a:effectLst/>
              </a:rPr>
              <a:t>Sometimes called ADD</a:t>
            </a:r>
          </a:p>
        </p:txBody>
      </p:sp>
    </p:spTree>
    <p:extLst>
      <p:ext uri="{BB962C8B-B14F-4D97-AF65-F5344CB8AC3E}">
        <p14:creationId xmlns:p14="http://schemas.microsoft.com/office/powerpoint/2010/main" val="2759421696"/>
      </p:ext>
    </p:extLst>
  </p:cSld>
  <p:clrMapOvr>
    <a:masterClrMapping/>
  </p:clrMapOvr>
  <mc:AlternateContent xmlns:mc="http://schemas.openxmlformats.org/markup-compatibility/2006" xmlns:p14="http://schemas.microsoft.com/office/powerpoint/2010/main">
    <mc:Choice Requires="p14">
      <p:transition spd="slow" p14:dur="2000" advTm="3756"/>
    </mc:Choice>
    <mc:Fallback xmlns="">
      <p:transition spd="slow" advTm="37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extLst>
    <p:ext uri="{E180D4A7-C9FB-4DFB-919C-405C955672EB}">
      <p14:showEvtLst xmlns:p14="http://schemas.microsoft.com/office/powerpoint/2010/main">
        <p14:triggerEvt type="onClick" time="965" objId="26"/>
      </p14:showEvtLst>
    </p:ext>
  </p:extLst>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7B833-50BD-4DCE-8DA0-91435D5840AF}"/>
              </a:ext>
            </a:extLst>
          </p:cNvPr>
          <p:cNvSpPr>
            <a:spLocks noGrp="1"/>
          </p:cNvSpPr>
          <p:nvPr>
            <p:ph idx="1"/>
          </p:nvPr>
        </p:nvSpPr>
        <p:spPr>
          <a:xfrm>
            <a:off x="690693" y="300932"/>
            <a:ext cx="10441160" cy="5092354"/>
          </a:xfrm>
        </p:spPr>
        <p:txBody>
          <a:bodyPr/>
          <a:lstStyle/>
          <a:p>
            <a:pPr algn="ctr"/>
            <a:r>
              <a:rPr lang="en-US" sz="2400">
                <a:solidFill>
                  <a:schemeClr val="tx1"/>
                </a:solidFill>
                <a:ea typeface="Lato Black" panose="020F0502020204030203" pitchFamily="34" charset="0"/>
                <a:cs typeface="Lato Black" panose="020F0502020204030203" pitchFamily="34" charset="0"/>
              </a:rPr>
              <a:t>Includes:</a:t>
            </a:r>
          </a:p>
          <a:p>
            <a:pPr algn="ctr"/>
            <a:r>
              <a:rPr lang="en-US" sz="2400">
                <a:solidFill>
                  <a:schemeClr val="tx1"/>
                </a:solidFill>
                <a:ea typeface="Lato Black" panose="020F0502020204030203" pitchFamily="34" charset="0"/>
                <a:cs typeface="Lato Black" panose="020F0502020204030203" pitchFamily="34" charset="0"/>
              </a:rPr>
              <a:t> Inattention (not being able to keep focus)</a:t>
            </a:r>
          </a:p>
          <a:p>
            <a:pPr algn="ctr"/>
            <a:r>
              <a:rPr lang="en-US" sz="2400">
                <a:solidFill>
                  <a:schemeClr val="tx1"/>
                </a:solidFill>
                <a:ea typeface="Lato Black" panose="020F0502020204030203" pitchFamily="34" charset="0"/>
                <a:cs typeface="Lato Black" panose="020F0502020204030203" pitchFamily="34" charset="0"/>
              </a:rPr>
              <a:t> Hyperactivity (excess movement that is not fitting to the setting or hyperactive mind) </a:t>
            </a:r>
          </a:p>
          <a:p>
            <a:pPr algn="ctr"/>
            <a:r>
              <a:rPr lang="en-US" sz="2400">
                <a:solidFill>
                  <a:schemeClr val="tx1"/>
                </a:solidFill>
                <a:ea typeface="Lato Black" panose="020F0502020204030203" pitchFamily="34" charset="0"/>
                <a:cs typeface="Lato Black" panose="020F0502020204030203" pitchFamily="34" charset="0"/>
              </a:rPr>
              <a:t>Impulsivity (hasty acts that occur in the moment without thought)</a:t>
            </a:r>
          </a:p>
          <a:p>
            <a:pPr marL="0" indent="0" algn="ctr">
              <a:buNone/>
            </a:pPr>
            <a:endParaRPr lang="en-US" sz="2400">
              <a:solidFill>
                <a:schemeClr val="tx1"/>
              </a:solidFill>
              <a:ea typeface="Lato Black" panose="020F0502020204030203" pitchFamily="34" charset="0"/>
              <a:cs typeface="Lato Black" panose="020F0502020204030203" pitchFamily="34" charset="0"/>
            </a:endParaRPr>
          </a:p>
          <a:p>
            <a:pPr algn="ctr"/>
            <a:r>
              <a:rPr lang="en-US" sz="2400">
                <a:solidFill>
                  <a:schemeClr val="tx1"/>
                </a:solidFill>
                <a:ea typeface="Lato Black" panose="020F0502020204030203" pitchFamily="34" charset="0"/>
                <a:cs typeface="Lato Black" panose="020F0502020204030203" pitchFamily="34" charset="0"/>
              </a:rPr>
              <a:t>Diagnosed as one of three types:</a:t>
            </a:r>
          </a:p>
          <a:p>
            <a:pPr algn="ctr"/>
            <a:r>
              <a:rPr lang="en-US" sz="2400">
                <a:solidFill>
                  <a:schemeClr val="tx1"/>
                </a:solidFill>
                <a:ea typeface="Lato Black" panose="020F0502020204030203" pitchFamily="34" charset="0"/>
                <a:cs typeface="Lato Black" panose="020F0502020204030203" pitchFamily="34" charset="0"/>
              </a:rPr>
              <a:t>Inattentive type </a:t>
            </a:r>
          </a:p>
          <a:p>
            <a:pPr algn="ctr"/>
            <a:r>
              <a:rPr lang="en-US" sz="2400">
                <a:solidFill>
                  <a:schemeClr val="tx1"/>
                </a:solidFill>
                <a:ea typeface="Lato Black" panose="020F0502020204030203" pitchFamily="34" charset="0"/>
                <a:cs typeface="Lato Black" panose="020F0502020204030203" pitchFamily="34" charset="0"/>
              </a:rPr>
              <a:t>Hyperactive/impulsive type </a:t>
            </a:r>
          </a:p>
          <a:p>
            <a:pPr algn="ctr"/>
            <a:r>
              <a:rPr lang="en-US" sz="2400">
                <a:solidFill>
                  <a:schemeClr val="tx1"/>
                </a:solidFill>
                <a:ea typeface="Lato Black" panose="020F0502020204030203" pitchFamily="34" charset="0"/>
                <a:cs typeface="Lato Black" panose="020F0502020204030203" pitchFamily="34" charset="0"/>
              </a:rPr>
              <a:t>Combined type.</a:t>
            </a:r>
            <a:endParaRPr lang="en-GB" sz="2400">
              <a:solidFill>
                <a:schemeClr val="tx1"/>
              </a:solidFill>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915878053"/>
      </p:ext>
    </p:extLst>
  </p:cSld>
  <p:clrMapOvr>
    <a:masterClrMapping/>
  </p:clrMapOvr>
  <mc:AlternateContent xmlns:mc="http://schemas.openxmlformats.org/markup-compatibility/2006" xmlns:p14="http://schemas.microsoft.com/office/powerpoint/2010/main">
    <mc:Choice Requires="p14">
      <p:transition p14:dur="100" advTm="2709">
        <p:cut/>
      </p:transition>
    </mc:Choice>
    <mc:Fallback xmlns="">
      <p:transition advTm="2709">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2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D60915-C95F-445F-8AD3-032D6762B616}"/>
              </a:ext>
            </a:extLst>
          </p:cNvPr>
          <p:cNvSpPr>
            <a:spLocks noGrp="1"/>
          </p:cNvSpPr>
          <p:nvPr>
            <p:ph idx="1"/>
          </p:nvPr>
        </p:nvSpPr>
        <p:spPr>
          <a:xfrm>
            <a:off x="1267513" y="214164"/>
            <a:ext cx="9217024" cy="3689052"/>
          </a:xfrm>
          <a:noFill/>
        </p:spPr>
        <p:txBody>
          <a:bodyPr/>
          <a:lstStyle/>
          <a:p>
            <a:pPr marL="0" indent="0" algn="ctr">
              <a:buNone/>
            </a:pPr>
            <a:r>
              <a:rPr lang="en-GB" sz="3200">
                <a:solidFill>
                  <a:schemeClr val="tx1"/>
                </a:solidFill>
                <a:effectLst>
                  <a:outerShdw blurRad="50800" dist="38100" dir="5400000" algn="t" rotWithShape="0">
                    <a:schemeClr val="bg2">
                      <a:alpha val="40000"/>
                    </a:schemeClr>
                  </a:outerShdw>
                </a:effectLst>
              </a:rPr>
              <a:t>  </a:t>
            </a:r>
            <a:r>
              <a:rPr lang="en-GB" sz="3200">
                <a:solidFill>
                  <a:schemeClr val="tx1"/>
                </a:solidFill>
                <a:effectLst>
                  <a:outerShdw blurRad="50800" dist="38100" dir="5400000" algn="t" rotWithShape="0">
                    <a:schemeClr val="bg2">
                      <a:alpha val="40000"/>
                    </a:schemeClr>
                  </a:outerShdw>
                </a:effectLst>
                <a:latin typeface="+mj-lt"/>
                <a:ea typeface="Lato Black" panose="020F0502020204030203" pitchFamily="34" charset="0"/>
                <a:cs typeface="Lato Black" panose="020F0502020204030203" pitchFamily="34" charset="0"/>
              </a:rPr>
              <a:t>Inattentive sub type</a:t>
            </a:r>
          </a:p>
          <a:p>
            <a:pPr algn="ctr">
              <a:buFont typeface="Arial" panose="020B0604020202020204" pitchFamily="34" charset="0"/>
              <a:buChar char="•"/>
            </a:pPr>
            <a:r>
              <a:rPr lang="en-US" sz="1800">
                <a:solidFill>
                  <a:schemeClr val="tx1"/>
                </a:solidFill>
                <a:ea typeface="Lato Black" panose="020F0502020204030203" pitchFamily="34" charset="0"/>
                <a:cs typeface="Lato Black" panose="020F0502020204030203" pitchFamily="34" charset="0"/>
              </a:rPr>
              <a:t>Doesn’t pay close attention to details or makes careless mistakes in school or job tasks.</a:t>
            </a:r>
          </a:p>
          <a:p>
            <a:pPr algn="ctr">
              <a:buFont typeface="Arial" panose="020B0604020202020204" pitchFamily="34" charset="0"/>
              <a:buChar char="•"/>
            </a:pPr>
            <a:r>
              <a:rPr lang="en-US" sz="1800">
                <a:solidFill>
                  <a:schemeClr val="tx1"/>
                </a:solidFill>
                <a:ea typeface="Lato Black" panose="020F0502020204030203" pitchFamily="34" charset="0"/>
                <a:cs typeface="Lato Black" panose="020F0502020204030203" pitchFamily="34" charset="0"/>
              </a:rPr>
              <a:t>Has problems staying focused on tasks or activities, such as during lectures, conversations or long reading.</a:t>
            </a:r>
          </a:p>
          <a:p>
            <a:pPr algn="ctr">
              <a:buFont typeface="Arial" panose="020B0604020202020204" pitchFamily="34" charset="0"/>
              <a:buChar char="•"/>
            </a:pPr>
            <a:r>
              <a:rPr lang="en-US" sz="1800">
                <a:solidFill>
                  <a:schemeClr val="tx1"/>
                </a:solidFill>
                <a:ea typeface="Lato Black" panose="020F0502020204030203" pitchFamily="34" charset="0"/>
                <a:cs typeface="Lato Black" panose="020F0502020204030203" pitchFamily="34" charset="0"/>
              </a:rPr>
              <a:t>Does not seem to listen when spoken to (i.e., seems to be elsewhere).</a:t>
            </a:r>
          </a:p>
          <a:p>
            <a:pPr algn="ctr">
              <a:buFont typeface="Arial" panose="020B0604020202020204" pitchFamily="34" charset="0"/>
              <a:buChar char="•"/>
            </a:pPr>
            <a:r>
              <a:rPr lang="en-US" sz="1800">
                <a:solidFill>
                  <a:schemeClr val="tx1"/>
                </a:solidFill>
                <a:ea typeface="Lato Black" panose="020F0502020204030203" pitchFamily="34" charset="0"/>
                <a:cs typeface="Lato Black" panose="020F0502020204030203" pitchFamily="34" charset="0"/>
              </a:rPr>
              <a:t>Does not follow through on instructions and doesn’t complete schoolwork, chores or job duties (may start tasks but quickly loses focus).</a:t>
            </a:r>
          </a:p>
          <a:p>
            <a:pPr algn="ctr">
              <a:buFont typeface="Arial" panose="020B0604020202020204" pitchFamily="34" charset="0"/>
              <a:buChar char="•"/>
            </a:pPr>
            <a:r>
              <a:rPr lang="en-US" sz="1800">
                <a:solidFill>
                  <a:schemeClr val="tx1"/>
                </a:solidFill>
                <a:ea typeface="Lato Black" panose="020F0502020204030203" pitchFamily="34" charset="0"/>
                <a:cs typeface="Lato Black" panose="020F0502020204030203" pitchFamily="34" charset="0"/>
              </a:rPr>
              <a:t>Has problems organizing tasks and work (for instance, does not manage time well; has messy, disorganized work; often will miss deadlines).</a:t>
            </a:r>
          </a:p>
          <a:p>
            <a:pPr algn="ctr">
              <a:buFont typeface="Arial" panose="020B0604020202020204" pitchFamily="34" charset="0"/>
              <a:buChar char="•"/>
            </a:pPr>
            <a:r>
              <a:rPr lang="en-US" sz="1800">
                <a:solidFill>
                  <a:schemeClr val="tx1"/>
                </a:solidFill>
                <a:ea typeface="Lato Black" panose="020F0502020204030203" pitchFamily="34" charset="0"/>
                <a:cs typeface="Lato Black" panose="020F0502020204030203" pitchFamily="34" charset="0"/>
              </a:rPr>
              <a:t>Avoids or dislikes tasks that require sustained mental effort, such as preparing reports and completing forms.</a:t>
            </a:r>
          </a:p>
          <a:p>
            <a:pPr algn="ctr">
              <a:buFont typeface="Arial" panose="020B0604020202020204" pitchFamily="34" charset="0"/>
              <a:buChar char="•"/>
            </a:pPr>
            <a:r>
              <a:rPr lang="en-US" sz="1800">
                <a:solidFill>
                  <a:schemeClr val="tx1"/>
                </a:solidFill>
                <a:ea typeface="Lato Black" panose="020F0502020204030203" pitchFamily="34" charset="0"/>
                <a:cs typeface="Lato Black" panose="020F0502020204030203" pitchFamily="34" charset="0"/>
              </a:rPr>
              <a:t>Often loses things needed for tasks or daily life, such as school papers, books, keys, wallet, cell phone and eyeglasses.</a:t>
            </a:r>
          </a:p>
          <a:p>
            <a:pPr algn="ctr">
              <a:buFont typeface="Arial" panose="020B0604020202020204" pitchFamily="34" charset="0"/>
              <a:buChar char="•"/>
            </a:pPr>
            <a:r>
              <a:rPr lang="en-US" sz="1800">
                <a:solidFill>
                  <a:schemeClr val="tx1"/>
                </a:solidFill>
                <a:ea typeface="Lato Black" panose="020F0502020204030203" pitchFamily="34" charset="0"/>
                <a:cs typeface="Lato Black" panose="020F0502020204030203" pitchFamily="34" charset="0"/>
              </a:rPr>
              <a:t>Is easily distracted.</a:t>
            </a:r>
          </a:p>
          <a:p>
            <a:pPr algn="ctr">
              <a:buFont typeface="Arial" panose="020B0604020202020204" pitchFamily="34" charset="0"/>
              <a:buChar char="•"/>
            </a:pPr>
            <a:r>
              <a:rPr lang="en-US" sz="1800">
                <a:solidFill>
                  <a:schemeClr val="tx1"/>
                </a:solidFill>
                <a:ea typeface="Lato Black" panose="020F0502020204030203" pitchFamily="34" charset="0"/>
                <a:cs typeface="Lato Black" panose="020F0502020204030203" pitchFamily="34" charset="0"/>
              </a:rPr>
              <a:t>Forgets daily tasks, such as doing chores and running errands. Older teens and adults may forget to return phone calls, pay bills and keep appointments</a:t>
            </a:r>
            <a:r>
              <a:rPr lang="en-US" sz="1800">
                <a:ea typeface="Lato Black" panose="020F0502020204030203" pitchFamily="34" charset="0"/>
                <a:cs typeface="Lato Black" panose="020F0502020204030203" pitchFamily="34" charset="0"/>
              </a:rPr>
              <a:t>.</a:t>
            </a:r>
          </a:p>
          <a:p>
            <a:pPr marL="0" indent="0">
              <a:buNone/>
            </a:pPr>
            <a:endParaRPr lang="en-GB" sz="1800">
              <a:solidFill>
                <a:schemeClr val="accent3">
                  <a:alpha val="60000"/>
                </a:schemeClr>
              </a:solidFill>
            </a:endParaRPr>
          </a:p>
          <a:p>
            <a:pPr marL="0" indent="0">
              <a:buNone/>
            </a:pPr>
            <a:endParaRPr lang="en-GB" sz="1800">
              <a:solidFill>
                <a:schemeClr val="accent3">
                  <a:alpha val="60000"/>
                </a:schemeClr>
              </a:solidFill>
            </a:endParaRPr>
          </a:p>
          <a:p>
            <a:pPr marL="0" indent="0">
              <a:buNone/>
            </a:pPr>
            <a:endParaRPr lang="en-GB" sz="3200">
              <a:solidFill>
                <a:schemeClr val="accent3">
                  <a:alpha val="60000"/>
                </a:schemeClr>
              </a:solidFill>
            </a:endParaRPr>
          </a:p>
        </p:txBody>
      </p:sp>
    </p:spTree>
    <p:extLst>
      <p:ext uri="{BB962C8B-B14F-4D97-AF65-F5344CB8AC3E}">
        <p14:creationId xmlns:p14="http://schemas.microsoft.com/office/powerpoint/2010/main" val="2977222523"/>
      </p:ext>
    </p:extLst>
  </p:cSld>
  <p:clrMapOvr>
    <a:masterClrMapping/>
  </p:clrMapOvr>
  <mc:AlternateContent xmlns:mc="http://schemas.openxmlformats.org/markup-compatibility/2006" xmlns:p14="http://schemas.microsoft.com/office/powerpoint/2010/main">
    <mc:Choice Requires="p14">
      <p:transition spd="slow" p14:dur="2000" advTm="2283"/>
    </mc:Choice>
    <mc:Fallback xmlns="">
      <p:transition spd="slow" advTm="22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D60915-C95F-445F-8AD3-032D6762B616}"/>
              </a:ext>
            </a:extLst>
          </p:cNvPr>
          <p:cNvSpPr>
            <a:spLocks noGrp="1"/>
          </p:cNvSpPr>
          <p:nvPr>
            <p:ph idx="1"/>
          </p:nvPr>
        </p:nvSpPr>
        <p:spPr>
          <a:xfrm>
            <a:off x="576883" y="846584"/>
            <a:ext cx="10485833" cy="4824536"/>
          </a:xfrm>
        </p:spPr>
        <p:txBody>
          <a:bodyPr/>
          <a:lstStyle/>
          <a:p>
            <a:pPr marL="0" indent="0" algn="ctr">
              <a:buNone/>
            </a:pPr>
            <a:r>
              <a:rPr lang="en-GB" sz="3200">
                <a:solidFill>
                  <a:schemeClr val="tx1"/>
                </a:solidFill>
                <a:ea typeface="Lato Black" panose="020F0502020204030203" pitchFamily="34" charset="0"/>
                <a:cs typeface="Lato Black" panose="020F0502020204030203" pitchFamily="34" charset="0"/>
              </a:rPr>
              <a:t>  Hyperactive / Impulsive sub type</a:t>
            </a:r>
          </a:p>
          <a:p>
            <a:pPr algn="ctr">
              <a:buFont typeface="Arial" panose="020B0604020202020204" pitchFamily="34" charset="0"/>
              <a:buChar char="•"/>
            </a:pPr>
            <a:r>
              <a:rPr lang="en-US" sz="2000">
                <a:solidFill>
                  <a:schemeClr val="tx1"/>
                </a:solidFill>
                <a:ea typeface="Lato Black" panose="020F0502020204030203" pitchFamily="34" charset="0"/>
                <a:cs typeface="Lato Black" panose="020F0502020204030203" pitchFamily="34" charset="0"/>
              </a:rPr>
              <a:t>Fidgets with or taps hands or feet, or squirms in seat.</a:t>
            </a:r>
          </a:p>
          <a:p>
            <a:pPr algn="ctr">
              <a:buFont typeface="Arial" panose="020B0604020202020204" pitchFamily="34" charset="0"/>
              <a:buChar char="•"/>
            </a:pPr>
            <a:r>
              <a:rPr lang="en-US" sz="2000">
                <a:solidFill>
                  <a:schemeClr val="tx1"/>
                </a:solidFill>
                <a:ea typeface="Lato Black" panose="020F0502020204030203" pitchFamily="34" charset="0"/>
                <a:cs typeface="Lato Black" panose="020F0502020204030203" pitchFamily="34" charset="0"/>
              </a:rPr>
              <a:t>Not able to stay seated or remain totally still (needs to move often).</a:t>
            </a:r>
          </a:p>
          <a:p>
            <a:pPr algn="ctr">
              <a:buFont typeface="Arial" panose="020B0604020202020204" pitchFamily="34" charset="0"/>
              <a:buChar char="•"/>
            </a:pPr>
            <a:r>
              <a:rPr lang="en-US" sz="2000">
                <a:solidFill>
                  <a:schemeClr val="tx1"/>
                </a:solidFill>
                <a:ea typeface="Lato Black" panose="020F0502020204030203" pitchFamily="34" charset="0"/>
                <a:cs typeface="Lato Black" panose="020F0502020204030203" pitchFamily="34" charset="0"/>
              </a:rPr>
              <a:t>Always “on the go,” as if driven by a motor. Brain never at rest.</a:t>
            </a:r>
          </a:p>
          <a:p>
            <a:pPr algn="ctr">
              <a:buFont typeface="Arial" panose="020B0604020202020204" pitchFamily="34" charset="0"/>
              <a:buChar char="•"/>
            </a:pPr>
            <a:r>
              <a:rPr lang="en-US" sz="2000">
                <a:solidFill>
                  <a:schemeClr val="tx1"/>
                </a:solidFill>
                <a:ea typeface="Lato Black" panose="020F0502020204030203" pitchFamily="34" charset="0"/>
                <a:cs typeface="Lato Black" panose="020F0502020204030203" pitchFamily="34" charset="0"/>
              </a:rPr>
              <a:t>Talks too much, overshares information.</a:t>
            </a:r>
          </a:p>
          <a:p>
            <a:pPr algn="ctr">
              <a:buFont typeface="Arial" panose="020B0604020202020204" pitchFamily="34" charset="0"/>
              <a:buChar char="•"/>
            </a:pPr>
            <a:r>
              <a:rPr lang="en-US" sz="2000">
                <a:solidFill>
                  <a:schemeClr val="tx1"/>
                </a:solidFill>
                <a:ea typeface="Lato Black" panose="020F0502020204030203" pitchFamily="34" charset="0"/>
                <a:cs typeface="Lato Black" panose="020F0502020204030203" pitchFamily="34" charset="0"/>
              </a:rPr>
              <a:t>Blurts out an answer before a question has been finished (for instance may finish people’s sentences, can’t wait to speak in conversations).</a:t>
            </a:r>
          </a:p>
          <a:p>
            <a:pPr algn="ctr">
              <a:buFont typeface="Arial" panose="020B0604020202020204" pitchFamily="34" charset="0"/>
              <a:buChar char="•"/>
            </a:pPr>
            <a:r>
              <a:rPr lang="en-US" sz="2000">
                <a:solidFill>
                  <a:schemeClr val="tx1"/>
                </a:solidFill>
                <a:ea typeface="Lato Black" panose="020F0502020204030203" pitchFamily="34" charset="0"/>
                <a:cs typeface="Lato Black" panose="020F0502020204030203" pitchFamily="34" charset="0"/>
              </a:rPr>
              <a:t>Has difficulty with patience, may be easily frustrated by people slow to act.</a:t>
            </a:r>
          </a:p>
          <a:p>
            <a:pPr algn="ctr">
              <a:buFont typeface="Arial" panose="020B0604020202020204" pitchFamily="34" charset="0"/>
              <a:buChar char="•"/>
            </a:pPr>
            <a:r>
              <a:rPr lang="en-US" sz="2000">
                <a:solidFill>
                  <a:schemeClr val="tx1"/>
                </a:solidFill>
                <a:ea typeface="Lato Black" panose="020F0502020204030203" pitchFamily="34" charset="0"/>
                <a:cs typeface="Lato Black" panose="020F0502020204030203" pitchFamily="34" charset="0"/>
              </a:rPr>
              <a:t>Interrupts or intrudes on others (for instance, cuts into conversations, or starts using other people’s things without permission). May take over what others are doing.</a:t>
            </a:r>
          </a:p>
          <a:p>
            <a:pPr marL="0" indent="0">
              <a:buNone/>
            </a:pPr>
            <a:endParaRPr lang="en-GB" sz="1800">
              <a:solidFill>
                <a:schemeClr val="accent3">
                  <a:alpha val="60000"/>
                </a:schemeClr>
              </a:solidFill>
              <a:latin typeface="Lato Black" panose="020F0502020204030203" pitchFamily="34" charset="0"/>
              <a:ea typeface="Lato Black" panose="020F0502020204030203" pitchFamily="34" charset="0"/>
              <a:cs typeface="Lato Black" panose="020F0502020204030203" pitchFamily="34" charset="0"/>
            </a:endParaRPr>
          </a:p>
          <a:p>
            <a:pPr marL="0" indent="0">
              <a:buNone/>
            </a:pPr>
            <a:endParaRPr lang="en-GB" sz="1800">
              <a:solidFill>
                <a:schemeClr val="accent3">
                  <a:alpha val="60000"/>
                </a:schemeClr>
              </a:solidFill>
              <a:latin typeface="Lato Black" panose="020F0502020204030203" pitchFamily="34" charset="0"/>
              <a:ea typeface="Lato Black" panose="020F0502020204030203" pitchFamily="34" charset="0"/>
              <a:cs typeface="Lato Black" panose="020F0502020204030203" pitchFamily="34" charset="0"/>
            </a:endParaRPr>
          </a:p>
          <a:p>
            <a:pPr marL="0" indent="0">
              <a:buNone/>
            </a:pPr>
            <a:endParaRPr lang="en-GB" sz="3200">
              <a:solidFill>
                <a:schemeClr val="accent3">
                  <a:alpha val="60000"/>
                </a:schemeClr>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46606881"/>
      </p:ext>
    </p:extLst>
  </p:cSld>
  <p:clrMapOvr>
    <a:masterClrMapping/>
  </p:clrMapOvr>
  <mc:AlternateContent xmlns:mc="http://schemas.openxmlformats.org/markup-compatibility/2006" xmlns:p14="http://schemas.microsoft.com/office/powerpoint/2010/main">
    <mc:Choice Requires="p14">
      <p:transition spd="slow" p14:dur="2000" advTm="2413"/>
    </mc:Choice>
    <mc:Fallback xmlns="">
      <p:transition spd="slow" advTm="2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2141358" y="-669985"/>
            <a:ext cx="7909283" cy="1997855"/>
          </a:xfrm>
        </p:spPr>
        <p:txBody>
          <a:bodyPr rtlCol="0"/>
          <a:lstStyle/>
          <a:p>
            <a:pPr algn="ctr" rtl="0"/>
            <a:r>
              <a:rPr lang="en-GB">
                <a:solidFill>
                  <a:schemeClr val="tx1"/>
                </a:solidFill>
                <a:ea typeface="Lato Black" panose="020F0502020204030203" pitchFamily="34" charset="0"/>
                <a:cs typeface="Lato Black" panose="020F0502020204030203" pitchFamily="34" charset="0"/>
              </a:rPr>
              <a:t>Combined sub type</a:t>
            </a:r>
            <a:r>
              <a:rPr lang="en-GB">
                <a:solidFill>
                  <a:schemeClr val="tx1"/>
                </a:solidFill>
              </a:rPr>
              <a:t>	</a:t>
            </a: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1119821" y="1418148"/>
            <a:ext cx="4744981" cy="4998785"/>
          </a:xfrm>
        </p:spPr>
        <p:txBody>
          <a:bodyPr rtlCol="0"/>
          <a:lstStyle/>
          <a:p>
            <a:pPr marL="285750" indent="-285750">
              <a:buFont typeface="Arial" panose="020B0604020202020204" pitchFamily="34" charset="0"/>
              <a:buChar char="•"/>
            </a:pPr>
            <a:r>
              <a:rPr lang="en-GB">
                <a:solidFill>
                  <a:schemeClr val="tx1"/>
                </a:solidFill>
                <a:ea typeface="Lato Black" panose="020F0502020204030203" pitchFamily="34" charset="0"/>
                <a:cs typeface="Lato Black" panose="020F0502020204030203" pitchFamily="34" charset="0"/>
              </a:rPr>
              <a:t>A combination of any mixture of difficulties presented by the 2 main types.</a:t>
            </a:r>
          </a:p>
          <a:p>
            <a:pPr marL="285750" indent="-285750">
              <a:buFont typeface="Arial" panose="020B0604020202020204" pitchFamily="34" charset="0"/>
              <a:buChar char="•"/>
            </a:pPr>
            <a:r>
              <a:rPr lang="en-GB">
                <a:solidFill>
                  <a:schemeClr val="tx1"/>
                </a:solidFill>
                <a:ea typeface="Lato Black" panose="020F0502020204030203" pitchFamily="34" charset="0"/>
                <a:cs typeface="Lato Black" panose="020F0502020204030203" pitchFamily="34" charset="0"/>
              </a:rPr>
              <a:t>More often diagnosed/presented more obviously by Men, but Women as affected as well.</a:t>
            </a:r>
          </a:p>
          <a:p>
            <a:pPr marL="285750" indent="-285750">
              <a:buFont typeface="Arial" panose="020B0604020202020204" pitchFamily="34" charset="0"/>
              <a:buChar char="•"/>
            </a:pPr>
            <a:r>
              <a:rPr lang="en-GB">
                <a:solidFill>
                  <a:schemeClr val="tx1"/>
                </a:solidFill>
                <a:ea typeface="Lato Black" panose="020F0502020204030203" pitchFamily="34" charset="0"/>
                <a:cs typeface="Lato Black" panose="020F0502020204030203" pitchFamily="34" charset="0"/>
              </a:rPr>
              <a:t>Typically easier to see in others but much harder to live with as the challenges change on a day to day basis.</a:t>
            </a:r>
          </a:p>
        </p:txBody>
      </p:sp>
      <p:pic>
        <p:nvPicPr>
          <p:cNvPr id="8" name="Picture Placeholder 7">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16645" r="16645"/>
          <a:stretch/>
        </p:blipFill>
        <p:spPr>
          <a:xfrm>
            <a:off x="6398735" y="1797085"/>
            <a:ext cx="3448558" cy="3448558"/>
          </a:xfrm>
        </p:spPr>
      </p:pic>
    </p:spTree>
    <p:extLst>
      <p:ext uri="{BB962C8B-B14F-4D97-AF65-F5344CB8AC3E}">
        <p14:creationId xmlns:p14="http://schemas.microsoft.com/office/powerpoint/2010/main" val="2970793010"/>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7">
                                          <p:stCondLst>
                                            <p:cond delay="0"/>
                                          </p:stCondLst>
                                        </p:cTn>
                                        <p:tgtEl>
                                          <p:spTgt spid="8"/>
                                        </p:tgtEl>
                                      </p:cBhvr>
                                    </p:animEffect>
                                    <p:anim calcmode="lin" valueType="num">
                                      <p:cBhvr>
                                        <p:cTn id="8" dur="159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8"/>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8"/>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8"/>
                                        </p:tgtEl>
                                        <p:attrNameLst>
                                          <p:attrName>ppt_y</p:attrName>
                                        </p:attrNameLst>
                                      </p:cBhvr>
                                      <p:tavLst>
                                        <p:tav tm="0" fmla="#ppt_y-sin(pi*$)/81">
                                          <p:val>
                                            <p:fltVal val="0"/>
                                          </p:val>
                                        </p:tav>
                                        <p:tav tm="100000">
                                          <p:val>
                                            <p:fltVal val="1"/>
                                          </p:val>
                                        </p:tav>
                                      </p:tavLst>
                                    </p:anim>
                                    <p:animScale>
                                      <p:cBhvr>
                                        <p:cTn id="13" dur="23">
                                          <p:stCondLst>
                                            <p:cond delay="569"/>
                                          </p:stCondLst>
                                        </p:cTn>
                                        <p:tgtEl>
                                          <p:spTgt spid="8"/>
                                        </p:tgtEl>
                                      </p:cBhvr>
                                      <p:to x="100000" y="60000"/>
                                    </p:animScale>
                                    <p:animScale>
                                      <p:cBhvr>
                                        <p:cTn id="14" dur="145" decel="50000">
                                          <p:stCondLst>
                                            <p:cond delay="592"/>
                                          </p:stCondLst>
                                        </p:cTn>
                                        <p:tgtEl>
                                          <p:spTgt spid="8"/>
                                        </p:tgtEl>
                                      </p:cBhvr>
                                      <p:to x="100000" y="100000"/>
                                    </p:animScale>
                                    <p:animScale>
                                      <p:cBhvr>
                                        <p:cTn id="15" dur="23">
                                          <p:stCondLst>
                                            <p:cond delay="1148"/>
                                          </p:stCondLst>
                                        </p:cTn>
                                        <p:tgtEl>
                                          <p:spTgt spid="8"/>
                                        </p:tgtEl>
                                      </p:cBhvr>
                                      <p:to x="100000" y="80000"/>
                                    </p:animScale>
                                    <p:animScale>
                                      <p:cBhvr>
                                        <p:cTn id="16" dur="145" decel="50000">
                                          <p:stCondLst>
                                            <p:cond delay="1171"/>
                                          </p:stCondLst>
                                        </p:cTn>
                                        <p:tgtEl>
                                          <p:spTgt spid="8"/>
                                        </p:tgtEl>
                                      </p:cBhvr>
                                      <p:to x="100000" y="100000"/>
                                    </p:animScale>
                                    <p:animScale>
                                      <p:cBhvr>
                                        <p:cTn id="17" dur="23">
                                          <p:stCondLst>
                                            <p:cond delay="1437"/>
                                          </p:stCondLst>
                                        </p:cTn>
                                        <p:tgtEl>
                                          <p:spTgt spid="8"/>
                                        </p:tgtEl>
                                      </p:cBhvr>
                                      <p:to x="100000" y="90000"/>
                                    </p:animScale>
                                    <p:animScale>
                                      <p:cBhvr>
                                        <p:cTn id="18" dur="145" decel="50000">
                                          <p:stCondLst>
                                            <p:cond delay="1459"/>
                                          </p:stCondLst>
                                        </p:cTn>
                                        <p:tgtEl>
                                          <p:spTgt spid="8"/>
                                        </p:tgtEl>
                                      </p:cBhvr>
                                      <p:to x="100000" y="100000"/>
                                    </p:animScale>
                                    <p:animScale>
                                      <p:cBhvr>
                                        <p:cTn id="19" dur="23">
                                          <p:stCondLst>
                                            <p:cond delay="1582"/>
                                          </p:stCondLst>
                                        </p:cTn>
                                        <p:tgtEl>
                                          <p:spTgt spid="8"/>
                                        </p:tgtEl>
                                      </p:cBhvr>
                                      <p:to x="100000" y="95000"/>
                                    </p:animScale>
                                    <p:animScale>
                                      <p:cBhvr>
                                        <p:cTn id="20" dur="145" decel="50000">
                                          <p:stCondLst>
                                            <p:cond delay="1605"/>
                                          </p:stCondLst>
                                        </p:cTn>
                                        <p:tgtEl>
                                          <p:spTgt spid="8"/>
                                        </p:tgtEl>
                                      </p:cBhvr>
                                      <p:to x="100000" y="100000"/>
                                    </p:animScale>
                                  </p:childTnLst>
                                </p:cTn>
                              </p:par>
                            </p:childTnLst>
                          </p:cTn>
                        </p:par>
                        <p:par>
                          <p:cTn id="21" fill="hold">
                            <p:stCondLst>
                              <p:cond delay="1750"/>
                            </p:stCondLst>
                            <p:childTnLst>
                              <p:par>
                                <p:cTn id="22" presetID="10" presetClass="entr" presetSubtype="0" fill="hold" nodeType="afterEffect">
                                  <p:stCondLst>
                                    <p:cond delay="100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par>
                          <p:cTn id="25" fill="hold">
                            <p:stCondLst>
                              <p:cond delay="3250"/>
                            </p:stCondLst>
                            <p:childTnLst>
                              <p:par>
                                <p:cTn id="26" presetID="10" presetClass="entr" presetSubtype="0" fill="hold" nodeType="afterEffect">
                                  <p:stCondLst>
                                    <p:cond delay="100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par>
                          <p:cTn id="29" fill="hold">
                            <p:stCondLst>
                              <p:cond delay="4750"/>
                            </p:stCondLst>
                            <p:childTnLst>
                              <p:par>
                                <p:cTn id="30" presetID="10" presetClass="entr" presetSubtype="0" fill="hold" nodeType="afterEffect">
                                  <p:stCondLst>
                                    <p:cond delay="100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1502723" y="-89934"/>
            <a:ext cx="8905331" cy="1014795"/>
          </a:xfrm>
        </p:spPr>
        <p:txBody>
          <a:bodyPr rtlCol="0"/>
          <a:lstStyle/>
          <a:p>
            <a:pPr algn="ctr" rtl="0"/>
            <a:r>
              <a:rPr lang="en-GB">
                <a:solidFill>
                  <a:schemeClr val="tx1"/>
                </a:solidFill>
                <a:ea typeface="Lato Black" panose="020F0502020204030203" pitchFamily="34" charset="0"/>
                <a:cs typeface="Lato Black" panose="020F0502020204030203" pitchFamily="34" charset="0"/>
              </a:rPr>
              <a:t>A word about Women </a:t>
            </a:r>
            <a:r>
              <a:rPr lang="en-GB">
                <a:solidFill>
                  <a:schemeClr val="tx1"/>
                </a:solidFill>
              </a:rPr>
              <a:t>	</a:t>
            </a:r>
          </a:p>
        </p:txBody>
      </p:sp>
      <p:pic>
        <p:nvPicPr>
          <p:cNvPr id="8" name="Picture Placeholder 7" descr="Stressed woman working at home">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a:blip r:embed="rId2"/>
          <a:srcRect l="16667" r="16667"/>
          <a:stretch/>
        </p:blipFill>
        <p:spPr>
          <a:xfrm>
            <a:off x="7182436" y="1316435"/>
            <a:ext cx="4054729" cy="4054729"/>
          </a:xfrm>
        </p:spPr>
      </p:pic>
      <p:sp>
        <p:nvSpPr>
          <p:cNvPr id="4" name="TextBox 3">
            <a:extLst>
              <a:ext uri="{FF2B5EF4-FFF2-40B4-BE49-F238E27FC236}">
                <a16:creationId xmlns:a16="http://schemas.microsoft.com/office/drawing/2014/main" id="{5E73ABA3-1B34-4794-2DC5-894B263538C2}"/>
              </a:ext>
            </a:extLst>
          </p:cNvPr>
          <p:cNvSpPr txBox="1"/>
          <p:nvPr/>
        </p:nvSpPr>
        <p:spPr>
          <a:xfrm>
            <a:off x="740287" y="1316435"/>
            <a:ext cx="5927235" cy="4524315"/>
          </a:xfrm>
          <a:prstGeom prst="rect">
            <a:avLst/>
          </a:prstGeom>
          <a:noFill/>
        </p:spPr>
        <p:txBody>
          <a:bodyPr wrap="square" rtlCol="0">
            <a:spAutoFit/>
          </a:bodyPr>
          <a:lstStyle/>
          <a:p>
            <a:pPr marL="285750" indent="-285750">
              <a:buFont typeface="Arial" panose="020B0604020202020204" pitchFamily="34" charset="0"/>
              <a:buChar char="•"/>
            </a:pPr>
            <a:r>
              <a:rPr lang="en-GB" sz="2000">
                <a:ea typeface="Lato Black" panose="020F0502020204030203" pitchFamily="34" charset="0"/>
                <a:cs typeface="Lato Black" panose="020F0502020204030203" pitchFamily="34" charset="0"/>
              </a:rPr>
              <a:t>Often later diagnosed than males.</a:t>
            </a:r>
            <a:endParaRPr lang="en-GB" sz="2000">
              <a:solidFill>
                <a:schemeClr val="tx1"/>
              </a:solidFill>
              <a:ea typeface="Lato Black" panose="020F0502020204030203" pitchFamily="34" charset="0"/>
              <a:cs typeface="Lato Black" panose="020F0502020204030203" pitchFamily="34" charset="0"/>
            </a:endParaRPr>
          </a:p>
          <a:p>
            <a:pPr marL="285750" indent="-285750">
              <a:buFont typeface="Arial" panose="020B0604020202020204" pitchFamily="34" charset="0"/>
              <a:buChar char="•"/>
            </a:pPr>
            <a:r>
              <a:rPr lang="en-GB" sz="2000">
                <a:solidFill>
                  <a:schemeClr val="tx1"/>
                </a:solidFill>
                <a:ea typeface="Lato Black" panose="020F0502020204030203" pitchFamily="34" charset="0"/>
                <a:cs typeface="Lato Black" panose="020F0502020204030203" pitchFamily="34" charset="0"/>
              </a:rPr>
              <a:t>Women may tend to be very creative, outgoing, chatty, funny and outwardly social. </a:t>
            </a:r>
          </a:p>
          <a:p>
            <a:pPr marL="285750" indent="-285750">
              <a:buFont typeface="Arial" panose="020B0604020202020204" pitchFamily="34" charset="0"/>
              <a:buChar char="•"/>
            </a:pPr>
            <a:r>
              <a:rPr lang="en-GB" sz="2000">
                <a:solidFill>
                  <a:schemeClr val="tx1"/>
                </a:solidFill>
                <a:ea typeface="Lato Black" panose="020F0502020204030203" pitchFamily="34" charset="0"/>
                <a:cs typeface="Lato Black" panose="020F0502020204030203" pitchFamily="34" charset="0"/>
              </a:rPr>
              <a:t>They ofte</a:t>
            </a:r>
            <a:r>
              <a:rPr lang="en-GB" sz="2000">
                <a:ea typeface="Lato Black" panose="020F0502020204030203" pitchFamily="34" charset="0"/>
                <a:cs typeface="Lato Black" panose="020F0502020204030203" pitchFamily="34" charset="0"/>
              </a:rPr>
              <a:t>n feel they have to “mask” to fit in and learn to do so from an early age</a:t>
            </a:r>
            <a:r>
              <a:rPr lang="en-GB" sz="2000">
                <a:solidFill>
                  <a:schemeClr val="tx1"/>
                </a:solidFill>
                <a:ea typeface="Lato Black" panose="020F0502020204030203" pitchFamily="34" charset="0"/>
                <a:cs typeface="Lato Black" panose="020F0502020204030203" pitchFamily="34" charset="0"/>
              </a:rPr>
              <a:t>.</a:t>
            </a:r>
          </a:p>
          <a:p>
            <a:pPr marL="285750" indent="-285750">
              <a:buFont typeface="Arial" panose="020B0604020202020204" pitchFamily="34" charset="0"/>
              <a:buChar char="•"/>
            </a:pPr>
            <a:r>
              <a:rPr lang="en-GB" sz="2000">
                <a:ea typeface="Lato Black" panose="020F0502020204030203" pitchFamily="34" charset="0"/>
                <a:cs typeface="Lato Black" panose="020F0502020204030203" pitchFamily="34" charset="0"/>
              </a:rPr>
              <a:t>They often are misdiagnosed at earlier ages with things such as Depression, Anxiety, Borderline Personality Disorder or other Personality Disorders.</a:t>
            </a:r>
          </a:p>
          <a:p>
            <a:pPr marL="285750" indent="-285750">
              <a:buFont typeface="Arial" panose="020B0604020202020204" pitchFamily="34" charset="0"/>
              <a:buChar char="•"/>
            </a:pPr>
            <a:r>
              <a:rPr lang="en-GB" sz="2000">
                <a:solidFill>
                  <a:schemeClr val="tx1"/>
                </a:solidFill>
                <a:ea typeface="Lato Black" panose="020F0502020204030203" pitchFamily="34" charset="0"/>
                <a:cs typeface="Lato Black" panose="020F0502020204030203" pitchFamily="34" charset="0"/>
              </a:rPr>
              <a:t>Common traits can be frequent untidiness, lateness, difficulty making and keeping friendships, extreme emotional dysregulation.</a:t>
            </a:r>
          </a:p>
          <a:p>
            <a:pPr marL="285750" indent="-285750">
              <a:buFont typeface="Arial" panose="020B0604020202020204" pitchFamily="34" charset="0"/>
              <a:buChar char="•"/>
            </a:pPr>
            <a:r>
              <a:rPr lang="en-GB" sz="2000">
                <a:ea typeface="Lato Black" panose="020F0502020204030203" pitchFamily="34" charset="0"/>
                <a:cs typeface="Lato Black" panose="020F0502020204030203" pitchFamily="34" charset="0"/>
              </a:rPr>
              <a:t>The monthly Menstrual cycle and Menopause are both shown to make ADHD symptoms harder to manage in women.</a:t>
            </a:r>
            <a:endParaRPr lang="en-GB" sz="2000">
              <a:solidFill>
                <a:schemeClr val="tx1"/>
              </a:solidFill>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574795343"/>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3000"/>
                            </p:stCondLst>
                            <p:childTnLst>
                              <p:par>
                                <p:cTn id="15" presetID="10" presetClass="entr" presetSubtype="0" fill="hold" nodeType="afterEffect">
                                  <p:stCondLst>
                                    <p:cond delay="25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750"/>
                                        <p:tgtEl>
                                          <p:spTgt spid="4">
                                            <p:txEl>
                                              <p:pRg st="1" end="1"/>
                                            </p:txEl>
                                          </p:spTgt>
                                        </p:tgtEl>
                                      </p:cBhvr>
                                    </p:animEffect>
                                  </p:childTnLst>
                                </p:cTn>
                              </p:par>
                            </p:childTnLst>
                          </p:cTn>
                        </p:par>
                        <p:par>
                          <p:cTn id="18" fill="hold">
                            <p:stCondLst>
                              <p:cond delay="4000"/>
                            </p:stCondLst>
                            <p:childTnLst>
                              <p:par>
                                <p:cTn id="19" presetID="10" presetClass="entr" presetSubtype="0" fill="hold" nodeType="afterEffect">
                                  <p:stCondLst>
                                    <p:cond delay="25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750"/>
                                        <p:tgtEl>
                                          <p:spTgt spid="4">
                                            <p:txEl>
                                              <p:pRg st="0" end="0"/>
                                            </p:txEl>
                                          </p:spTgt>
                                        </p:tgtEl>
                                      </p:cBhvr>
                                    </p:animEffect>
                                  </p:childTnLst>
                                </p:cTn>
                              </p:par>
                            </p:childTnLst>
                          </p:cTn>
                        </p:par>
                        <p:par>
                          <p:cTn id="22" fill="hold">
                            <p:stCondLst>
                              <p:cond delay="5000"/>
                            </p:stCondLst>
                            <p:childTnLst>
                              <p:par>
                                <p:cTn id="23" presetID="10" presetClass="entr" presetSubtype="0" fill="hold" nodeType="afterEffect">
                                  <p:stCondLst>
                                    <p:cond delay="25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750"/>
                                        <p:tgtEl>
                                          <p:spTgt spid="4">
                                            <p:txEl>
                                              <p:pRg st="2" end="2"/>
                                            </p:txEl>
                                          </p:spTgt>
                                        </p:tgtEl>
                                      </p:cBhvr>
                                    </p:animEffect>
                                  </p:childTnLst>
                                </p:cTn>
                              </p:par>
                            </p:childTnLst>
                          </p:cTn>
                        </p:par>
                        <p:par>
                          <p:cTn id="26" fill="hold">
                            <p:stCondLst>
                              <p:cond delay="6000"/>
                            </p:stCondLst>
                            <p:childTnLst>
                              <p:par>
                                <p:cTn id="27" presetID="10" presetClass="entr" presetSubtype="0" fill="hold" nodeType="afterEffect">
                                  <p:stCondLst>
                                    <p:cond delay="25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750"/>
                                        <p:tgtEl>
                                          <p:spTgt spid="4">
                                            <p:txEl>
                                              <p:pRg st="3" end="3"/>
                                            </p:txEl>
                                          </p:spTgt>
                                        </p:tgtEl>
                                      </p:cBhvr>
                                    </p:animEffect>
                                  </p:childTnLst>
                                </p:cTn>
                              </p:par>
                            </p:childTnLst>
                          </p:cTn>
                        </p:par>
                        <p:par>
                          <p:cTn id="30" fill="hold">
                            <p:stCondLst>
                              <p:cond delay="7000"/>
                            </p:stCondLst>
                            <p:childTnLst>
                              <p:par>
                                <p:cTn id="31" presetID="10" presetClass="entr" presetSubtype="0" fill="hold" nodeType="afterEffect">
                                  <p:stCondLst>
                                    <p:cond delay="25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750"/>
                                        <p:tgtEl>
                                          <p:spTgt spid="4">
                                            <p:txEl>
                                              <p:pRg st="4" end="4"/>
                                            </p:txEl>
                                          </p:spTgt>
                                        </p:tgtEl>
                                      </p:cBhvr>
                                    </p:animEffect>
                                  </p:childTnLst>
                                </p:cTn>
                              </p:par>
                            </p:childTnLst>
                          </p:cTn>
                        </p:par>
                        <p:par>
                          <p:cTn id="34" fill="hold">
                            <p:stCondLst>
                              <p:cond delay="8000"/>
                            </p:stCondLst>
                            <p:childTnLst>
                              <p:par>
                                <p:cTn id="35" presetID="10" presetClass="entr" presetSubtype="0" fill="hold" nodeType="afterEffect">
                                  <p:stCondLst>
                                    <p:cond delay="25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75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431800" y="911225"/>
            <a:ext cx="11328400" cy="1069460"/>
          </a:xfrm>
          <a:prstGeom prst="rect">
            <a:avLst/>
          </a:prstGeom>
        </p:spPr>
        <p:txBody>
          <a:bodyPr wrap="square" lIns="0" tIns="0" rIns="0" bIns="0" rtlCol="0" anchor="t">
            <a:spAutoFit/>
          </a:bodyPr>
          <a:lstStyle/>
          <a:p>
            <a:pPr marL="295080" lvl="1" algn="ctr" defTabSz="609630">
              <a:lnSpc>
                <a:spcPts val="3827"/>
              </a:lnSpc>
            </a:pPr>
            <a:r>
              <a:rPr lang="en-GB" sz="6400" dirty="0">
                <a:solidFill>
                  <a:srgbClr val="000000"/>
                </a:solidFill>
                <a:latin typeface="Calibri" panose="020F0502020204030204" pitchFamily="34" charset="0"/>
                <a:ea typeface="Calibri" panose="020F0502020204030204" pitchFamily="34" charset="0"/>
                <a:cs typeface="Calibri" panose="020F0502020204030204" pitchFamily="34" charset="0"/>
              </a:rPr>
              <a:t>Being Neurodivergent means:</a:t>
            </a:r>
          </a:p>
          <a:p>
            <a:pPr marL="295080" lvl="1" algn="ctr" defTabSz="609630">
              <a:lnSpc>
                <a:spcPts val="3827"/>
              </a:lnSpc>
            </a:pPr>
            <a:endParaRPr lang="en-GB" sz="6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5400278-3C3A-5A57-DCD4-639507E00FA1}"/>
              </a:ext>
            </a:extLst>
          </p:cNvPr>
          <p:cNvSpPr/>
          <p:nvPr/>
        </p:nvSpPr>
        <p:spPr>
          <a:xfrm>
            <a:off x="470389" y="1720840"/>
            <a:ext cx="11251222" cy="3416320"/>
          </a:xfrm>
          <a:prstGeom prst="rect">
            <a:avLst/>
          </a:prstGeom>
          <a:noFill/>
        </p:spPr>
        <p:txBody>
          <a:bodyPr wrap="non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“Having a brain that works</a:t>
            </a:r>
          </a:p>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Differently from the medical </a:t>
            </a:r>
          </a:p>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model of normal”</a:t>
            </a:r>
          </a:p>
        </p:txBody>
      </p:sp>
    </p:spTree>
    <p:extLst>
      <p:ext uri="{BB962C8B-B14F-4D97-AF65-F5344CB8AC3E}">
        <p14:creationId xmlns:p14="http://schemas.microsoft.com/office/powerpoint/2010/main" val="747754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1559873" y="-661434"/>
            <a:ext cx="8905331" cy="1997855"/>
          </a:xfrm>
        </p:spPr>
        <p:txBody>
          <a:bodyPr rtlCol="0"/>
          <a:lstStyle/>
          <a:p>
            <a:pPr algn="ctr" rtl="0"/>
            <a:r>
              <a:rPr lang="en-GB">
                <a:solidFill>
                  <a:schemeClr val="tx1"/>
                </a:solidFill>
                <a:ea typeface="Lato Black" panose="020F0502020204030203" pitchFamily="34" charset="0"/>
                <a:cs typeface="Lato Black" panose="020F0502020204030203" pitchFamily="34" charset="0"/>
              </a:rPr>
              <a:t>A word about drugs </a:t>
            </a:r>
            <a:r>
              <a:rPr lang="en-GB">
                <a:solidFill>
                  <a:schemeClr val="tx1"/>
                </a:solidFill>
              </a:rPr>
              <a:t>	</a:t>
            </a:r>
          </a:p>
        </p:txBody>
      </p:sp>
      <p:pic>
        <p:nvPicPr>
          <p:cNvPr id="8" name="Picture Placeholder 7">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12500" r="12500"/>
          <a:stretch/>
        </p:blipFill>
        <p:spPr>
          <a:xfrm>
            <a:off x="7098792" y="1707896"/>
            <a:ext cx="3978558" cy="3978558"/>
          </a:xfrm>
        </p:spPr>
      </p:pic>
      <p:sp>
        <p:nvSpPr>
          <p:cNvPr id="4" name="TextBox 3">
            <a:extLst>
              <a:ext uri="{FF2B5EF4-FFF2-40B4-BE49-F238E27FC236}">
                <a16:creationId xmlns:a16="http://schemas.microsoft.com/office/drawing/2014/main" id="{5E73ABA3-1B34-4794-2DC5-894B263538C2}"/>
              </a:ext>
            </a:extLst>
          </p:cNvPr>
          <p:cNvSpPr txBox="1"/>
          <p:nvPr/>
        </p:nvSpPr>
        <p:spPr>
          <a:xfrm>
            <a:off x="740287" y="1707896"/>
            <a:ext cx="5927235" cy="4524315"/>
          </a:xfrm>
          <a:prstGeom prst="rect">
            <a:avLst/>
          </a:prstGeom>
          <a:noFill/>
        </p:spPr>
        <p:txBody>
          <a:bodyPr wrap="square" rtlCol="0">
            <a:spAutoFit/>
          </a:bodyPr>
          <a:lstStyle/>
          <a:p>
            <a:pPr marL="285750" indent="-285750">
              <a:buFont typeface="Arial" panose="020B0604020202020204" pitchFamily="34" charset="0"/>
              <a:buChar char="•"/>
            </a:pPr>
            <a:r>
              <a:rPr lang="en-GB" dirty="0">
                <a:ea typeface="Lato Black" panose="020F0502020204030203" pitchFamily="34" charset="0"/>
                <a:cs typeface="Lato Black" panose="020F0502020204030203" pitchFamily="34" charset="0"/>
              </a:rPr>
              <a:t>Not everyone with ADHD will need or choose to take medication.</a:t>
            </a:r>
          </a:p>
          <a:p>
            <a:pPr marL="285750" indent="-285750">
              <a:buFont typeface="Arial" panose="020B0604020202020204" pitchFamily="34" charset="0"/>
              <a:buChar char="•"/>
            </a:pPr>
            <a:endParaRPr lang="en-GB" dirty="0">
              <a:solidFill>
                <a:schemeClr val="tx1"/>
              </a:solidFill>
              <a:ea typeface="Lato Black" panose="020F0502020204030203" pitchFamily="34" charset="0"/>
              <a:cs typeface="Lato Black" panose="020F0502020204030203" pitchFamily="34" charset="0"/>
            </a:endParaRPr>
          </a:p>
          <a:p>
            <a:pPr marL="285750" indent="-285750">
              <a:buFont typeface="Arial" panose="020B0604020202020204" pitchFamily="34" charset="0"/>
              <a:buChar char="•"/>
            </a:pPr>
            <a:r>
              <a:rPr lang="en-GB" dirty="0">
                <a:ea typeface="Lato Black" panose="020F0502020204030203" pitchFamily="34" charset="0"/>
                <a:cs typeface="Lato Black" panose="020F0502020204030203" pitchFamily="34" charset="0"/>
              </a:rPr>
              <a:t>The aim of stimulant medication is to regulate the release of Dopamine in the brain which is one of the key factors that makes ADHD challenging.</a:t>
            </a:r>
          </a:p>
          <a:p>
            <a:pPr marL="285750" indent="-285750">
              <a:buFont typeface="Arial" panose="020B0604020202020204" pitchFamily="34" charset="0"/>
              <a:buChar char="•"/>
            </a:pPr>
            <a:endParaRPr lang="en-GB" dirty="0">
              <a:solidFill>
                <a:schemeClr val="tx1"/>
              </a:solidFill>
              <a:ea typeface="Lato Black" panose="020F0502020204030203" pitchFamily="34" charset="0"/>
              <a:cs typeface="Lato Black" panose="020F0502020204030203" pitchFamily="34" charset="0"/>
            </a:endParaRPr>
          </a:p>
          <a:p>
            <a:pPr marL="285750" indent="-285750">
              <a:buFont typeface="Arial" panose="020B0604020202020204" pitchFamily="34" charset="0"/>
              <a:buChar char="•"/>
            </a:pPr>
            <a:r>
              <a:rPr lang="en-GB" dirty="0">
                <a:ea typeface="Lato Black" panose="020F0502020204030203" pitchFamily="34" charset="0"/>
                <a:cs typeface="Lato Black" panose="020F0502020204030203" pitchFamily="34" charset="0"/>
              </a:rPr>
              <a:t>Other medications regulate Norepinephrine which can also be helpful.</a:t>
            </a:r>
          </a:p>
          <a:p>
            <a:pPr marL="285750" indent="-285750">
              <a:buFont typeface="Arial" panose="020B0604020202020204" pitchFamily="34" charset="0"/>
              <a:buChar char="•"/>
            </a:pPr>
            <a:endParaRPr lang="en-GB" dirty="0">
              <a:solidFill>
                <a:schemeClr val="tx1"/>
              </a:solidFill>
              <a:ea typeface="Lato Black" panose="020F0502020204030203" pitchFamily="34" charset="0"/>
              <a:cs typeface="Lato Black" panose="020F0502020204030203" pitchFamily="34" charset="0"/>
            </a:endParaRPr>
          </a:p>
          <a:p>
            <a:pPr marL="285750" indent="-285750">
              <a:buFont typeface="Arial" panose="020B0604020202020204" pitchFamily="34" charset="0"/>
              <a:buChar char="•"/>
            </a:pPr>
            <a:r>
              <a:rPr lang="en-GB">
                <a:ea typeface="Lato Black" panose="020F0502020204030203" pitchFamily="34" charset="0"/>
                <a:cs typeface="Lato Black" panose="020F0502020204030203" pitchFamily="34" charset="0"/>
              </a:rPr>
              <a:t>People can also get great relief from, meditation, mindfulness, exercise, proper sleep, cold water therapy etc.</a:t>
            </a:r>
          </a:p>
          <a:p>
            <a:pPr marL="285750" indent="-285750">
              <a:buFont typeface="Arial" panose="020B0604020202020204" pitchFamily="34" charset="0"/>
              <a:buChar char="•"/>
            </a:pPr>
            <a:endParaRPr lang="en-GB" dirty="0">
              <a:solidFill>
                <a:schemeClr val="tx1"/>
              </a:solidFill>
              <a:ea typeface="Lato Black" panose="020F0502020204030203" pitchFamily="34" charset="0"/>
              <a:cs typeface="Lato Black" panose="020F0502020204030203" pitchFamily="34" charset="0"/>
            </a:endParaRPr>
          </a:p>
          <a:p>
            <a:pPr marL="285750" indent="-285750">
              <a:buFont typeface="Arial" panose="020B0604020202020204" pitchFamily="34" charset="0"/>
              <a:buChar char="•"/>
            </a:pPr>
            <a:r>
              <a:rPr lang="en-GB" dirty="0">
                <a:ea typeface="Lato Black" panose="020F0502020204030203" pitchFamily="34" charset="0"/>
                <a:cs typeface="Lato Black" panose="020F0502020204030203" pitchFamily="34" charset="0"/>
              </a:rPr>
              <a:t>Adults late diagnosed can also benefit from specific ADHD coaching.</a:t>
            </a:r>
            <a:endParaRPr lang="en-GB" dirty="0">
              <a:solidFill>
                <a:schemeClr val="tx1"/>
              </a:solidFill>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240900970"/>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3000"/>
                            </p:stCondLst>
                            <p:childTnLst>
                              <p:par>
                                <p:cTn id="15" presetID="10" presetClass="entr" presetSubtype="0" fill="hold" nodeType="afterEffect">
                                  <p:stCondLst>
                                    <p:cond delay="25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750"/>
                                        <p:tgtEl>
                                          <p:spTgt spid="4">
                                            <p:txEl>
                                              <p:pRg st="0" end="0"/>
                                            </p:txEl>
                                          </p:spTgt>
                                        </p:tgtEl>
                                      </p:cBhvr>
                                    </p:animEffect>
                                  </p:childTnLst>
                                </p:cTn>
                              </p:par>
                            </p:childTnLst>
                          </p:cTn>
                        </p:par>
                        <p:par>
                          <p:cTn id="18" fill="hold">
                            <p:stCondLst>
                              <p:cond delay="4000"/>
                            </p:stCondLst>
                            <p:childTnLst>
                              <p:par>
                                <p:cTn id="19" presetID="10" presetClass="entr" presetSubtype="0" fill="hold" nodeType="afterEffect">
                                  <p:stCondLst>
                                    <p:cond delay="25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750"/>
                                        <p:tgtEl>
                                          <p:spTgt spid="4">
                                            <p:txEl>
                                              <p:pRg st="2" end="2"/>
                                            </p:txEl>
                                          </p:spTgt>
                                        </p:tgtEl>
                                      </p:cBhvr>
                                    </p:animEffect>
                                  </p:childTnLst>
                                </p:cTn>
                              </p:par>
                            </p:childTnLst>
                          </p:cTn>
                        </p:par>
                        <p:par>
                          <p:cTn id="22" fill="hold">
                            <p:stCondLst>
                              <p:cond delay="5000"/>
                            </p:stCondLst>
                            <p:childTnLst>
                              <p:par>
                                <p:cTn id="23" presetID="10" presetClass="entr" presetSubtype="0" fill="hold" nodeType="afterEffect">
                                  <p:stCondLst>
                                    <p:cond delay="25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750"/>
                                        <p:tgtEl>
                                          <p:spTgt spid="4">
                                            <p:txEl>
                                              <p:pRg st="4" end="4"/>
                                            </p:txEl>
                                          </p:spTgt>
                                        </p:tgtEl>
                                      </p:cBhvr>
                                    </p:animEffect>
                                  </p:childTnLst>
                                </p:cTn>
                              </p:par>
                            </p:childTnLst>
                          </p:cTn>
                        </p:par>
                        <p:par>
                          <p:cTn id="26" fill="hold">
                            <p:stCondLst>
                              <p:cond delay="6000"/>
                            </p:stCondLst>
                            <p:childTnLst>
                              <p:par>
                                <p:cTn id="27" presetID="10" presetClass="entr" presetSubtype="0" fill="hold" nodeType="afterEffect">
                                  <p:stCondLst>
                                    <p:cond delay="25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750"/>
                                        <p:tgtEl>
                                          <p:spTgt spid="4">
                                            <p:txEl>
                                              <p:pRg st="6" end="6"/>
                                            </p:txEl>
                                          </p:spTgt>
                                        </p:tgtEl>
                                      </p:cBhvr>
                                    </p:animEffect>
                                  </p:childTnLst>
                                </p:cTn>
                              </p:par>
                            </p:childTnLst>
                          </p:cTn>
                        </p:par>
                        <p:par>
                          <p:cTn id="30" fill="hold">
                            <p:stCondLst>
                              <p:cond delay="7000"/>
                            </p:stCondLst>
                            <p:childTnLst>
                              <p:par>
                                <p:cTn id="31" presetID="10" presetClass="entr" presetSubtype="0" fill="hold" nodeType="afterEffect">
                                  <p:stCondLst>
                                    <p:cond delay="25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75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064000" y="2064435"/>
            <a:ext cx="3569969" cy="3569969"/>
          </a:xfrm>
          <a:custGeom>
            <a:avLst/>
            <a:gdLst/>
            <a:ahLst/>
            <a:cxnLst/>
            <a:rect l="l" t="t" r="r" b="b"/>
            <a:pathLst>
              <a:path w="5354954" h="5354954">
                <a:moveTo>
                  <a:pt x="0" y="0"/>
                </a:moveTo>
                <a:lnTo>
                  <a:pt x="5354954" y="0"/>
                </a:lnTo>
                <a:lnTo>
                  <a:pt x="5354954" y="5354954"/>
                </a:lnTo>
                <a:lnTo>
                  <a:pt x="0" y="535495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66390" y="375432"/>
            <a:ext cx="9859221" cy="718402"/>
          </a:xfrm>
          <a:prstGeom prst="rect">
            <a:avLst/>
          </a:prstGeom>
        </p:spPr>
        <p:txBody>
          <a:bodyPr lIns="0" tIns="0" rIns="0" bIns="0" rtlCol="0" anchor="t">
            <a:spAutoFit/>
          </a:bodyPr>
          <a:lstStyle/>
          <a:p>
            <a:pPr marL="0" marR="0" lvl="0" indent="0" algn="ctr" defTabSz="609630" rtl="0" eaLnBrk="1" fontAlgn="auto" latinLnBrk="0" hangingPunct="1">
              <a:lnSpc>
                <a:spcPts val="6020"/>
              </a:lnSpc>
              <a:spcBef>
                <a:spcPts val="0"/>
              </a:spcBef>
              <a:spcAft>
                <a:spcPts val="0"/>
              </a:spcAft>
              <a:buClrTx/>
              <a:buSzTx/>
              <a:buFontTx/>
              <a:buNone/>
              <a:tabLst/>
              <a:defRPr/>
            </a:pPr>
            <a:r>
              <a:rPr kumimoji="0" lang="en-US" sz="4300" b="0" i="0" u="none" strike="noStrike" kern="1200" cap="none" spc="0" normalizeH="0" baseline="0" noProof="0" dirty="0">
                <a:ln>
                  <a:noFill/>
                </a:ln>
                <a:solidFill>
                  <a:srgbClr val="000000"/>
                </a:solidFill>
                <a:effectLst/>
                <a:uLnTx/>
                <a:uFillTx/>
                <a:latin typeface="Calibri" panose="020F0502020204030204"/>
                <a:ea typeface="+mn-ea"/>
                <a:cs typeface="+mn-cs"/>
              </a:rPr>
              <a:t>ADHD</a:t>
            </a:r>
            <a:r>
              <a:rPr kumimoji="0" lang="en-US" sz="4300" b="0" i="0" u="none" strike="noStrike" kern="1200" cap="none" spc="0" normalizeH="0" baseline="0" noProof="0" dirty="0">
                <a:ln>
                  <a:noFill/>
                </a:ln>
                <a:solidFill>
                  <a:srgbClr val="000000"/>
                </a:solidFill>
                <a:effectLst/>
                <a:uLnTx/>
                <a:uFillTx/>
                <a:latin typeface="Open Dyslexic"/>
                <a:ea typeface="+mn-ea"/>
                <a:cs typeface="+mn-cs"/>
              </a:rPr>
              <a:t> - Harnessing hyperfocus</a:t>
            </a:r>
          </a:p>
        </p:txBody>
      </p:sp>
      <p:sp>
        <p:nvSpPr>
          <p:cNvPr id="5" name="TextBox 5"/>
          <p:cNvSpPr txBox="1"/>
          <p:nvPr/>
        </p:nvSpPr>
        <p:spPr>
          <a:xfrm>
            <a:off x="-2336800" y="1303191"/>
            <a:ext cx="10370397" cy="35003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a:ea typeface="+mn-ea"/>
                <a:cs typeface="+mn-cs"/>
              </a:rPr>
              <a:t>1. Inattentive, impulsive, hyperactive</a:t>
            </a:r>
          </a:p>
        </p:txBody>
      </p:sp>
      <p:sp>
        <p:nvSpPr>
          <p:cNvPr id="6" name="TextBox 6"/>
          <p:cNvSpPr txBox="1"/>
          <p:nvPr/>
        </p:nvSpPr>
        <p:spPr>
          <a:xfrm>
            <a:off x="4368800" y="1336237"/>
            <a:ext cx="10370397" cy="35003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a:ea typeface="+mn-ea"/>
                <a:cs typeface="+mn-cs"/>
              </a:rPr>
              <a:t>2. Sometime hard to ‘keep up with’</a:t>
            </a:r>
          </a:p>
        </p:txBody>
      </p:sp>
      <p:sp>
        <p:nvSpPr>
          <p:cNvPr id="7" name="TextBox 7"/>
          <p:cNvSpPr txBox="1"/>
          <p:nvPr/>
        </p:nvSpPr>
        <p:spPr>
          <a:xfrm>
            <a:off x="-1778535" y="5886791"/>
            <a:ext cx="10370397" cy="35003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a:ea typeface="+mn-ea"/>
                <a:cs typeface="+mn-cs"/>
              </a:rPr>
              <a:t>3. Can make careless mistakes, seem easily bored</a:t>
            </a:r>
          </a:p>
        </p:txBody>
      </p:sp>
      <p:sp>
        <p:nvSpPr>
          <p:cNvPr id="8" name="TextBox 8"/>
          <p:cNvSpPr txBox="1"/>
          <p:nvPr/>
        </p:nvSpPr>
        <p:spPr>
          <a:xfrm>
            <a:off x="4368800" y="5886791"/>
            <a:ext cx="10370397" cy="35003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a:ea typeface="+mn-ea"/>
                <a:cs typeface="+mn-cs"/>
              </a:rPr>
              <a:t>4. Can be oversensitive, quick to flash</a:t>
            </a:r>
          </a:p>
        </p:txBody>
      </p:sp>
    </p:spTree>
    <p:extLst>
      <p:ext uri="{BB962C8B-B14F-4D97-AF65-F5344CB8AC3E}">
        <p14:creationId xmlns:p14="http://schemas.microsoft.com/office/powerpoint/2010/main" val="4020118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6927"/>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064000" y="2043103"/>
            <a:ext cx="3569969" cy="3569969"/>
          </a:xfrm>
          <a:custGeom>
            <a:avLst/>
            <a:gdLst/>
            <a:ahLst/>
            <a:cxnLst/>
            <a:rect l="l" t="t" r="r" b="b"/>
            <a:pathLst>
              <a:path w="5354954" h="5354954">
                <a:moveTo>
                  <a:pt x="0" y="0"/>
                </a:moveTo>
                <a:lnTo>
                  <a:pt x="5354954" y="0"/>
                </a:lnTo>
                <a:lnTo>
                  <a:pt x="5354954" y="5354954"/>
                </a:lnTo>
                <a:lnTo>
                  <a:pt x="0" y="535495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66390" y="375432"/>
            <a:ext cx="9859221" cy="702693"/>
          </a:xfrm>
          <a:prstGeom prst="rect">
            <a:avLst/>
          </a:prstGeom>
        </p:spPr>
        <p:txBody>
          <a:bodyPr lIns="0" tIns="0" rIns="0" bIns="0" rtlCol="0" anchor="t">
            <a:spAutoFit/>
          </a:bodyPr>
          <a:lstStyle/>
          <a:p>
            <a:pPr marL="0" marR="0" lvl="0" indent="0" algn="ctr" defTabSz="609630" rtl="0" eaLnBrk="1" fontAlgn="auto" latinLnBrk="0" hangingPunct="1">
              <a:lnSpc>
                <a:spcPts val="6020"/>
              </a:lnSpc>
              <a:spcBef>
                <a:spcPts val="0"/>
              </a:spcBef>
              <a:spcAft>
                <a:spcPts val="0"/>
              </a:spcAft>
              <a:buClrTx/>
              <a:buSzTx/>
              <a:buFontTx/>
              <a:buNone/>
              <a:tabLst/>
              <a:defRPr/>
            </a:pPr>
            <a:r>
              <a:rPr kumimoji="0" lang="en-US" sz="4300" b="0" i="0" u="none" strike="noStrike" kern="1200" cap="none" spc="0" normalizeH="0" baseline="0" noProof="0">
                <a:ln>
                  <a:noFill/>
                </a:ln>
                <a:solidFill>
                  <a:srgbClr val="000000"/>
                </a:solidFill>
                <a:effectLst/>
                <a:uLnTx/>
                <a:uFillTx/>
                <a:latin typeface="Open Dyslexic"/>
                <a:ea typeface="+mn-ea"/>
                <a:cs typeface="+mn-cs"/>
              </a:rPr>
              <a:t>ADHD - Harnessing hyperfocus</a:t>
            </a:r>
          </a:p>
        </p:txBody>
      </p:sp>
      <p:sp>
        <p:nvSpPr>
          <p:cNvPr id="5" name="TextBox 5"/>
          <p:cNvSpPr txBox="1"/>
          <p:nvPr/>
        </p:nvSpPr>
        <p:spPr>
          <a:xfrm>
            <a:off x="-2336800" y="1336237"/>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1. Creativity in many ways and forms</a:t>
            </a:r>
          </a:p>
        </p:txBody>
      </p:sp>
      <p:sp>
        <p:nvSpPr>
          <p:cNvPr id="6" name="TextBox 6"/>
          <p:cNvSpPr txBox="1"/>
          <p:nvPr/>
        </p:nvSpPr>
        <p:spPr>
          <a:xfrm>
            <a:off x="4470400" y="1286477"/>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2. Unmatched passion and energy</a:t>
            </a:r>
          </a:p>
        </p:txBody>
      </p:sp>
      <p:sp>
        <p:nvSpPr>
          <p:cNvPr id="7" name="TextBox 7"/>
          <p:cNvSpPr txBox="1"/>
          <p:nvPr/>
        </p:nvSpPr>
        <p:spPr>
          <a:xfrm>
            <a:off x="-2039197" y="5943762"/>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3. Can be great motivators and managers</a:t>
            </a:r>
          </a:p>
        </p:txBody>
      </p:sp>
      <p:sp>
        <p:nvSpPr>
          <p:cNvPr id="8" name="TextBox 8"/>
          <p:cNvSpPr txBox="1"/>
          <p:nvPr/>
        </p:nvSpPr>
        <p:spPr>
          <a:xfrm>
            <a:off x="4724400" y="5883582"/>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4. Inspiring thinkers and doers</a:t>
            </a:r>
          </a:p>
        </p:txBody>
      </p:sp>
    </p:spTree>
    <p:extLst>
      <p:ext uri="{BB962C8B-B14F-4D97-AF65-F5344CB8AC3E}">
        <p14:creationId xmlns:p14="http://schemas.microsoft.com/office/powerpoint/2010/main" val="3207801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3B3BC34-1E8B-4D45-97C7-E015A3F9F388}"/>
              </a:ext>
            </a:extLst>
          </p:cNvPr>
          <p:cNvSpPr/>
          <p:nvPr/>
        </p:nvSpPr>
        <p:spPr>
          <a:xfrm>
            <a:off x="1453663" y="1089457"/>
            <a:ext cx="9051608"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effectLst/>
                <a:uLnTx/>
                <a:uFillTx/>
                <a:latin typeface="+mj-lt"/>
                <a:ea typeface="+mn-ea"/>
                <a:cs typeface="+mn-cs"/>
              </a:rPr>
              <a:t>Genetic Neurological Conditions</a:t>
            </a:r>
          </a:p>
        </p:txBody>
      </p:sp>
      <p:sp>
        <p:nvSpPr>
          <p:cNvPr id="27" name="Rectangle 26">
            <a:extLst>
              <a:ext uri="{FF2B5EF4-FFF2-40B4-BE49-F238E27FC236}">
                <a16:creationId xmlns:a16="http://schemas.microsoft.com/office/drawing/2014/main" id="{369B44D8-1E56-4A08-9621-C5ED50A771B0}"/>
              </a:ext>
            </a:extLst>
          </p:cNvPr>
          <p:cNvSpPr/>
          <p:nvPr/>
        </p:nvSpPr>
        <p:spPr>
          <a:xfrm>
            <a:off x="1842070" y="3496241"/>
            <a:ext cx="437972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effectLst/>
                <a:uLnTx/>
                <a:uFillTx/>
                <a:ea typeface="+mn-ea"/>
                <a:cs typeface="+mn-cs"/>
              </a:rPr>
              <a:t>Tourette’s</a:t>
            </a:r>
          </a:p>
        </p:txBody>
      </p:sp>
      <p:sp>
        <p:nvSpPr>
          <p:cNvPr id="3" name="Rectangle 2">
            <a:extLst>
              <a:ext uri="{FF2B5EF4-FFF2-40B4-BE49-F238E27FC236}">
                <a16:creationId xmlns:a16="http://schemas.microsoft.com/office/drawing/2014/main" id="{DF61DDCD-3D25-4820-8B92-41EB0D7C748E}"/>
              </a:ext>
            </a:extLst>
          </p:cNvPr>
          <p:cNvSpPr/>
          <p:nvPr/>
        </p:nvSpPr>
        <p:spPr>
          <a:xfrm>
            <a:off x="5053527" y="3484851"/>
            <a:ext cx="519565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a:ln/>
                <a:solidFill>
                  <a:schemeClr val="accent3"/>
                </a:solidFill>
                <a:effectLst/>
              </a:rPr>
              <a:t>  </a:t>
            </a:r>
            <a:r>
              <a:rPr lang="en-US" sz="5400" b="1" cap="none" spc="0">
                <a:ln/>
                <a:effectLst/>
              </a:rPr>
              <a:t>syndrome</a:t>
            </a:r>
          </a:p>
        </p:txBody>
      </p:sp>
    </p:spTree>
    <p:extLst>
      <p:ext uri="{BB962C8B-B14F-4D97-AF65-F5344CB8AC3E}">
        <p14:creationId xmlns:p14="http://schemas.microsoft.com/office/powerpoint/2010/main" val="1300199674"/>
      </p:ext>
    </p:extLst>
  </p:cSld>
  <p:clrMapOvr>
    <a:masterClrMapping/>
  </p:clrMapOvr>
  <mc:AlternateContent xmlns:mc="http://schemas.openxmlformats.org/markup-compatibility/2006" xmlns:p14="http://schemas.microsoft.com/office/powerpoint/2010/main">
    <mc:Choice Requires="p14">
      <p:transition spd="slow" p14:dur="2000" advTm="5544"/>
    </mc:Choice>
    <mc:Fallback xmlns="">
      <p:transition spd="slow" advTm="55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Lst>
  </p:timing>
  <p:extLst>
    <p:ext uri="{E180D4A7-C9FB-4DFB-919C-405C955672EB}">
      <p14:showEvtLst xmlns:p14="http://schemas.microsoft.com/office/powerpoint/2010/main">
        <p14:triggerEvt type="onClick" time="1995" objId="27"/>
      </p14:showEvtLst>
    </p:ext>
  </p:extLst>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D60915-C95F-445F-8AD3-032D6762B616}"/>
              </a:ext>
            </a:extLst>
          </p:cNvPr>
          <p:cNvSpPr>
            <a:spLocks noGrp="1"/>
          </p:cNvSpPr>
          <p:nvPr>
            <p:ph idx="1"/>
          </p:nvPr>
        </p:nvSpPr>
        <p:spPr>
          <a:xfrm>
            <a:off x="550863" y="476672"/>
            <a:ext cx="10946258" cy="5040560"/>
          </a:xfrm>
        </p:spPr>
        <p:txBody>
          <a:bodyPr/>
          <a:lstStyle/>
          <a:p>
            <a:pPr marL="0" indent="0" algn="ctr">
              <a:buNone/>
            </a:pPr>
            <a:r>
              <a:rPr lang="en-GB" sz="3200">
                <a:solidFill>
                  <a:schemeClr val="tx1"/>
                </a:solidFill>
                <a:latin typeface="+mj-lt"/>
                <a:ea typeface="Lato Black" panose="020F0502020204030203" pitchFamily="34" charset="0"/>
                <a:cs typeface="Lato Black" panose="020F0502020204030203" pitchFamily="34" charset="0"/>
              </a:rPr>
              <a:t>Tourette’s Syndrome</a:t>
            </a:r>
          </a:p>
          <a:p>
            <a:pPr algn="ctr"/>
            <a:r>
              <a:rPr lang="en-GB" sz="1800">
                <a:solidFill>
                  <a:schemeClr val="tx1"/>
                </a:solidFill>
                <a:ea typeface="Lato Black" panose="020F0502020204030203" pitchFamily="34" charset="0"/>
                <a:cs typeface="Lato Black" panose="020F0502020204030203" pitchFamily="34" charset="0"/>
              </a:rPr>
              <a:t>A</a:t>
            </a:r>
            <a:r>
              <a:rPr lang="en-US" sz="1800">
                <a:solidFill>
                  <a:schemeClr val="tx1"/>
                </a:solidFill>
                <a:ea typeface="Lato Black" panose="020F0502020204030203" pitchFamily="34" charset="0"/>
                <a:cs typeface="Lato Black" panose="020F0502020204030203" pitchFamily="34" charset="0"/>
              </a:rPr>
              <a:t> disorder that involves repetitive movements or unwanted sounds (tics) that can't be easily controlled. For instance, you might repeatedly blink your eyes, shrug your shoulders or blurt out unusual sounds or offensive words.</a:t>
            </a:r>
          </a:p>
          <a:p>
            <a:pPr algn="ctr"/>
            <a:r>
              <a:rPr lang="en-US" sz="1800">
                <a:solidFill>
                  <a:schemeClr val="tx1"/>
                </a:solidFill>
                <a:ea typeface="Lato Black" panose="020F0502020204030203" pitchFamily="34" charset="0"/>
                <a:cs typeface="Lato Black" panose="020F0502020204030203" pitchFamily="34" charset="0"/>
              </a:rPr>
              <a:t>Tics — sudden, brief, intermittent movements or sounds — are the hallmark sign of Tourette syndrome. They can range from mild to severe. Severe symptoms might significantly interfere with communication, daily functioning and quality of life.</a:t>
            </a:r>
          </a:p>
          <a:p>
            <a:pPr algn="ctr"/>
            <a:r>
              <a:rPr lang="en-US">
                <a:solidFill>
                  <a:schemeClr val="tx1"/>
                </a:solidFill>
                <a:ea typeface="Lato Black" panose="020F0502020204030203" pitchFamily="34" charset="0"/>
                <a:cs typeface="Lato Black" panose="020F0502020204030203" pitchFamily="34" charset="0"/>
              </a:rPr>
              <a:t>Tics are classified as:</a:t>
            </a:r>
          </a:p>
          <a:p>
            <a:pPr algn="ctr">
              <a:buFont typeface="Arial" panose="020B0604020202020204" pitchFamily="34" charset="0"/>
              <a:buChar char="•"/>
            </a:pPr>
            <a:r>
              <a:rPr lang="en-US" sz="1800" b="1">
                <a:solidFill>
                  <a:schemeClr val="tx1"/>
                </a:solidFill>
                <a:ea typeface="Lato Black" panose="020F0502020204030203" pitchFamily="34" charset="0"/>
                <a:cs typeface="Lato Black" panose="020F0502020204030203" pitchFamily="34" charset="0"/>
              </a:rPr>
              <a:t>Simple tics.</a:t>
            </a:r>
            <a:r>
              <a:rPr lang="en-US" sz="1800">
                <a:solidFill>
                  <a:schemeClr val="tx1"/>
                </a:solidFill>
                <a:ea typeface="Lato Black" panose="020F0502020204030203" pitchFamily="34" charset="0"/>
                <a:cs typeface="Lato Black" panose="020F0502020204030203" pitchFamily="34" charset="0"/>
              </a:rPr>
              <a:t> These sudden, brief and repetitive tics involve a limited number of muscle groups.</a:t>
            </a:r>
          </a:p>
          <a:p>
            <a:pPr algn="ctr">
              <a:buFont typeface="Arial" panose="020B0604020202020204" pitchFamily="34" charset="0"/>
              <a:buChar char="•"/>
            </a:pPr>
            <a:r>
              <a:rPr lang="en-US" sz="1800" b="1">
                <a:solidFill>
                  <a:schemeClr val="tx1"/>
                </a:solidFill>
                <a:ea typeface="Lato Black" panose="020F0502020204030203" pitchFamily="34" charset="0"/>
                <a:cs typeface="Lato Black" panose="020F0502020204030203" pitchFamily="34" charset="0"/>
              </a:rPr>
              <a:t>Complex tics.</a:t>
            </a:r>
            <a:r>
              <a:rPr lang="en-US" sz="1800">
                <a:solidFill>
                  <a:schemeClr val="tx1"/>
                </a:solidFill>
                <a:ea typeface="Lato Black" panose="020F0502020204030203" pitchFamily="34" charset="0"/>
                <a:cs typeface="Lato Black" panose="020F0502020204030203" pitchFamily="34" charset="0"/>
              </a:rPr>
              <a:t> These distinct, coordinated patterns of movements involve several muscle groups.</a:t>
            </a:r>
          </a:p>
          <a:p>
            <a:pPr algn="ctr"/>
            <a:r>
              <a:rPr lang="en-US" sz="1800">
                <a:solidFill>
                  <a:schemeClr val="tx1"/>
                </a:solidFill>
                <a:ea typeface="Lato Black" panose="020F0502020204030203" pitchFamily="34" charset="0"/>
                <a:cs typeface="Lato Black" panose="020F0502020204030203" pitchFamily="34" charset="0"/>
              </a:rPr>
              <a:t>Tics can also involve movement (motor tics) or sounds (vocal tics). Motor tics usually begin before vocal tics do. But the spectrum of tics that people experience is diverse.</a:t>
            </a:r>
          </a:p>
          <a:p>
            <a:pPr algn="ctr"/>
            <a:r>
              <a:rPr lang="en-US" sz="1800">
                <a:solidFill>
                  <a:schemeClr val="tx1"/>
                </a:solidFill>
                <a:ea typeface="Lato Black" panose="020F0502020204030203" pitchFamily="34" charset="0"/>
                <a:cs typeface="Lato Black" panose="020F0502020204030203" pitchFamily="34" charset="0"/>
              </a:rPr>
              <a:t>Coprolalia – Swearing only affects 1 – 10 people with Tourette. Yet is what most people associate with the condition.</a:t>
            </a:r>
          </a:p>
          <a:p>
            <a:endParaRPr lang="en-GB" sz="1600">
              <a:solidFill>
                <a:schemeClr val="accent3">
                  <a:alpha val="60000"/>
                </a:schemeClr>
              </a:solidFill>
            </a:endParaRPr>
          </a:p>
          <a:p>
            <a:pPr marL="0" indent="0">
              <a:buNone/>
            </a:pPr>
            <a:endParaRPr lang="en-GB" sz="1800">
              <a:solidFill>
                <a:schemeClr val="accent3">
                  <a:alpha val="60000"/>
                </a:schemeClr>
              </a:solidFill>
            </a:endParaRPr>
          </a:p>
          <a:p>
            <a:pPr marL="0" indent="0">
              <a:buNone/>
            </a:pPr>
            <a:endParaRPr lang="en-GB" sz="1800">
              <a:solidFill>
                <a:schemeClr val="accent3">
                  <a:alpha val="60000"/>
                </a:schemeClr>
              </a:solidFill>
            </a:endParaRPr>
          </a:p>
          <a:p>
            <a:pPr marL="0" indent="0">
              <a:buNone/>
            </a:pPr>
            <a:endParaRPr lang="en-GB" sz="3200">
              <a:solidFill>
                <a:schemeClr val="accent3">
                  <a:alpha val="60000"/>
                </a:schemeClr>
              </a:solidFill>
            </a:endParaRPr>
          </a:p>
        </p:txBody>
      </p:sp>
    </p:spTree>
    <p:extLst>
      <p:ext uri="{BB962C8B-B14F-4D97-AF65-F5344CB8AC3E}">
        <p14:creationId xmlns:p14="http://schemas.microsoft.com/office/powerpoint/2010/main" val="354776893"/>
      </p:ext>
    </p:extLst>
  </p:cSld>
  <p:clrMapOvr>
    <a:masterClrMapping/>
  </p:clrMapOvr>
  <mc:AlternateContent xmlns:mc="http://schemas.openxmlformats.org/markup-compatibility/2006" xmlns:p14="http://schemas.microsoft.com/office/powerpoint/2010/main">
    <mc:Choice Requires="p14">
      <p:transition spd="slow" p14:dur="2000" advTm="2022"/>
    </mc:Choice>
    <mc:Fallback xmlns="">
      <p:transition spd="slow" advTm="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20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2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20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7000"/>
                            </p:stCondLst>
                            <p:childTnLst>
                              <p:par>
                                <p:cTn id="17" presetID="1" presetClass="entr" presetSubtype="0" fill="hold" nodeType="afterEffect">
                                  <p:stCondLst>
                                    <p:cond delay="2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9000"/>
                            </p:stCondLst>
                            <p:childTnLst>
                              <p:par>
                                <p:cTn id="20" presetID="1" presetClass="entr" presetSubtype="0" fill="hold" nodeType="afterEffect">
                                  <p:stCondLst>
                                    <p:cond delay="200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par>
                          <p:cTn id="22" fill="hold">
                            <p:stCondLst>
                              <p:cond delay="11000"/>
                            </p:stCondLst>
                            <p:childTnLst>
                              <p:par>
                                <p:cTn id="23" presetID="1" presetClass="entr" presetSubtype="0" fill="hold" nodeType="afterEffect">
                                  <p:stCondLst>
                                    <p:cond delay="200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429525" y="276518"/>
            <a:ext cx="11332951" cy="2241576"/>
          </a:xfrm>
          <a:prstGeom prst="rect">
            <a:avLst/>
          </a:prstGeom>
        </p:spPr>
        <p:txBody>
          <a:bodyPr lIns="0" tIns="0" rIns="0" bIns="0" rtlCol="0" anchor="t">
            <a:spAutoFit/>
          </a:bodyPr>
          <a:lstStyle/>
          <a:p>
            <a:pPr marL="0" marR="0" lvl="0" indent="0" algn="ctr" defTabSz="609630" rtl="0" eaLnBrk="1" fontAlgn="auto" latinLnBrk="0" hangingPunct="1">
              <a:lnSpc>
                <a:spcPts val="6020"/>
              </a:lnSpc>
              <a:spcBef>
                <a:spcPts val="0"/>
              </a:spcBef>
              <a:spcAft>
                <a:spcPts val="0"/>
              </a:spcAft>
              <a:buClrTx/>
              <a:buSzTx/>
              <a:buFontTx/>
              <a:buNone/>
              <a:tabLst/>
              <a:defRPr/>
            </a:pPr>
            <a:r>
              <a:rPr kumimoji="0" lang="en-US" sz="4300" b="0" i="0" u="none" strike="noStrike" kern="1200" cap="none" spc="0" normalizeH="0" baseline="0" noProof="0">
                <a:ln>
                  <a:noFill/>
                </a:ln>
                <a:solidFill>
                  <a:srgbClr val="000000"/>
                </a:solidFill>
                <a:effectLst/>
                <a:uLnTx/>
                <a:uFillTx/>
                <a:latin typeface="Open Dyslexic"/>
                <a:ea typeface="+mn-ea"/>
                <a:cs typeface="+mn-cs"/>
              </a:rPr>
              <a:t>Tourettes - The power ofAuthenticity </a:t>
            </a:r>
          </a:p>
          <a:p>
            <a:pPr marL="0" marR="0" lvl="0" indent="0" algn="ctr" defTabSz="609630" rtl="0" eaLnBrk="1" fontAlgn="auto" latinLnBrk="0" hangingPunct="1">
              <a:lnSpc>
                <a:spcPts val="6020"/>
              </a:lnSpc>
              <a:spcBef>
                <a:spcPts val="0"/>
              </a:spcBef>
              <a:spcAft>
                <a:spcPts val="0"/>
              </a:spcAft>
              <a:buClrTx/>
              <a:buSzTx/>
              <a:buFontTx/>
              <a:buNone/>
              <a:tabLst/>
              <a:defRPr/>
            </a:pPr>
            <a:endParaRPr kumimoji="0" lang="en-US" sz="4300" b="0" i="0" u="none" strike="noStrike" kern="1200" cap="none" spc="0" normalizeH="0" baseline="0" noProof="0">
              <a:ln>
                <a:noFill/>
              </a:ln>
              <a:solidFill>
                <a:srgbClr val="000000"/>
              </a:solidFill>
              <a:effectLst/>
              <a:uLnTx/>
              <a:uFillTx/>
              <a:latin typeface="Open Dyslexic"/>
              <a:ea typeface="+mn-ea"/>
              <a:cs typeface="+mn-cs"/>
            </a:endParaRPr>
          </a:p>
          <a:p>
            <a:pPr marL="0" marR="0" lvl="0" indent="0" algn="ctr" defTabSz="609630" rtl="0" eaLnBrk="1" fontAlgn="auto" latinLnBrk="0" hangingPunct="1">
              <a:lnSpc>
                <a:spcPts val="6020"/>
              </a:lnSpc>
              <a:spcBef>
                <a:spcPts val="0"/>
              </a:spcBef>
              <a:spcAft>
                <a:spcPts val="0"/>
              </a:spcAft>
              <a:buClrTx/>
              <a:buSzTx/>
              <a:buFontTx/>
              <a:buNone/>
              <a:tabLst/>
              <a:defRPr/>
            </a:pPr>
            <a:endParaRPr kumimoji="0" lang="en-US" sz="4300" b="0" i="0" u="none" strike="noStrike" kern="1200" cap="none" spc="0" normalizeH="0" baseline="0" noProof="0">
              <a:ln>
                <a:noFill/>
              </a:ln>
              <a:solidFill>
                <a:srgbClr val="000000"/>
              </a:solidFill>
              <a:effectLst/>
              <a:uLnTx/>
              <a:uFillTx/>
              <a:latin typeface="Open Dyslexic"/>
              <a:ea typeface="+mn-ea"/>
              <a:cs typeface="+mn-cs"/>
            </a:endParaRPr>
          </a:p>
        </p:txBody>
      </p:sp>
      <p:sp>
        <p:nvSpPr>
          <p:cNvPr id="4" name="TextBox 4"/>
          <p:cNvSpPr txBox="1"/>
          <p:nvPr/>
        </p:nvSpPr>
        <p:spPr>
          <a:xfrm>
            <a:off x="-2498509" y="1803058"/>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1. Can be uncomfortable for others</a:t>
            </a:r>
          </a:p>
        </p:txBody>
      </p:sp>
      <p:sp>
        <p:nvSpPr>
          <p:cNvPr id="5" name="TextBox 5"/>
          <p:cNvSpPr txBox="1"/>
          <p:nvPr/>
        </p:nvSpPr>
        <p:spPr>
          <a:xfrm>
            <a:off x="4704582" y="1771941"/>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2. Seen as risky in public roles</a:t>
            </a:r>
          </a:p>
        </p:txBody>
      </p:sp>
      <p:sp>
        <p:nvSpPr>
          <p:cNvPr id="6" name="TextBox 6"/>
          <p:cNvSpPr txBox="1"/>
          <p:nvPr/>
        </p:nvSpPr>
        <p:spPr>
          <a:xfrm>
            <a:off x="-2790451" y="5889256"/>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3. Can be seen as unpredictable</a:t>
            </a:r>
          </a:p>
        </p:txBody>
      </p:sp>
      <p:sp>
        <p:nvSpPr>
          <p:cNvPr id="7" name="TextBox 7"/>
          <p:cNvSpPr txBox="1"/>
          <p:nvPr/>
        </p:nvSpPr>
        <p:spPr>
          <a:xfrm>
            <a:off x="4826000" y="5914973"/>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4. Often judged by the label</a:t>
            </a:r>
          </a:p>
        </p:txBody>
      </p:sp>
      <p:sp>
        <p:nvSpPr>
          <p:cNvPr id="8" name="Freeform 8"/>
          <p:cNvSpPr/>
          <p:nvPr/>
        </p:nvSpPr>
        <p:spPr>
          <a:xfrm>
            <a:off x="3606800" y="2131351"/>
            <a:ext cx="4786400" cy="3200005"/>
          </a:xfrm>
          <a:custGeom>
            <a:avLst/>
            <a:gdLst/>
            <a:ahLst/>
            <a:cxnLst/>
            <a:rect l="l" t="t" r="r" b="b"/>
            <a:pathLst>
              <a:path w="8556278" h="5704186">
                <a:moveTo>
                  <a:pt x="0" y="0"/>
                </a:moveTo>
                <a:lnTo>
                  <a:pt x="8556279" y="0"/>
                </a:lnTo>
                <a:lnTo>
                  <a:pt x="8556279" y="5704186"/>
                </a:lnTo>
                <a:lnTo>
                  <a:pt x="0" y="57041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8684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5534" y="15777"/>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429525" y="276518"/>
            <a:ext cx="11332951" cy="2241576"/>
          </a:xfrm>
          <a:prstGeom prst="rect">
            <a:avLst/>
          </a:prstGeom>
        </p:spPr>
        <p:txBody>
          <a:bodyPr lIns="0" tIns="0" rIns="0" bIns="0" rtlCol="0" anchor="t">
            <a:spAutoFit/>
          </a:bodyPr>
          <a:lstStyle/>
          <a:p>
            <a:pPr marL="0" marR="0" lvl="0" indent="0" algn="ctr" defTabSz="609630" rtl="0" eaLnBrk="1" fontAlgn="auto" latinLnBrk="0" hangingPunct="1">
              <a:lnSpc>
                <a:spcPts val="6020"/>
              </a:lnSpc>
              <a:spcBef>
                <a:spcPts val="0"/>
              </a:spcBef>
              <a:spcAft>
                <a:spcPts val="0"/>
              </a:spcAft>
              <a:buClrTx/>
              <a:buSzTx/>
              <a:buFontTx/>
              <a:buNone/>
              <a:tabLst/>
              <a:defRPr/>
            </a:pPr>
            <a:r>
              <a:rPr kumimoji="0" lang="en-US" sz="4300" b="0" i="0" u="none" strike="noStrike" kern="1200" cap="none" spc="0" normalizeH="0" baseline="0" noProof="0" dirty="0">
                <a:ln>
                  <a:noFill/>
                </a:ln>
                <a:solidFill>
                  <a:srgbClr val="000000"/>
                </a:solidFill>
                <a:effectLst/>
                <a:uLnTx/>
                <a:uFillTx/>
                <a:latin typeface="Open Dyslexic"/>
                <a:ea typeface="+mn-ea"/>
                <a:cs typeface="+mn-cs"/>
              </a:rPr>
              <a:t>Tourettes - The power </a:t>
            </a:r>
            <a:r>
              <a:rPr kumimoji="0" lang="en-US" sz="4300" b="0" i="0" u="none" strike="noStrike" kern="1200" cap="none" spc="0" normalizeH="0" baseline="0" noProof="0" dirty="0" err="1">
                <a:ln>
                  <a:noFill/>
                </a:ln>
                <a:solidFill>
                  <a:srgbClr val="000000"/>
                </a:solidFill>
                <a:effectLst/>
                <a:uLnTx/>
                <a:uFillTx/>
                <a:latin typeface="Open Dyslexic"/>
                <a:ea typeface="+mn-ea"/>
                <a:cs typeface="+mn-cs"/>
              </a:rPr>
              <a:t>ofAuthenticity</a:t>
            </a:r>
            <a:r>
              <a:rPr kumimoji="0" lang="en-US" sz="4300" b="0" i="0" u="none" strike="noStrike" kern="1200" cap="none" spc="0" normalizeH="0" baseline="0" noProof="0" dirty="0">
                <a:ln>
                  <a:noFill/>
                </a:ln>
                <a:solidFill>
                  <a:srgbClr val="000000"/>
                </a:solidFill>
                <a:effectLst/>
                <a:uLnTx/>
                <a:uFillTx/>
                <a:latin typeface="Open Dyslexic"/>
                <a:ea typeface="+mn-ea"/>
                <a:cs typeface="+mn-cs"/>
              </a:rPr>
              <a:t> </a:t>
            </a:r>
          </a:p>
          <a:p>
            <a:pPr marL="0" marR="0" lvl="0" indent="0" algn="ctr" defTabSz="609630" rtl="0" eaLnBrk="1" fontAlgn="auto" latinLnBrk="0" hangingPunct="1">
              <a:lnSpc>
                <a:spcPts val="6020"/>
              </a:lnSpc>
              <a:spcBef>
                <a:spcPts val="0"/>
              </a:spcBef>
              <a:spcAft>
                <a:spcPts val="0"/>
              </a:spcAft>
              <a:buClrTx/>
              <a:buSzTx/>
              <a:buFontTx/>
              <a:buNone/>
              <a:tabLst/>
              <a:defRPr/>
            </a:pPr>
            <a:endParaRPr kumimoji="0" lang="en-US" sz="4300" b="0" i="0" u="none" strike="noStrike" kern="1200" cap="none" spc="0" normalizeH="0" baseline="0" noProof="0" dirty="0">
              <a:ln>
                <a:noFill/>
              </a:ln>
              <a:solidFill>
                <a:srgbClr val="000000"/>
              </a:solidFill>
              <a:effectLst/>
              <a:uLnTx/>
              <a:uFillTx/>
              <a:latin typeface="Open Dyslexic"/>
              <a:ea typeface="+mn-ea"/>
              <a:cs typeface="+mn-cs"/>
            </a:endParaRPr>
          </a:p>
          <a:p>
            <a:pPr marL="0" marR="0" lvl="0" indent="0" algn="ctr" defTabSz="609630" rtl="0" eaLnBrk="1" fontAlgn="auto" latinLnBrk="0" hangingPunct="1">
              <a:lnSpc>
                <a:spcPts val="6020"/>
              </a:lnSpc>
              <a:spcBef>
                <a:spcPts val="0"/>
              </a:spcBef>
              <a:spcAft>
                <a:spcPts val="0"/>
              </a:spcAft>
              <a:buClrTx/>
              <a:buSzTx/>
              <a:buFontTx/>
              <a:buNone/>
              <a:tabLst/>
              <a:defRPr/>
            </a:pPr>
            <a:endParaRPr kumimoji="0" lang="en-US" sz="4300" b="0" i="0" u="none" strike="noStrike" kern="1200" cap="none" spc="0" normalizeH="0" baseline="0" noProof="0" dirty="0">
              <a:ln>
                <a:noFill/>
              </a:ln>
              <a:solidFill>
                <a:srgbClr val="000000"/>
              </a:solidFill>
              <a:effectLst/>
              <a:uLnTx/>
              <a:uFillTx/>
              <a:latin typeface="Open Dyslexic"/>
              <a:ea typeface="+mn-ea"/>
              <a:cs typeface="+mn-cs"/>
            </a:endParaRPr>
          </a:p>
        </p:txBody>
      </p:sp>
      <p:sp>
        <p:nvSpPr>
          <p:cNvPr id="4" name="TextBox 4"/>
          <p:cNvSpPr txBox="1"/>
          <p:nvPr/>
        </p:nvSpPr>
        <p:spPr>
          <a:xfrm>
            <a:off x="-2602029" y="1703611"/>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1. Very genuine and authentic people</a:t>
            </a:r>
          </a:p>
        </p:txBody>
      </p:sp>
      <p:sp>
        <p:nvSpPr>
          <p:cNvPr id="5" name="TextBox 5"/>
          <p:cNvSpPr txBox="1"/>
          <p:nvPr/>
        </p:nvSpPr>
        <p:spPr>
          <a:xfrm>
            <a:off x="4936488" y="1668400"/>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2. Resilient and adaptable</a:t>
            </a:r>
          </a:p>
        </p:txBody>
      </p:sp>
      <p:sp>
        <p:nvSpPr>
          <p:cNvPr id="6" name="TextBox 6"/>
          <p:cNvSpPr txBox="1"/>
          <p:nvPr/>
        </p:nvSpPr>
        <p:spPr>
          <a:xfrm>
            <a:off x="-3352800" y="5867937"/>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3. Great communicators</a:t>
            </a:r>
          </a:p>
        </p:txBody>
      </p:sp>
      <p:sp>
        <p:nvSpPr>
          <p:cNvPr id="7" name="TextBox 7"/>
          <p:cNvSpPr txBox="1"/>
          <p:nvPr/>
        </p:nvSpPr>
        <p:spPr>
          <a:xfrm>
            <a:off x="4711032" y="5938608"/>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4. Incredibly creative</a:t>
            </a:r>
          </a:p>
        </p:txBody>
      </p:sp>
      <p:sp>
        <p:nvSpPr>
          <p:cNvPr id="9" name="Freeform 8">
            <a:extLst>
              <a:ext uri="{FF2B5EF4-FFF2-40B4-BE49-F238E27FC236}">
                <a16:creationId xmlns:a16="http://schemas.microsoft.com/office/drawing/2014/main" id="{0FEA17C9-E606-E76A-9604-EADD1D800358}"/>
              </a:ext>
            </a:extLst>
          </p:cNvPr>
          <p:cNvSpPr/>
          <p:nvPr/>
        </p:nvSpPr>
        <p:spPr>
          <a:xfrm>
            <a:off x="3606800" y="2131351"/>
            <a:ext cx="4786400" cy="3200005"/>
          </a:xfrm>
          <a:custGeom>
            <a:avLst/>
            <a:gdLst/>
            <a:ahLst/>
            <a:cxnLst/>
            <a:rect l="l" t="t" r="r" b="b"/>
            <a:pathLst>
              <a:path w="8556278" h="5704186">
                <a:moveTo>
                  <a:pt x="0" y="0"/>
                </a:moveTo>
                <a:lnTo>
                  <a:pt x="8556279" y="0"/>
                </a:lnTo>
                <a:lnTo>
                  <a:pt x="8556279" y="5704186"/>
                </a:lnTo>
                <a:lnTo>
                  <a:pt x="0" y="57041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51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3B3BC34-1E8B-4D45-97C7-E015A3F9F388}"/>
              </a:ext>
            </a:extLst>
          </p:cNvPr>
          <p:cNvSpPr/>
          <p:nvPr/>
        </p:nvSpPr>
        <p:spPr>
          <a:xfrm>
            <a:off x="1206656" y="807170"/>
            <a:ext cx="9778686"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effectLst/>
                <a:uLnTx/>
                <a:uFillTx/>
                <a:latin typeface="+mj-lt"/>
                <a:ea typeface="+mn-ea"/>
                <a:cs typeface="+mn-cs"/>
              </a:rPr>
              <a:t>Genetic Neurological Conditions</a:t>
            </a:r>
          </a:p>
        </p:txBody>
      </p:sp>
      <p:sp>
        <p:nvSpPr>
          <p:cNvPr id="2" name="Rectangle 1">
            <a:extLst>
              <a:ext uri="{FF2B5EF4-FFF2-40B4-BE49-F238E27FC236}">
                <a16:creationId xmlns:a16="http://schemas.microsoft.com/office/drawing/2014/main" id="{D9DB51F1-78E0-41E6-8E78-618B866AC5CD}"/>
              </a:ext>
            </a:extLst>
          </p:cNvPr>
          <p:cNvSpPr/>
          <p:nvPr/>
        </p:nvSpPr>
        <p:spPr>
          <a:xfrm>
            <a:off x="1441519" y="3419342"/>
            <a:ext cx="9308960"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a:ln/>
                <a:effectLst/>
              </a:rPr>
              <a:t>Obsessive Compulsive</a:t>
            </a:r>
          </a:p>
          <a:p>
            <a:pPr algn="ctr"/>
            <a:r>
              <a:rPr lang="en-US" sz="5400" b="1">
                <a:ln/>
              </a:rPr>
              <a:t>Disorder</a:t>
            </a:r>
            <a:endParaRPr lang="en-US" sz="5400" b="1" cap="none" spc="0">
              <a:ln/>
              <a:effectLst/>
            </a:endParaRPr>
          </a:p>
        </p:txBody>
      </p:sp>
    </p:spTree>
    <p:extLst>
      <p:ext uri="{BB962C8B-B14F-4D97-AF65-F5344CB8AC3E}">
        <p14:creationId xmlns:p14="http://schemas.microsoft.com/office/powerpoint/2010/main" val="3379039106"/>
      </p:ext>
    </p:extLst>
  </p:cSld>
  <p:clrMapOvr>
    <a:masterClrMapping/>
  </p:clrMapOvr>
  <mc:AlternateContent xmlns:mc="http://schemas.openxmlformats.org/markup-compatibility/2006" xmlns:p14="http://schemas.microsoft.com/office/powerpoint/2010/main">
    <mc:Choice Requires="p14">
      <p:transition spd="slow" p14:dur="2000" advTm="3801"/>
    </mc:Choice>
    <mc:Fallback xmlns="">
      <p:transition spd="slow" advTm="3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triggerEvt type="onClick" time="1094" objId="32"/>
      </p14:showEvtLst>
    </p:ext>
  </p:extLst>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D60915-C95F-445F-8AD3-032D6762B616}"/>
              </a:ext>
            </a:extLst>
          </p:cNvPr>
          <p:cNvSpPr>
            <a:spLocks noGrp="1"/>
          </p:cNvSpPr>
          <p:nvPr>
            <p:ph idx="1"/>
          </p:nvPr>
        </p:nvSpPr>
        <p:spPr>
          <a:xfrm>
            <a:off x="622871" y="567816"/>
            <a:ext cx="10946258" cy="5040560"/>
          </a:xfrm>
        </p:spPr>
        <p:txBody>
          <a:bodyPr/>
          <a:lstStyle/>
          <a:p>
            <a:pPr marL="0" indent="0" algn="ctr">
              <a:buNone/>
            </a:pPr>
            <a:r>
              <a:rPr lang="en-GB" sz="4000">
                <a:solidFill>
                  <a:schemeClr val="tx1"/>
                </a:solidFill>
                <a:latin typeface="+mj-lt"/>
                <a:ea typeface="Lato Black" panose="020F0502020204030203" pitchFamily="34" charset="0"/>
                <a:cs typeface="Lato Black" panose="020F0502020204030203" pitchFamily="34" charset="0"/>
              </a:rPr>
              <a:t>Obsessive Compulsive Disorder</a:t>
            </a:r>
          </a:p>
          <a:p>
            <a:pPr algn="ctr">
              <a:buFont typeface="Arial" panose="020B0604020202020204" pitchFamily="34" charset="0"/>
              <a:buChar char="•"/>
            </a:pPr>
            <a:r>
              <a:rPr lang="en-US" sz="2000">
                <a:solidFill>
                  <a:schemeClr val="tx1"/>
                </a:solidFill>
                <a:ea typeface="Lato Black" panose="020F0502020204030203" pitchFamily="34" charset="0"/>
                <a:cs typeface="Lato Black" panose="020F0502020204030203" pitchFamily="34" charset="0"/>
              </a:rPr>
              <a:t>A disorder in which people have recurring, unwanted thoughts, ideas or sensations (obsessions) that make them feel driven to do something repetitively (compulsions). The repetitive behaviors, such as hand washing, checking on things or cleaning, can significantly interfere with a person’s daily activities and social interactions.</a:t>
            </a:r>
          </a:p>
          <a:p>
            <a:pPr algn="ctr">
              <a:buFont typeface="Arial" panose="020B0604020202020204" pitchFamily="34" charset="0"/>
              <a:buChar char="•"/>
            </a:pPr>
            <a:r>
              <a:rPr lang="en-US" sz="2000">
                <a:solidFill>
                  <a:schemeClr val="tx1"/>
                </a:solidFill>
                <a:ea typeface="Lato Black" panose="020F0502020204030203" pitchFamily="34" charset="0"/>
                <a:cs typeface="Lato Black" panose="020F0502020204030203" pitchFamily="34" charset="0"/>
              </a:rPr>
              <a:t>For people with OCD, thoughts are persistent, and behaviors are rigid. </a:t>
            </a:r>
          </a:p>
          <a:p>
            <a:pPr algn="ctr">
              <a:buFont typeface="Arial" panose="020B0604020202020204" pitchFamily="34" charset="0"/>
              <a:buChar char="•"/>
            </a:pPr>
            <a:r>
              <a:rPr lang="en-US" sz="2000">
                <a:solidFill>
                  <a:schemeClr val="tx1"/>
                </a:solidFill>
                <a:ea typeface="Lato Black" panose="020F0502020204030203" pitchFamily="34" charset="0"/>
                <a:cs typeface="Lato Black" panose="020F0502020204030203" pitchFamily="34" charset="0"/>
              </a:rPr>
              <a:t>Not performing the behaviors commonly causes great distress.</a:t>
            </a:r>
          </a:p>
          <a:p>
            <a:pPr algn="ctr">
              <a:buFont typeface="Arial" panose="020B0604020202020204" pitchFamily="34" charset="0"/>
              <a:buChar char="•"/>
            </a:pPr>
            <a:r>
              <a:rPr lang="en-US" sz="2000">
                <a:solidFill>
                  <a:schemeClr val="tx1"/>
                </a:solidFill>
                <a:ea typeface="Lato Black" panose="020F0502020204030203" pitchFamily="34" charset="0"/>
                <a:cs typeface="Lato Black" panose="020F0502020204030203" pitchFamily="34" charset="0"/>
              </a:rPr>
              <a:t>Many people with OCD know or suspect their obsessions are not realistic; others may think they could be true (known as limited insight). Even if they know their obsessions are not realistic, people with OCD have difficulty disengaging from the obsessive thoughts or stopping the compulsive actions.</a:t>
            </a:r>
          </a:p>
          <a:p>
            <a:pPr marL="0" indent="0">
              <a:buNone/>
            </a:pPr>
            <a:endParaRPr lang="en-GB" sz="2000">
              <a:solidFill>
                <a:schemeClr val="accent3">
                  <a:alpha val="60000"/>
                </a:schemeClr>
              </a:solidFill>
              <a:ea typeface="Lato Black" panose="020F0502020204030203" pitchFamily="34" charset="0"/>
              <a:cs typeface="Lato Black" panose="020F0502020204030203" pitchFamily="34" charset="0"/>
            </a:endParaRPr>
          </a:p>
          <a:p>
            <a:pPr marL="0" indent="0">
              <a:buNone/>
            </a:pPr>
            <a:endParaRPr lang="en-GB" sz="1800">
              <a:solidFill>
                <a:schemeClr val="accent3">
                  <a:alpha val="60000"/>
                </a:schemeClr>
              </a:solidFill>
              <a:latin typeface="Lato Black" panose="020F0502020204030203" pitchFamily="34" charset="0"/>
              <a:ea typeface="Lato Black" panose="020F0502020204030203" pitchFamily="34" charset="0"/>
              <a:cs typeface="Lato Black" panose="020F0502020204030203" pitchFamily="34" charset="0"/>
            </a:endParaRPr>
          </a:p>
          <a:p>
            <a:pPr marL="0" indent="0">
              <a:buNone/>
            </a:pPr>
            <a:endParaRPr lang="en-GB" sz="3200">
              <a:solidFill>
                <a:schemeClr val="accent3">
                  <a:alpha val="60000"/>
                </a:schemeClr>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744201316"/>
      </p:ext>
    </p:extLst>
  </p:cSld>
  <p:clrMapOvr>
    <a:masterClrMapping/>
  </p:clrMapOvr>
  <mc:AlternateContent xmlns:mc="http://schemas.openxmlformats.org/markup-compatibility/2006" xmlns:p14="http://schemas.microsoft.com/office/powerpoint/2010/main">
    <mc:Choice Requires="p14">
      <p:transition spd="slow" p14:dur="2000" advTm="2859"/>
    </mc:Choice>
    <mc:Fallback xmlns="">
      <p:transition spd="slow" advTm="2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597150" y="276518"/>
            <a:ext cx="6997700" cy="3011017"/>
          </a:xfrm>
          <a:prstGeom prst="rect">
            <a:avLst/>
          </a:prstGeom>
        </p:spPr>
        <p:txBody>
          <a:bodyPr lIns="0" tIns="0" rIns="0" bIns="0" rtlCol="0" anchor="t">
            <a:spAutoFit/>
          </a:bodyPr>
          <a:lstStyle/>
          <a:p>
            <a:pPr marL="0" marR="0" lvl="0" indent="0" algn="ctr" defTabSz="609630" rtl="0" eaLnBrk="1" fontAlgn="auto" latinLnBrk="0" hangingPunct="1">
              <a:lnSpc>
                <a:spcPts val="6020"/>
              </a:lnSpc>
              <a:spcBef>
                <a:spcPts val="0"/>
              </a:spcBef>
              <a:spcAft>
                <a:spcPts val="0"/>
              </a:spcAft>
              <a:buClrTx/>
              <a:buSzTx/>
              <a:buFontTx/>
              <a:buNone/>
              <a:tabLst/>
              <a:defRPr/>
            </a:pPr>
            <a:r>
              <a:rPr kumimoji="0" lang="en-US" sz="4300" b="0" i="0" u="none" strike="noStrike" kern="1200" cap="none" spc="0" normalizeH="0" baseline="0" noProof="0">
                <a:ln>
                  <a:noFill/>
                </a:ln>
                <a:solidFill>
                  <a:srgbClr val="000000"/>
                </a:solidFill>
                <a:effectLst/>
                <a:uLnTx/>
                <a:uFillTx/>
                <a:latin typeface="Open Dyslexic"/>
                <a:ea typeface="+mn-ea"/>
                <a:cs typeface="+mn-cs"/>
              </a:rPr>
              <a:t>OCD - Mastery of Detail</a:t>
            </a:r>
          </a:p>
          <a:p>
            <a:pPr marL="0" marR="0" lvl="0" indent="0" algn="ctr" defTabSz="609630" rtl="0" eaLnBrk="1" fontAlgn="auto" latinLnBrk="0" hangingPunct="1">
              <a:lnSpc>
                <a:spcPts val="6020"/>
              </a:lnSpc>
              <a:spcBef>
                <a:spcPts val="0"/>
              </a:spcBef>
              <a:spcAft>
                <a:spcPts val="0"/>
              </a:spcAft>
              <a:buClrTx/>
              <a:buSzTx/>
              <a:buFontTx/>
              <a:buNone/>
              <a:tabLst/>
              <a:defRPr/>
            </a:pPr>
            <a:endParaRPr kumimoji="0" lang="en-US" sz="4300" b="0" i="0" u="none" strike="noStrike" kern="1200" cap="none" spc="0" normalizeH="0" baseline="0" noProof="0">
              <a:ln>
                <a:noFill/>
              </a:ln>
              <a:solidFill>
                <a:srgbClr val="000000"/>
              </a:solidFill>
              <a:effectLst/>
              <a:uLnTx/>
              <a:uFillTx/>
              <a:latin typeface="Open Dyslexic"/>
              <a:ea typeface="+mn-ea"/>
              <a:cs typeface="+mn-cs"/>
            </a:endParaRPr>
          </a:p>
          <a:p>
            <a:pPr marL="0" marR="0" lvl="0" indent="0" algn="ctr" defTabSz="609630" rtl="0" eaLnBrk="1" fontAlgn="auto" latinLnBrk="0" hangingPunct="1">
              <a:lnSpc>
                <a:spcPts val="6020"/>
              </a:lnSpc>
              <a:spcBef>
                <a:spcPts val="0"/>
              </a:spcBef>
              <a:spcAft>
                <a:spcPts val="0"/>
              </a:spcAft>
              <a:buClrTx/>
              <a:buSzTx/>
              <a:buFontTx/>
              <a:buNone/>
              <a:tabLst/>
              <a:defRPr/>
            </a:pPr>
            <a:endParaRPr kumimoji="0" lang="en-US" sz="4300" b="0" i="0" u="none" strike="noStrike" kern="1200" cap="none" spc="0" normalizeH="0" baseline="0" noProof="0">
              <a:ln>
                <a:noFill/>
              </a:ln>
              <a:solidFill>
                <a:srgbClr val="000000"/>
              </a:solidFill>
              <a:effectLst/>
              <a:uLnTx/>
              <a:uFillTx/>
              <a:latin typeface="Open Dyslexic"/>
              <a:ea typeface="+mn-ea"/>
              <a:cs typeface="+mn-cs"/>
            </a:endParaRPr>
          </a:p>
          <a:p>
            <a:pPr marL="0" marR="0" lvl="0" indent="0" algn="ctr" defTabSz="609630" rtl="0" eaLnBrk="1" fontAlgn="auto" latinLnBrk="0" hangingPunct="1">
              <a:lnSpc>
                <a:spcPts val="6020"/>
              </a:lnSpc>
              <a:spcBef>
                <a:spcPts val="0"/>
              </a:spcBef>
              <a:spcAft>
                <a:spcPts val="0"/>
              </a:spcAft>
              <a:buClrTx/>
              <a:buSzTx/>
              <a:buFontTx/>
              <a:buNone/>
              <a:tabLst/>
              <a:defRPr/>
            </a:pPr>
            <a:endParaRPr kumimoji="0" lang="en-US" sz="4300" b="0" i="0" u="none" strike="noStrike" kern="1200" cap="none" spc="0" normalizeH="0" baseline="0" noProof="0">
              <a:ln>
                <a:noFill/>
              </a:ln>
              <a:solidFill>
                <a:srgbClr val="000000"/>
              </a:solidFill>
              <a:effectLst/>
              <a:uLnTx/>
              <a:uFillTx/>
              <a:latin typeface="Open Dyslexic"/>
              <a:ea typeface="+mn-ea"/>
              <a:cs typeface="+mn-cs"/>
            </a:endParaRPr>
          </a:p>
        </p:txBody>
      </p:sp>
      <p:sp>
        <p:nvSpPr>
          <p:cNvPr id="5" name="TextBox 5"/>
          <p:cNvSpPr txBox="1"/>
          <p:nvPr/>
        </p:nvSpPr>
        <p:spPr>
          <a:xfrm>
            <a:off x="-1968369" y="1787184"/>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1. Debilitating compulsions and obsessions</a:t>
            </a:r>
          </a:p>
        </p:txBody>
      </p:sp>
      <p:sp>
        <p:nvSpPr>
          <p:cNvPr id="6" name="TextBox 6"/>
          <p:cNvSpPr txBox="1"/>
          <p:nvPr/>
        </p:nvSpPr>
        <p:spPr>
          <a:xfrm>
            <a:off x="4978400" y="1763486"/>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2. Seen as hard to manage</a:t>
            </a:r>
          </a:p>
        </p:txBody>
      </p:sp>
      <p:sp>
        <p:nvSpPr>
          <p:cNvPr id="7" name="TextBox 7"/>
          <p:cNvSpPr txBox="1"/>
          <p:nvPr/>
        </p:nvSpPr>
        <p:spPr>
          <a:xfrm>
            <a:off x="-2692400" y="6222072"/>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3. Can be seen as argumentative</a:t>
            </a:r>
          </a:p>
        </p:txBody>
      </p:sp>
      <p:sp>
        <p:nvSpPr>
          <p:cNvPr id="8" name="TextBox 8"/>
          <p:cNvSpPr txBox="1"/>
          <p:nvPr/>
        </p:nvSpPr>
        <p:spPr>
          <a:xfrm>
            <a:off x="4368800" y="6198374"/>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4. Difficulty expressing challenges</a:t>
            </a:r>
          </a:p>
        </p:txBody>
      </p:sp>
      <p:sp>
        <p:nvSpPr>
          <p:cNvPr id="9" name="Freeform 3">
            <a:extLst>
              <a:ext uri="{FF2B5EF4-FFF2-40B4-BE49-F238E27FC236}">
                <a16:creationId xmlns:a16="http://schemas.microsoft.com/office/drawing/2014/main" id="{0DB599B0-953B-430C-F0F1-3A7F56093DCD}"/>
              </a:ext>
            </a:extLst>
          </p:cNvPr>
          <p:cNvSpPr/>
          <p:nvPr/>
        </p:nvSpPr>
        <p:spPr>
          <a:xfrm>
            <a:off x="3415788" y="2436295"/>
            <a:ext cx="5017013" cy="3021331"/>
          </a:xfrm>
          <a:custGeom>
            <a:avLst/>
            <a:gdLst/>
            <a:ahLst/>
            <a:cxnLst/>
            <a:rect l="l" t="t" r="r" b="b"/>
            <a:pathLst>
              <a:path w="8040639" h="5000927">
                <a:moveTo>
                  <a:pt x="0" y="0"/>
                </a:moveTo>
                <a:lnTo>
                  <a:pt x="8040640" y="0"/>
                </a:lnTo>
                <a:lnTo>
                  <a:pt x="8040640" y="5000927"/>
                </a:lnTo>
                <a:lnTo>
                  <a:pt x="0" y="500092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8655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rainbow colored infinity symbol&#10;&#10;Description automatically generated">
            <a:extLst>
              <a:ext uri="{FF2B5EF4-FFF2-40B4-BE49-F238E27FC236}">
                <a16:creationId xmlns:a16="http://schemas.microsoft.com/office/drawing/2014/main" id="{260D5608-4C95-4130-BFD3-3A13417CDCE2}"/>
              </a:ext>
            </a:extLst>
          </p:cNvPr>
          <p:cNvPicPr>
            <a:picLocks noChangeAspect="1"/>
          </p:cNvPicPr>
          <p:nvPr/>
        </p:nvPicPr>
        <p:blipFill>
          <a:blip r:embed="rId2"/>
          <a:srcRect t="19"/>
          <a:stretch/>
        </p:blipFill>
        <p:spPr>
          <a:xfrm>
            <a:off x="-1" y="-70798"/>
            <a:ext cx="12609096" cy="6928797"/>
          </a:xfrm>
          <a:prstGeom prst="rect">
            <a:avLst/>
          </a:prstGeom>
          <a:solidFill>
            <a:srgbClr val="FFCA08"/>
          </a:solidFill>
        </p:spPr>
      </p:pic>
      <p:graphicFrame>
        <p:nvGraphicFramePr>
          <p:cNvPr id="7" name="Diagram 6">
            <a:extLst>
              <a:ext uri="{FF2B5EF4-FFF2-40B4-BE49-F238E27FC236}">
                <a16:creationId xmlns:a16="http://schemas.microsoft.com/office/drawing/2014/main" id="{5A6F8A39-8AAB-66E6-6A4A-4B1F1D292B60}"/>
              </a:ext>
            </a:extLst>
          </p:cNvPr>
          <p:cNvGraphicFramePr/>
          <p:nvPr>
            <p:extLst>
              <p:ext uri="{D42A27DB-BD31-4B8C-83A1-F6EECF244321}">
                <p14:modId xmlns:p14="http://schemas.microsoft.com/office/powerpoint/2010/main" val="3818447568"/>
              </p:ext>
            </p:extLst>
          </p:nvPr>
        </p:nvGraphicFramePr>
        <p:xfrm>
          <a:off x="1162049" y="285750"/>
          <a:ext cx="9467851" cy="614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094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415788" y="2436295"/>
            <a:ext cx="5017013" cy="3021331"/>
          </a:xfrm>
          <a:custGeom>
            <a:avLst/>
            <a:gdLst/>
            <a:ahLst/>
            <a:cxnLst/>
            <a:rect l="l" t="t" r="r" b="b"/>
            <a:pathLst>
              <a:path w="8040639" h="5000927">
                <a:moveTo>
                  <a:pt x="0" y="0"/>
                </a:moveTo>
                <a:lnTo>
                  <a:pt x="8040640" y="0"/>
                </a:lnTo>
                <a:lnTo>
                  <a:pt x="8040640" y="5000927"/>
                </a:lnTo>
                <a:lnTo>
                  <a:pt x="0" y="500092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597150" y="276518"/>
            <a:ext cx="6997700" cy="3011017"/>
          </a:xfrm>
          <a:prstGeom prst="rect">
            <a:avLst/>
          </a:prstGeom>
        </p:spPr>
        <p:txBody>
          <a:bodyPr lIns="0" tIns="0" rIns="0" bIns="0" rtlCol="0" anchor="t">
            <a:spAutoFit/>
          </a:bodyPr>
          <a:lstStyle/>
          <a:p>
            <a:pPr marL="0" marR="0" lvl="0" indent="0" algn="ctr" defTabSz="609630" rtl="0" eaLnBrk="1" fontAlgn="auto" latinLnBrk="0" hangingPunct="1">
              <a:lnSpc>
                <a:spcPts val="6020"/>
              </a:lnSpc>
              <a:spcBef>
                <a:spcPts val="0"/>
              </a:spcBef>
              <a:spcAft>
                <a:spcPts val="0"/>
              </a:spcAft>
              <a:buClrTx/>
              <a:buSzTx/>
              <a:buFontTx/>
              <a:buNone/>
              <a:tabLst/>
              <a:defRPr/>
            </a:pPr>
            <a:r>
              <a:rPr kumimoji="0" lang="en-US" sz="4300" b="0" i="0" u="none" strike="noStrike" kern="1200" cap="none" spc="0" normalizeH="0" baseline="0" noProof="0" dirty="0">
                <a:ln>
                  <a:noFill/>
                </a:ln>
                <a:solidFill>
                  <a:srgbClr val="000000"/>
                </a:solidFill>
                <a:effectLst/>
                <a:uLnTx/>
                <a:uFillTx/>
                <a:latin typeface="Open Dyslexic"/>
                <a:ea typeface="+mn-ea"/>
                <a:cs typeface="+mn-cs"/>
              </a:rPr>
              <a:t>OCD - Mastery of Detail</a:t>
            </a:r>
          </a:p>
          <a:p>
            <a:pPr marL="0" marR="0" lvl="0" indent="0" algn="ctr" defTabSz="609630" rtl="0" eaLnBrk="1" fontAlgn="auto" latinLnBrk="0" hangingPunct="1">
              <a:lnSpc>
                <a:spcPts val="6020"/>
              </a:lnSpc>
              <a:spcBef>
                <a:spcPts val="0"/>
              </a:spcBef>
              <a:spcAft>
                <a:spcPts val="0"/>
              </a:spcAft>
              <a:buClrTx/>
              <a:buSzTx/>
              <a:buFontTx/>
              <a:buNone/>
              <a:tabLst/>
              <a:defRPr/>
            </a:pPr>
            <a:endParaRPr kumimoji="0" lang="en-US" sz="4300" b="0" i="0" u="none" strike="noStrike" kern="1200" cap="none" spc="0" normalizeH="0" baseline="0" noProof="0" dirty="0">
              <a:ln>
                <a:noFill/>
              </a:ln>
              <a:solidFill>
                <a:srgbClr val="000000"/>
              </a:solidFill>
              <a:effectLst/>
              <a:uLnTx/>
              <a:uFillTx/>
              <a:latin typeface="Open Dyslexic"/>
              <a:ea typeface="+mn-ea"/>
              <a:cs typeface="+mn-cs"/>
            </a:endParaRPr>
          </a:p>
          <a:p>
            <a:pPr marL="0" marR="0" lvl="0" indent="0" algn="ctr" defTabSz="609630" rtl="0" eaLnBrk="1" fontAlgn="auto" latinLnBrk="0" hangingPunct="1">
              <a:lnSpc>
                <a:spcPts val="6020"/>
              </a:lnSpc>
              <a:spcBef>
                <a:spcPts val="0"/>
              </a:spcBef>
              <a:spcAft>
                <a:spcPts val="0"/>
              </a:spcAft>
              <a:buClrTx/>
              <a:buSzTx/>
              <a:buFontTx/>
              <a:buNone/>
              <a:tabLst/>
              <a:defRPr/>
            </a:pPr>
            <a:endParaRPr kumimoji="0" lang="en-US" sz="4300" b="0" i="0" u="none" strike="noStrike" kern="1200" cap="none" spc="0" normalizeH="0" baseline="0" noProof="0" dirty="0">
              <a:ln>
                <a:noFill/>
              </a:ln>
              <a:solidFill>
                <a:srgbClr val="000000"/>
              </a:solidFill>
              <a:effectLst/>
              <a:uLnTx/>
              <a:uFillTx/>
              <a:latin typeface="Open Dyslexic"/>
              <a:ea typeface="+mn-ea"/>
              <a:cs typeface="+mn-cs"/>
            </a:endParaRPr>
          </a:p>
          <a:p>
            <a:pPr marL="0" marR="0" lvl="0" indent="0" algn="ctr" defTabSz="609630" rtl="0" eaLnBrk="1" fontAlgn="auto" latinLnBrk="0" hangingPunct="1">
              <a:lnSpc>
                <a:spcPts val="6020"/>
              </a:lnSpc>
              <a:spcBef>
                <a:spcPts val="0"/>
              </a:spcBef>
              <a:spcAft>
                <a:spcPts val="0"/>
              </a:spcAft>
              <a:buClrTx/>
              <a:buSzTx/>
              <a:buFontTx/>
              <a:buNone/>
              <a:tabLst/>
              <a:defRPr/>
            </a:pPr>
            <a:endParaRPr kumimoji="0" lang="en-US" sz="4300" b="0" i="0" u="none" strike="noStrike" kern="1200" cap="none" spc="0" normalizeH="0" baseline="0" noProof="0" dirty="0">
              <a:ln>
                <a:noFill/>
              </a:ln>
              <a:solidFill>
                <a:srgbClr val="000000"/>
              </a:solidFill>
              <a:effectLst/>
              <a:uLnTx/>
              <a:uFillTx/>
              <a:latin typeface="Open Dyslexic"/>
              <a:ea typeface="+mn-ea"/>
              <a:cs typeface="+mn-cs"/>
            </a:endParaRPr>
          </a:p>
        </p:txBody>
      </p:sp>
      <p:sp>
        <p:nvSpPr>
          <p:cNvPr id="5" name="TextBox 5"/>
          <p:cNvSpPr txBox="1"/>
          <p:nvPr/>
        </p:nvSpPr>
        <p:spPr>
          <a:xfrm>
            <a:off x="-2286000" y="1787184"/>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1. Attention to detail that is excellent</a:t>
            </a:r>
          </a:p>
        </p:txBody>
      </p:sp>
      <p:sp>
        <p:nvSpPr>
          <p:cNvPr id="6" name="TextBox 6"/>
          <p:cNvSpPr txBox="1"/>
          <p:nvPr/>
        </p:nvSpPr>
        <p:spPr>
          <a:xfrm>
            <a:off x="5408914" y="1803794"/>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2. Brilliant </a:t>
            </a:r>
            <a:r>
              <a:rPr kumimoji="0" lang="en-US" sz="2100" b="0" i="0" u="none" strike="noStrike" kern="1200" cap="none" spc="0" normalizeH="0" baseline="0" noProof="0" dirty="0" err="1">
                <a:ln>
                  <a:noFill/>
                </a:ln>
                <a:solidFill>
                  <a:srgbClr val="000000"/>
                </a:solidFill>
                <a:effectLst/>
                <a:uLnTx/>
                <a:uFillTx/>
                <a:latin typeface="Open Dyslexic"/>
                <a:ea typeface="+mn-ea"/>
                <a:cs typeface="+mn-cs"/>
              </a:rPr>
              <a:t>organisers</a:t>
            </a:r>
            <a:endParaRPr kumimoji="0" lang="en-US" sz="2100" b="0" i="0" u="none" strike="noStrike" kern="1200" cap="none" spc="0" normalizeH="0" baseline="0" noProof="0" dirty="0">
              <a:ln>
                <a:noFill/>
              </a:ln>
              <a:solidFill>
                <a:srgbClr val="000000"/>
              </a:solidFill>
              <a:effectLst/>
              <a:uLnTx/>
              <a:uFillTx/>
              <a:latin typeface="Open Dyslexic"/>
              <a:ea typeface="+mn-ea"/>
              <a:cs typeface="+mn-cs"/>
            </a:endParaRPr>
          </a:p>
        </p:txBody>
      </p:sp>
      <p:sp>
        <p:nvSpPr>
          <p:cNvPr id="7" name="TextBox 7"/>
          <p:cNvSpPr txBox="1"/>
          <p:nvPr/>
        </p:nvSpPr>
        <p:spPr>
          <a:xfrm>
            <a:off x="-2641600" y="6332451"/>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3. Exceptional quality controllers</a:t>
            </a:r>
          </a:p>
        </p:txBody>
      </p:sp>
      <p:sp>
        <p:nvSpPr>
          <p:cNvPr id="8" name="TextBox 8"/>
          <p:cNvSpPr txBox="1"/>
          <p:nvPr/>
        </p:nvSpPr>
        <p:spPr>
          <a:xfrm>
            <a:off x="5029200" y="6327190"/>
            <a:ext cx="10370397"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4. Strategic risk planners</a:t>
            </a:r>
          </a:p>
        </p:txBody>
      </p:sp>
    </p:spTree>
    <p:extLst>
      <p:ext uri="{BB962C8B-B14F-4D97-AF65-F5344CB8AC3E}">
        <p14:creationId xmlns:p14="http://schemas.microsoft.com/office/powerpoint/2010/main" val="2741248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60EAFB9-4613-42F1-AF94-870D3D0E18F9}"/>
              </a:ext>
            </a:extLst>
          </p:cNvPr>
          <p:cNvSpPr/>
          <p:nvPr/>
        </p:nvSpPr>
        <p:spPr>
          <a:xfrm>
            <a:off x="234744" y="1232334"/>
            <a:ext cx="2452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a:ln/>
                <a:effectLst/>
                <a:latin typeface="+mj-lt"/>
                <a:ea typeface="Lato Black" panose="020F0502020204030203" pitchFamily="34" charset="0"/>
                <a:cs typeface="Lato Black" panose="020F0502020204030203" pitchFamily="34" charset="0"/>
              </a:rPr>
              <a:t>Dyslexia</a:t>
            </a:r>
          </a:p>
        </p:txBody>
      </p:sp>
      <p:sp>
        <p:nvSpPr>
          <p:cNvPr id="25" name="Rectangle 24">
            <a:extLst>
              <a:ext uri="{FF2B5EF4-FFF2-40B4-BE49-F238E27FC236}">
                <a16:creationId xmlns:a16="http://schemas.microsoft.com/office/drawing/2014/main" id="{53B3BC34-1E8B-4D45-97C7-E015A3F9F388}"/>
              </a:ext>
            </a:extLst>
          </p:cNvPr>
          <p:cNvSpPr/>
          <p:nvPr/>
        </p:nvSpPr>
        <p:spPr>
          <a:xfrm>
            <a:off x="-202791" y="281658"/>
            <a:ext cx="12597581"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0">
                <a:ln/>
                <a:effectLst/>
                <a:latin typeface="+mj-lt"/>
                <a:ea typeface="Lato Black" panose="020F0502020204030203" pitchFamily="34" charset="0"/>
                <a:cs typeface="Lato Black" panose="020F0502020204030203" pitchFamily="34" charset="0"/>
              </a:rPr>
              <a:t>Specific Learning Difficulties</a:t>
            </a:r>
          </a:p>
        </p:txBody>
      </p:sp>
      <p:sp>
        <p:nvSpPr>
          <p:cNvPr id="26" name="Rectangle 25">
            <a:extLst>
              <a:ext uri="{FF2B5EF4-FFF2-40B4-BE49-F238E27FC236}">
                <a16:creationId xmlns:a16="http://schemas.microsoft.com/office/drawing/2014/main" id="{883FE13D-4DAD-44AD-A75A-CE3720C3F2C0}"/>
              </a:ext>
            </a:extLst>
          </p:cNvPr>
          <p:cNvSpPr/>
          <p:nvPr/>
        </p:nvSpPr>
        <p:spPr>
          <a:xfrm>
            <a:off x="191846" y="2630285"/>
            <a:ext cx="285366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a:ln/>
                <a:ea typeface="Lato Black" panose="020F0502020204030203" pitchFamily="34" charset="0"/>
                <a:cs typeface="Lato Black" panose="020F0502020204030203" pitchFamily="34" charset="0"/>
              </a:rPr>
              <a:t>Dyspraxia</a:t>
            </a:r>
            <a:endParaRPr lang="en-US" sz="3600" b="1" cap="none" spc="0">
              <a:ln/>
              <a:effectLst/>
              <a:ea typeface="Lato Black" panose="020F0502020204030203" pitchFamily="34" charset="0"/>
              <a:cs typeface="Lato Black" panose="020F0502020204030203" pitchFamily="34" charset="0"/>
            </a:endParaRPr>
          </a:p>
        </p:txBody>
      </p:sp>
      <p:sp>
        <p:nvSpPr>
          <p:cNvPr id="27" name="Rectangle 26">
            <a:extLst>
              <a:ext uri="{FF2B5EF4-FFF2-40B4-BE49-F238E27FC236}">
                <a16:creationId xmlns:a16="http://schemas.microsoft.com/office/drawing/2014/main" id="{369B44D8-1E56-4A08-9621-C5ED50A771B0}"/>
              </a:ext>
            </a:extLst>
          </p:cNvPr>
          <p:cNvSpPr/>
          <p:nvPr/>
        </p:nvSpPr>
        <p:spPr>
          <a:xfrm>
            <a:off x="213104" y="3935003"/>
            <a:ext cx="312617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a:ln/>
                <a:latin typeface="+mj-lt"/>
                <a:ea typeface="Lato Black" panose="020F0502020204030203" pitchFamily="34" charset="0"/>
                <a:cs typeface="Lato Black" panose="020F0502020204030203" pitchFamily="34" charset="0"/>
              </a:rPr>
              <a:t>Dyscalculia</a:t>
            </a:r>
            <a:endParaRPr lang="en-US" sz="3600" b="1" cap="none" spc="0">
              <a:ln/>
              <a:effectLst/>
              <a:latin typeface="+mj-lt"/>
              <a:ea typeface="Lato Black" panose="020F0502020204030203" pitchFamily="34" charset="0"/>
              <a:cs typeface="Lato Black" panose="020F0502020204030203" pitchFamily="34" charset="0"/>
            </a:endParaRPr>
          </a:p>
        </p:txBody>
      </p:sp>
      <p:sp>
        <p:nvSpPr>
          <p:cNvPr id="32" name="Rectangle 31">
            <a:extLst>
              <a:ext uri="{FF2B5EF4-FFF2-40B4-BE49-F238E27FC236}">
                <a16:creationId xmlns:a16="http://schemas.microsoft.com/office/drawing/2014/main" id="{2D4E6AEB-3B6D-42CA-8E8E-C4D02DF3F7F5}"/>
              </a:ext>
            </a:extLst>
          </p:cNvPr>
          <p:cNvSpPr/>
          <p:nvPr/>
        </p:nvSpPr>
        <p:spPr>
          <a:xfrm>
            <a:off x="284436" y="5369477"/>
            <a:ext cx="3161443"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err="1">
                <a:ln/>
                <a:effectLst/>
                <a:latin typeface="+mj-lt"/>
                <a:ea typeface="Lato Black" panose="020F0502020204030203" pitchFamily="34" charset="0"/>
                <a:cs typeface="Lato Black" panose="020F0502020204030203" pitchFamily="34" charset="0"/>
              </a:rPr>
              <a:t>DysGraphia</a:t>
            </a:r>
            <a:endParaRPr lang="en-US" sz="3600" b="1" cap="none" spc="0">
              <a:ln/>
              <a:effectLst/>
              <a:latin typeface="+mj-lt"/>
              <a:ea typeface="Lato Black" panose="020F0502020204030203" pitchFamily="34" charset="0"/>
              <a:cs typeface="Lato Black" panose="020F0502020204030203" pitchFamily="34" charset="0"/>
            </a:endParaRPr>
          </a:p>
        </p:txBody>
      </p:sp>
      <p:sp>
        <p:nvSpPr>
          <p:cNvPr id="2" name="Rectangle 1">
            <a:extLst>
              <a:ext uri="{FF2B5EF4-FFF2-40B4-BE49-F238E27FC236}">
                <a16:creationId xmlns:a16="http://schemas.microsoft.com/office/drawing/2014/main" id="{7566563A-9F23-446E-AAFE-9EBD545B0D2C}"/>
              </a:ext>
            </a:extLst>
          </p:cNvPr>
          <p:cNvSpPr/>
          <p:nvPr/>
        </p:nvSpPr>
        <p:spPr>
          <a:xfrm>
            <a:off x="512183" y="1950598"/>
            <a:ext cx="8030275" cy="30777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400" b="1">
                <a:ea typeface="Lato Black" panose="020F0502020204030203" pitchFamily="34" charset="0"/>
                <a:cs typeface="Lato Black" panose="020F0502020204030203" pitchFamily="34" charset="0"/>
              </a:rPr>
              <a:t>Difficulty reading, identifying speech sounds and learning how they relate to letters and words (decoding)</a:t>
            </a:r>
            <a:endParaRPr lang="en-US" sz="1400" b="1" cap="none" spc="0">
              <a:ln/>
              <a:effectLst/>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C49CE050-7119-4911-9863-DD9310904BFA}"/>
              </a:ext>
            </a:extLst>
          </p:cNvPr>
          <p:cNvSpPr/>
          <p:nvPr/>
        </p:nvSpPr>
        <p:spPr>
          <a:xfrm>
            <a:off x="582606" y="6182310"/>
            <a:ext cx="7458838" cy="30777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400" b="1">
                <a:effectLst/>
                <a:ea typeface="Lato Black" panose="020F0502020204030203" pitchFamily="34" charset="0"/>
                <a:cs typeface="Lato Black" panose="020F0502020204030203" pitchFamily="34" charset="0"/>
              </a:rPr>
              <a:t>Deficiency in the ability to write, primarily in terms of handwriting, but also in terms of coherence</a:t>
            </a:r>
            <a:endParaRPr lang="en-US" sz="1400" b="1" cap="none" spc="0">
              <a:ln/>
              <a:solidFill>
                <a:schemeClr val="accent3"/>
              </a:solidFill>
              <a:effectLst/>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96B7226A-2124-45E6-9864-8B436423B974}"/>
              </a:ext>
            </a:extLst>
          </p:cNvPr>
          <p:cNvSpPr/>
          <p:nvPr/>
        </p:nvSpPr>
        <p:spPr>
          <a:xfrm>
            <a:off x="581114" y="4711150"/>
            <a:ext cx="6986849" cy="30777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400" b="1">
                <a:ea typeface="Lato Black" panose="020F0502020204030203" pitchFamily="34" charset="0"/>
                <a:cs typeface="Lato Black" panose="020F0502020204030203" pitchFamily="34" charset="0"/>
              </a:rPr>
              <a:t>A condition that affects the ability to acquire arithmetical skills including fluent calculations</a:t>
            </a:r>
            <a:endParaRPr lang="en-US" sz="1400" b="1" cap="none" spc="0">
              <a:ln/>
              <a:solidFill>
                <a:schemeClr val="accent3"/>
              </a:solidFill>
              <a:effectLst/>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7BD91629-1AE5-4FD5-B695-59C0DF7C0551}"/>
              </a:ext>
            </a:extLst>
          </p:cNvPr>
          <p:cNvSpPr/>
          <p:nvPr/>
        </p:nvSpPr>
        <p:spPr>
          <a:xfrm>
            <a:off x="509768" y="3277876"/>
            <a:ext cx="9030164" cy="30777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400" b="1">
                <a:ea typeface="Lato Black" panose="020F0502020204030203" pitchFamily="34" charset="0"/>
                <a:cs typeface="Lato Black" panose="020F0502020204030203" pitchFamily="34" charset="0"/>
              </a:rPr>
              <a:t>Neurological condition, which affects muscle co-ordination and perception, includes vision, hearing and proprioception</a:t>
            </a:r>
            <a:endParaRPr lang="en-US" sz="1400" b="1" cap="none" spc="0">
              <a:ln/>
              <a:solidFill>
                <a:schemeClr val="accent3"/>
              </a:solidFill>
              <a:effectLst/>
              <a:ea typeface="Lato Black" panose="020F0502020204030203" pitchFamily="34" charset="0"/>
              <a:cs typeface="Lato Black" panose="020F0502020204030203" pitchFamily="34" charset="0"/>
            </a:endParaRPr>
          </a:p>
        </p:txBody>
      </p:sp>
      <p:sp>
        <p:nvSpPr>
          <p:cNvPr id="3" name="Slide Number Placeholder 14">
            <a:extLst>
              <a:ext uri="{FF2B5EF4-FFF2-40B4-BE49-F238E27FC236}">
                <a16:creationId xmlns:a16="http://schemas.microsoft.com/office/drawing/2014/main" id="{0EC8BA7C-FE82-9899-3075-77C9F8E44BD8}"/>
              </a:ext>
            </a:extLst>
          </p:cNvPr>
          <p:cNvSpPr txBox="1">
            <a:spLocks/>
          </p:cNvSpPr>
          <p:nvPr/>
        </p:nvSpPr>
        <p:spPr>
          <a:xfrm>
            <a:off x="10174938" y="6520173"/>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51</a:t>
            </a:fld>
            <a:endParaRPr lang="en-GB"/>
          </a:p>
        </p:txBody>
      </p:sp>
      <p:sp>
        <p:nvSpPr>
          <p:cNvPr id="4" name="Date Placeholder 14">
            <a:extLst>
              <a:ext uri="{FF2B5EF4-FFF2-40B4-BE49-F238E27FC236}">
                <a16:creationId xmlns:a16="http://schemas.microsoft.com/office/drawing/2014/main" id="{0651A7D2-19E4-37FE-7613-D43425444495}"/>
              </a:ext>
            </a:extLst>
          </p:cNvPr>
          <p:cNvSpPr txBox="1">
            <a:spLocks/>
          </p:cNvSpPr>
          <p:nvPr/>
        </p:nvSpPr>
        <p:spPr>
          <a:xfrm>
            <a:off x="9014564" y="6491499"/>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spTree>
    <p:custDataLst>
      <p:tags r:id="rId1"/>
    </p:custDataLst>
    <p:extLst>
      <p:ext uri="{BB962C8B-B14F-4D97-AF65-F5344CB8AC3E}">
        <p14:creationId xmlns:p14="http://schemas.microsoft.com/office/powerpoint/2010/main" val="364370555"/>
      </p:ext>
    </p:extLst>
  </p:cSld>
  <p:clrMapOvr>
    <a:masterClrMapping/>
  </p:clrMapOvr>
  <p:extLst>
    <p:ext uri="{E180D4A7-C9FB-4DFB-919C-405C955672EB}">
      <p14:showEvtLst xmlns:p14="http://schemas.microsoft.com/office/powerpoint/2010/main">
        <p14:triggerEvt type="onClick" time="2721" objId="26"/>
        <p14:triggerEvt type="onClick" time="4336" objId="27"/>
        <p14:triggerEvt type="onClick" time="5261" objId="32"/>
        <p14:triggerEvt type="onClick" time="6259" objId="34"/>
      </p14:showEvtLst>
    </p:ext>
  </p:extLs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833880" y="276518"/>
            <a:ext cx="8524240" cy="1472134"/>
          </a:xfrm>
          <a:prstGeom prst="rect">
            <a:avLst/>
          </a:prstGeom>
        </p:spPr>
        <p:txBody>
          <a:bodyPr lIns="0" tIns="0" rIns="0" bIns="0" rtlCol="0" anchor="t">
            <a:spAutoFit/>
          </a:bodyPr>
          <a:lstStyle/>
          <a:p>
            <a:pPr marL="0" marR="0" lvl="0" indent="0" algn="ctr" defTabSz="609630" rtl="0" eaLnBrk="1" fontAlgn="auto" latinLnBrk="0" hangingPunct="1">
              <a:lnSpc>
                <a:spcPts val="6020"/>
              </a:lnSpc>
              <a:spcBef>
                <a:spcPts val="0"/>
              </a:spcBef>
              <a:spcAft>
                <a:spcPts val="0"/>
              </a:spcAft>
              <a:buClrTx/>
              <a:buSzTx/>
              <a:buFontTx/>
              <a:buNone/>
              <a:tabLst/>
              <a:defRPr/>
            </a:pPr>
            <a:r>
              <a:rPr kumimoji="0" lang="en-US" sz="4300" b="0" i="0" u="none" strike="noStrike" kern="1200" cap="none" spc="0" normalizeH="0" baseline="0" noProof="0" dirty="0">
                <a:ln>
                  <a:noFill/>
                </a:ln>
                <a:solidFill>
                  <a:srgbClr val="000000"/>
                </a:solidFill>
                <a:effectLst/>
                <a:uLnTx/>
                <a:uFillTx/>
                <a:latin typeface="Open Dyslexic"/>
                <a:ea typeface="+mn-ea"/>
                <a:cs typeface="+mn-cs"/>
              </a:rPr>
              <a:t>Dyslexia – Dyscalculia – Dysgraphia - DCD</a:t>
            </a:r>
          </a:p>
        </p:txBody>
      </p:sp>
      <p:grpSp>
        <p:nvGrpSpPr>
          <p:cNvPr id="4" name="Group 4"/>
          <p:cNvGrpSpPr/>
          <p:nvPr/>
        </p:nvGrpSpPr>
        <p:grpSpPr>
          <a:xfrm>
            <a:off x="-3251200" y="2210816"/>
            <a:ext cx="18599997" cy="4037846"/>
            <a:chOff x="200236" y="569136"/>
            <a:chExt cx="37199993" cy="8075691"/>
          </a:xfrm>
        </p:grpSpPr>
        <p:sp>
          <p:nvSpPr>
            <p:cNvPr id="5" name="Freeform 5"/>
            <p:cNvSpPr/>
            <p:nvPr/>
          </p:nvSpPr>
          <p:spPr>
            <a:xfrm>
              <a:off x="15541836" y="1207816"/>
              <a:ext cx="6027035" cy="6052022"/>
            </a:xfrm>
            <a:custGeom>
              <a:avLst/>
              <a:gdLst/>
              <a:ahLst/>
              <a:cxnLst/>
              <a:rect l="l" t="t" r="r" b="b"/>
              <a:pathLst>
                <a:path w="6719372" h="6719372">
                  <a:moveTo>
                    <a:pt x="0" y="0"/>
                  </a:moveTo>
                  <a:lnTo>
                    <a:pt x="6719372" y="0"/>
                  </a:lnTo>
                  <a:lnTo>
                    <a:pt x="6719372" y="6719372"/>
                  </a:lnTo>
                  <a:lnTo>
                    <a:pt x="0" y="671937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00236" y="600676"/>
              <a:ext cx="20740793" cy="68044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1. Struggles in education</a:t>
              </a:r>
            </a:p>
          </p:txBody>
        </p:sp>
        <p:sp>
          <p:nvSpPr>
            <p:cNvPr id="7" name="TextBox 7"/>
            <p:cNvSpPr txBox="1"/>
            <p:nvPr/>
          </p:nvSpPr>
          <p:spPr>
            <a:xfrm>
              <a:off x="16253036" y="569136"/>
              <a:ext cx="20740793" cy="68044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2. Communication challenges</a:t>
              </a:r>
            </a:p>
          </p:txBody>
        </p:sp>
        <p:sp>
          <p:nvSpPr>
            <p:cNvPr id="8" name="TextBox 8"/>
            <p:cNvSpPr txBox="1"/>
            <p:nvPr/>
          </p:nvSpPr>
          <p:spPr>
            <a:xfrm>
              <a:off x="505036" y="7964385"/>
              <a:ext cx="20740793" cy="68044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3. Feelings of not fitting in</a:t>
              </a:r>
            </a:p>
          </p:txBody>
        </p:sp>
        <p:sp>
          <p:nvSpPr>
            <p:cNvPr id="9" name="TextBox 9"/>
            <p:cNvSpPr txBox="1"/>
            <p:nvPr/>
          </p:nvSpPr>
          <p:spPr>
            <a:xfrm>
              <a:off x="16659436" y="7932845"/>
              <a:ext cx="20740793" cy="68044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4. Can be seen as careless</a:t>
              </a:r>
            </a:p>
          </p:txBody>
        </p:sp>
      </p:grpSp>
    </p:spTree>
    <p:extLst>
      <p:ext uri="{BB962C8B-B14F-4D97-AF65-F5344CB8AC3E}">
        <p14:creationId xmlns:p14="http://schemas.microsoft.com/office/powerpoint/2010/main" val="3441996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833880" y="276518"/>
            <a:ext cx="8524240" cy="1472134"/>
          </a:xfrm>
          <a:prstGeom prst="rect">
            <a:avLst/>
          </a:prstGeom>
        </p:spPr>
        <p:txBody>
          <a:bodyPr lIns="0" tIns="0" rIns="0" bIns="0" rtlCol="0" anchor="t">
            <a:spAutoFit/>
          </a:bodyPr>
          <a:lstStyle/>
          <a:p>
            <a:pPr marL="0" marR="0" lvl="0" indent="0" algn="ctr" defTabSz="609630" rtl="0" eaLnBrk="1" fontAlgn="auto" latinLnBrk="0" hangingPunct="1">
              <a:lnSpc>
                <a:spcPts val="6020"/>
              </a:lnSpc>
              <a:spcBef>
                <a:spcPts val="0"/>
              </a:spcBef>
              <a:spcAft>
                <a:spcPts val="0"/>
              </a:spcAft>
              <a:buClrTx/>
              <a:buSzTx/>
              <a:buFontTx/>
              <a:buNone/>
              <a:tabLst/>
              <a:defRPr/>
            </a:pPr>
            <a:r>
              <a:rPr kumimoji="0" lang="en-US" sz="4300" b="0" i="0" u="none" strike="noStrike" kern="1200" cap="none" spc="0" normalizeH="0" baseline="0" noProof="0" dirty="0">
                <a:ln>
                  <a:noFill/>
                </a:ln>
                <a:solidFill>
                  <a:srgbClr val="000000"/>
                </a:solidFill>
                <a:effectLst/>
                <a:uLnTx/>
                <a:uFillTx/>
                <a:latin typeface="Open Dyslexic"/>
                <a:ea typeface="+mn-ea"/>
                <a:cs typeface="+mn-cs"/>
              </a:rPr>
              <a:t>Dyslexia – Dyscalculia – Dysgraphia - DCD</a:t>
            </a:r>
          </a:p>
        </p:txBody>
      </p:sp>
      <p:grpSp>
        <p:nvGrpSpPr>
          <p:cNvPr id="4" name="Group 4"/>
          <p:cNvGrpSpPr/>
          <p:nvPr/>
        </p:nvGrpSpPr>
        <p:grpSpPr>
          <a:xfrm>
            <a:off x="-3505200" y="2170182"/>
            <a:ext cx="18752397" cy="4076484"/>
            <a:chOff x="-307764" y="487868"/>
            <a:chExt cx="37504793" cy="8152968"/>
          </a:xfrm>
        </p:grpSpPr>
        <p:sp>
          <p:nvSpPr>
            <p:cNvPr id="6" name="TextBox 6"/>
            <p:cNvSpPr txBox="1"/>
            <p:nvPr/>
          </p:nvSpPr>
          <p:spPr>
            <a:xfrm>
              <a:off x="-307764" y="672268"/>
              <a:ext cx="20740793" cy="68044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1. Big picture thinking</a:t>
              </a:r>
            </a:p>
          </p:txBody>
        </p:sp>
        <p:sp>
          <p:nvSpPr>
            <p:cNvPr id="7" name="TextBox 7"/>
            <p:cNvSpPr txBox="1"/>
            <p:nvPr/>
          </p:nvSpPr>
          <p:spPr>
            <a:xfrm>
              <a:off x="16253036" y="487868"/>
              <a:ext cx="20740793" cy="68044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2. Innovative problem solving</a:t>
              </a:r>
            </a:p>
          </p:txBody>
        </p:sp>
        <p:sp>
          <p:nvSpPr>
            <p:cNvPr id="8" name="TextBox 8"/>
            <p:cNvSpPr txBox="1"/>
            <p:nvPr/>
          </p:nvSpPr>
          <p:spPr>
            <a:xfrm>
              <a:off x="403436" y="7909804"/>
              <a:ext cx="20740793" cy="68044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3. Made for creative roles</a:t>
              </a:r>
            </a:p>
          </p:txBody>
        </p:sp>
        <p:sp>
          <p:nvSpPr>
            <p:cNvPr id="9" name="TextBox 9"/>
            <p:cNvSpPr txBox="1"/>
            <p:nvPr/>
          </p:nvSpPr>
          <p:spPr>
            <a:xfrm>
              <a:off x="16456236" y="7960394"/>
              <a:ext cx="20740793" cy="680442"/>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Open Dyslexic"/>
                  <a:ea typeface="+mn-ea"/>
                  <a:cs typeface="+mn-cs"/>
                </a:rPr>
                <a:t>4. Entrepreneurial mindsets</a:t>
              </a:r>
            </a:p>
          </p:txBody>
        </p:sp>
      </p:grpSp>
      <p:sp>
        <p:nvSpPr>
          <p:cNvPr id="10" name="Freeform 5">
            <a:extLst>
              <a:ext uri="{FF2B5EF4-FFF2-40B4-BE49-F238E27FC236}">
                <a16:creationId xmlns:a16="http://schemas.microsoft.com/office/drawing/2014/main" id="{33B8F636-681A-156D-D122-FE94C87BB01E}"/>
              </a:ext>
            </a:extLst>
          </p:cNvPr>
          <p:cNvSpPr/>
          <p:nvPr/>
        </p:nvSpPr>
        <p:spPr>
          <a:xfrm>
            <a:off x="4368800" y="2514601"/>
            <a:ext cx="3013517" cy="3026011"/>
          </a:xfrm>
          <a:custGeom>
            <a:avLst/>
            <a:gdLst/>
            <a:ahLst/>
            <a:cxnLst/>
            <a:rect l="l" t="t" r="r" b="b"/>
            <a:pathLst>
              <a:path w="6719372" h="6719372">
                <a:moveTo>
                  <a:pt x="0" y="0"/>
                </a:moveTo>
                <a:lnTo>
                  <a:pt x="6719372" y="0"/>
                </a:lnTo>
                <a:lnTo>
                  <a:pt x="6719372" y="6719372"/>
                </a:lnTo>
                <a:lnTo>
                  <a:pt x="0" y="671937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53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3B3BC34-1E8B-4D45-97C7-E015A3F9F388}"/>
              </a:ext>
            </a:extLst>
          </p:cNvPr>
          <p:cNvSpPr/>
          <p:nvPr/>
        </p:nvSpPr>
        <p:spPr>
          <a:xfrm>
            <a:off x="-202791" y="281658"/>
            <a:ext cx="12597581"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a:ln/>
                <a:latin typeface="+mj-lt"/>
                <a:ea typeface="Lato Black" panose="020F0502020204030203" pitchFamily="34" charset="0"/>
                <a:cs typeface="Lato Black" panose="020F0502020204030203" pitchFamily="34" charset="0"/>
              </a:rPr>
              <a:t>Sensory processing difficulties</a:t>
            </a:r>
            <a:endParaRPr lang="en-US" sz="4800" b="1" cap="none" spc="0">
              <a:ln/>
              <a:effectLst/>
              <a:latin typeface="+mj-lt"/>
              <a:ea typeface="Lato Black" panose="020F0502020204030203" pitchFamily="34" charset="0"/>
              <a:cs typeface="Lato Black" panose="020F0502020204030203" pitchFamily="34" charset="0"/>
            </a:endParaRPr>
          </a:p>
        </p:txBody>
      </p:sp>
      <p:sp>
        <p:nvSpPr>
          <p:cNvPr id="34" name="Rectangle 33">
            <a:extLst>
              <a:ext uri="{FF2B5EF4-FFF2-40B4-BE49-F238E27FC236}">
                <a16:creationId xmlns:a16="http://schemas.microsoft.com/office/drawing/2014/main" id="{0FB760CF-F5E8-40B1-B7B0-79A21D637174}"/>
              </a:ext>
            </a:extLst>
          </p:cNvPr>
          <p:cNvSpPr/>
          <p:nvPr/>
        </p:nvSpPr>
        <p:spPr>
          <a:xfrm>
            <a:off x="-865400" y="1809300"/>
            <a:ext cx="9557101" cy="707886"/>
          </a:xfrm>
          <a:prstGeom prst="rect">
            <a:avLst/>
          </a:prstGeom>
          <a:noFill/>
        </p:spPr>
        <p:txBody>
          <a:bodyPr wrap="square" lIns="91440" tIns="45720" rIns="91440" bIns="45720" anchor="t">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a:ln/>
                <a:ea typeface="Lato Black"/>
                <a:cs typeface="Lato Black"/>
              </a:rPr>
              <a:t>Auditory</a:t>
            </a:r>
            <a:r>
              <a:rPr lang="en-US" sz="3600" b="1">
                <a:ln/>
                <a:ea typeface="Lato Black"/>
                <a:cs typeface="Lato Black"/>
              </a:rPr>
              <a:t> Processing Disorder</a:t>
            </a:r>
          </a:p>
        </p:txBody>
      </p:sp>
      <p:sp>
        <p:nvSpPr>
          <p:cNvPr id="21" name="Rectangle 20">
            <a:extLst>
              <a:ext uri="{FF2B5EF4-FFF2-40B4-BE49-F238E27FC236}">
                <a16:creationId xmlns:a16="http://schemas.microsoft.com/office/drawing/2014/main" id="{21BD5C37-0F1A-4302-9119-455BB70FAA21}"/>
              </a:ext>
            </a:extLst>
          </p:cNvPr>
          <p:cNvSpPr/>
          <p:nvPr/>
        </p:nvSpPr>
        <p:spPr>
          <a:xfrm>
            <a:off x="1001761" y="2706078"/>
            <a:ext cx="7820346" cy="4001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a:ea typeface="Lato Black" panose="020F0502020204030203" pitchFamily="34" charset="0"/>
                <a:cs typeface="Lato Black" panose="020F0502020204030203" pitchFamily="34" charset="0"/>
              </a:rPr>
              <a:t>A condition that impacts the brain’s ability to filter and interpret sounds</a:t>
            </a:r>
            <a:endParaRPr lang="en-US" sz="2000" b="1">
              <a:ln/>
              <a:solidFill>
                <a:schemeClr val="accent3"/>
              </a:solidFill>
              <a:ea typeface="Lato Black" panose="020F0502020204030203" pitchFamily="34" charset="0"/>
              <a:cs typeface="Lato Black" panose="020F0502020204030203" pitchFamily="34" charset="0"/>
            </a:endParaRPr>
          </a:p>
        </p:txBody>
      </p:sp>
      <p:sp>
        <p:nvSpPr>
          <p:cNvPr id="22" name="Rectangle 21">
            <a:extLst>
              <a:ext uri="{FF2B5EF4-FFF2-40B4-BE49-F238E27FC236}">
                <a16:creationId xmlns:a16="http://schemas.microsoft.com/office/drawing/2014/main" id="{7C27AACC-96F5-4889-B7A8-AC8BBE11C588}"/>
              </a:ext>
            </a:extLst>
          </p:cNvPr>
          <p:cNvSpPr/>
          <p:nvPr/>
        </p:nvSpPr>
        <p:spPr>
          <a:xfrm>
            <a:off x="-375478" y="3994033"/>
            <a:ext cx="8842917" cy="707886"/>
          </a:xfrm>
          <a:prstGeom prst="rect">
            <a:avLst/>
          </a:prstGeom>
          <a:noFill/>
        </p:spPr>
        <p:txBody>
          <a:bodyPr wrap="square" lIns="91440" tIns="45720" rIns="91440" bIns="45720" anchor="t">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a:ln/>
                <a:ea typeface="Lato Black"/>
                <a:cs typeface="Lato Black"/>
              </a:rPr>
              <a:t>Sensory Processing Disorder</a:t>
            </a:r>
          </a:p>
        </p:txBody>
      </p:sp>
      <p:sp>
        <p:nvSpPr>
          <p:cNvPr id="23" name="TextBox 22">
            <a:extLst>
              <a:ext uri="{FF2B5EF4-FFF2-40B4-BE49-F238E27FC236}">
                <a16:creationId xmlns:a16="http://schemas.microsoft.com/office/drawing/2014/main" id="{45BEA88A-E21C-4076-8A58-6D024C45D6D1}"/>
              </a:ext>
            </a:extLst>
          </p:cNvPr>
          <p:cNvSpPr txBox="1"/>
          <p:nvPr/>
        </p:nvSpPr>
        <p:spPr>
          <a:xfrm>
            <a:off x="788845" y="4819448"/>
            <a:ext cx="10616885" cy="707886"/>
          </a:xfrm>
          <a:prstGeom prst="rect">
            <a:avLst/>
          </a:prstGeom>
          <a:noFill/>
        </p:spPr>
        <p:txBody>
          <a:bodyPr wrap="square" lIns="91440" tIns="45720" rIns="91440" bIns="45720" anchor="t">
            <a:spAutoFit/>
          </a:bodyPr>
          <a:lstStyle/>
          <a:p>
            <a:pPr algn="ctr"/>
            <a:r>
              <a:rPr lang="en-US" sz="2000" b="1">
                <a:ea typeface="Lato Black"/>
                <a:cs typeface="Lato Black"/>
              </a:rPr>
              <a:t>A condition that impacts the brain’s ability to process and be at ease with other senses, touch, taste, smell </a:t>
            </a:r>
            <a:r>
              <a:rPr lang="en-US" sz="2000" b="1" err="1">
                <a:ea typeface="Lato Black"/>
                <a:cs typeface="Lato Black"/>
              </a:rPr>
              <a:t>etc</a:t>
            </a:r>
            <a:endParaRPr lang="en-US" sz="2000" b="1">
              <a:ln/>
              <a:solidFill>
                <a:schemeClr val="accent3"/>
              </a:solidFill>
              <a:ea typeface="Lato Black"/>
              <a:cs typeface="Lato Black"/>
            </a:endParaRPr>
          </a:p>
        </p:txBody>
      </p:sp>
      <p:sp>
        <p:nvSpPr>
          <p:cNvPr id="3" name="Slide Number Placeholder 14">
            <a:extLst>
              <a:ext uri="{FF2B5EF4-FFF2-40B4-BE49-F238E27FC236}">
                <a16:creationId xmlns:a16="http://schemas.microsoft.com/office/drawing/2014/main" id="{428EB18C-1108-829D-5585-161E34F7E880}"/>
              </a:ext>
            </a:extLst>
          </p:cNvPr>
          <p:cNvSpPr txBox="1">
            <a:spLocks/>
          </p:cNvSpPr>
          <p:nvPr/>
        </p:nvSpPr>
        <p:spPr>
          <a:xfrm>
            <a:off x="10406721" y="6551396"/>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54</a:t>
            </a:fld>
            <a:endParaRPr lang="en-GB"/>
          </a:p>
        </p:txBody>
      </p:sp>
      <p:sp>
        <p:nvSpPr>
          <p:cNvPr id="4" name="Date Placeholder 14">
            <a:extLst>
              <a:ext uri="{FF2B5EF4-FFF2-40B4-BE49-F238E27FC236}">
                <a16:creationId xmlns:a16="http://schemas.microsoft.com/office/drawing/2014/main" id="{FB903737-E5AE-0459-37EE-E1DBB1BF191A}"/>
              </a:ext>
            </a:extLst>
          </p:cNvPr>
          <p:cNvSpPr txBox="1">
            <a:spLocks/>
          </p:cNvSpPr>
          <p:nvPr/>
        </p:nvSpPr>
        <p:spPr>
          <a:xfrm>
            <a:off x="9246347" y="6522722"/>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spTree>
    <p:custDataLst>
      <p:tags r:id="rId1"/>
    </p:custDataLst>
    <p:extLst>
      <p:ext uri="{BB962C8B-B14F-4D97-AF65-F5344CB8AC3E}">
        <p14:creationId xmlns:p14="http://schemas.microsoft.com/office/powerpoint/2010/main" val="415547958"/>
      </p:ext>
    </p:extLst>
  </p:cSld>
  <p:clrMapOvr>
    <a:masterClrMapping/>
  </p:clrMapOvr>
  <p:extLst>
    <p:ext uri="{E180D4A7-C9FB-4DFB-919C-405C955672EB}">
      <p14:showEvtLst xmlns:p14="http://schemas.microsoft.com/office/powerpoint/2010/main">
        <p14:triggerEvt type="onClick" time="2721" objId="26"/>
        <p14:triggerEvt type="onClick" time="4336" objId="27"/>
        <p14:triggerEvt type="onClick" time="5261" objId="32"/>
        <p14:triggerEvt type="onClick" time="6259" objId="34"/>
      </p14:showEvtLst>
    </p:ext>
  </p:extLst>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414A3D-CF3F-4B08-AB6C-B32FC287C4B6}"/>
              </a:ext>
            </a:extLst>
          </p:cNvPr>
          <p:cNvSpPr txBox="1"/>
          <p:nvPr/>
        </p:nvSpPr>
        <p:spPr>
          <a:xfrm>
            <a:off x="4320529" y="3721834"/>
            <a:ext cx="3672408" cy="2862322"/>
          </a:xfrm>
          <a:prstGeom prst="rect">
            <a:avLst/>
          </a:prstGeom>
          <a:noFill/>
        </p:spPr>
        <p:txBody>
          <a:bodyPr wrap="square" rtlCol="0">
            <a:spAutoFit/>
          </a:bodyPr>
          <a:lstStyle/>
          <a:p>
            <a:pPr algn="ctr"/>
            <a:r>
              <a:rPr lang="en-US">
                <a:ea typeface="Lato Black" panose="020F0502020204030203" pitchFamily="34" charset="0"/>
                <a:cs typeface="Lato Black" panose="020F0502020204030203" pitchFamily="34" charset="0"/>
              </a:rPr>
              <a:t>Depression is a common mental health problem that causes people to experience low mood, loss of interest or pleasure, feelings of guilt or low self-worth, disturbed sleep or appetite, low energy, and poor concentration.</a:t>
            </a:r>
            <a:endParaRPr lang="en-GB">
              <a:ea typeface="Lato Black" panose="020F0502020204030203" pitchFamily="34" charset="0"/>
              <a:cs typeface="Lato Black" panose="020F0502020204030203" pitchFamily="34" charset="0"/>
            </a:endParaRPr>
          </a:p>
        </p:txBody>
      </p:sp>
      <p:sp>
        <p:nvSpPr>
          <p:cNvPr id="13" name="TextBox 12">
            <a:extLst>
              <a:ext uri="{FF2B5EF4-FFF2-40B4-BE49-F238E27FC236}">
                <a16:creationId xmlns:a16="http://schemas.microsoft.com/office/drawing/2014/main" id="{B3C86EB1-83D9-4B52-8CD7-89DD334D601C}"/>
              </a:ext>
            </a:extLst>
          </p:cNvPr>
          <p:cNvSpPr txBox="1"/>
          <p:nvPr/>
        </p:nvSpPr>
        <p:spPr>
          <a:xfrm>
            <a:off x="8283440" y="3352253"/>
            <a:ext cx="3672408" cy="1754326"/>
          </a:xfrm>
          <a:prstGeom prst="rect">
            <a:avLst/>
          </a:prstGeom>
          <a:noFill/>
        </p:spPr>
        <p:txBody>
          <a:bodyPr wrap="square" rtlCol="0">
            <a:spAutoFit/>
          </a:bodyPr>
          <a:lstStyle/>
          <a:p>
            <a:pPr algn="ctr"/>
            <a:r>
              <a:rPr lang="en-US">
                <a:ea typeface="Lato Black" panose="020F0502020204030203" pitchFamily="34" charset="0"/>
                <a:cs typeface="Lato Black" panose="020F0502020204030203" pitchFamily="34" charset="0"/>
              </a:rPr>
              <a:t>Anxiety is a feeling of unease, worry or fear which, when persistent and impacting on daily life may be a sign of an anxiety disorder. </a:t>
            </a:r>
            <a:endParaRPr lang="en-GB">
              <a:ea typeface="Lato Black" panose="020F0502020204030203" pitchFamily="34" charset="0"/>
              <a:cs typeface="Lato Black" panose="020F0502020204030203" pitchFamily="34" charset="0"/>
            </a:endParaRPr>
          </a:p>
        </p:txBody>
      </p:sp>
      <p:sp>
        <p:nvSpPr>
          <p:cNvPr id="2" name="TextBox 1">
            <a:extLst>
              <a:ext uri="{FF2B5EF4-FFF2-40B4-BE49-F238E27FC236}">
                <a16:creationId xmlns:a16="http://schemas.microsoft.com/office/drawing/2014/main" id="{2BC07D7D-ED23-407F-B9E6-2343742E6050}"/>
              </a:ext>
            </a:extLst>
          </p:cNvPr>
          <p:cNvSpPr txBox="1"/>
          <p:nvPr/>
        </p:nvSpPr>
        <p:spPr>
          <a:xfrm>
            <a:off x="357618" y="3352253"/>
            <a:ext cx="3672408" cy="1477328"/>
          </a:xfrm>
          <a:prstGeom prst="rect">
            <a:avLst/>
          </a:prstGeom>
          <a:noFill/>
        </p:spPr>
        <p:txBody>
          <a:bodyPr wrap="square" rtlCol="0">
            <a:spAutoFit/>
          </a:bodyPr>
          <a:lstStyle/>
          <a:p>
            <a:pPr algn="ctr"/>
            <a:r>
              <a:rPr lang="en-US">
                <a:ea typeface="Lato Black" panose="020F0502020204030203" pitchFamily="34" charset="0"/>
                <a:cs typeface="Lato Black" panose="020F0502020204030203" pitchFamily="34" charset="0"/>
              </a:rPr>
              <a:t>Stress is the feeling of being overwhelmed or unable to cope with mental or emotional pressure.</a:t>
            </a:r>
            <a:endParaRPr lang="en-GB">
              <a:ea typeface="Lato Black" panose="020F0502020204030203" pitchFamily="34" charset="0"/>
              <a:cs typeface="Lato Black" panose="020F0502020204030203" pitchFamily="34" charset="0"/>
            </a:endParaRPr>
          </a:p>
        </p:txBody>
      </p:sp>
      <p:sp>
        <p:nvSpPr>
          <p:cNvPr id="20" name="Rectangle 19">
            <a:extLst>
              <a:ext uri="{FF2B5EF4-FFF2-40B4-BE49-F238E27FC236}">
                <a16:creationId xmlns:a16="http://schemas.microsoft.com/office/drawing/2014/main" id="{460EAFB9-4613-42F1-AF94-870D3D0E18F9}"/>
              </a:ext>
            </a:extLst>
          </p:cNvPr>
          <p:cNvSpPr/>
          <p:nvPr/>
        </p:nvSpPr>
        <p:spPr>
          <a:xfrm>
            <a:off x="790233" y="2047415"/>
            <a:ext cx="280717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a:ln/>
                <a:effectLst/>
                <a:ea typeface="Lato Black" panose="020F0502020204030203" pitchFamily="34" charset="0"/>
                <a:cs typeface="Lato Black" panose="020F0502020204030203" pitchFamily="34" charset="0"/>
              </a:rPr>
              <a:t>Stress</a:t>
            </a:r>
          </a:p>
        </p:txBody>
      </p:sp>
      <p:sp>
        <p:nvSpPr>
          <p:cNvPr id="25" name="Rectangle 24">
            <a:extLst>
              <a:ext uri="{FF2B5EF4-FFF2-40B4-BE49-F238E27FC236}">
                <a16:creationId xmlns:a16="http://schemas.microsoft.com/office/drawing/2014/main" id="{53B3BC34-1E8B-4D45-97C7-E015A3F9F388}"/>
              </a:ext>
            </a:extLst>
          </p:cNvPr>
          <p:cNvSpPr/>
          <p:nvPr/>
        </p:nvSpPr>
        <p:spPr>
          <a:xfrm>
            <a:off x="1301867" y="538331"/>
            <a:ext cx="9245914"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a:ln/>
                <a:effectLst/>
                <a:latin typeface="Lato Black" panose="020F0502020204030203" pitchFamily="34" charset="0"/>
                <a:ea typeface="Lato Black" panose="020F0502020204030203" pitchFamily="34" charset="0"/>
                <a:cs typeface="Lato Black" panose="020F0502020204030203" pitchFamily="34" charset="0"/>
              </a:rPr>
              <a:t>Mental Health </a:t>
            </a:r>
            <a:r>
              <a:rPr lang="en-US" sz="5400" b="1" cap="none" spc="0">
                <a:ln/>
                <a:effectLst/>
                <a:latin typeface="+mj-lt"/>
                <a:ea typeface="Lato Black" panose="020F0502020204030203" pitchFamily="34" charset="0"/>
                <a:cs typeface="Lato Black" panose="020F0502020204030203" pitchFamily="34" charset="0"/>
              </a:rPr>
              <a:t>Conditions</a:t>
            </a:r>
          </a:p>
        </p:txBody>
      </p:sp>
      <p:sp>
        <p:nvSpPr>
          <p:cNvPr id="26" name="Rectangle 25">
            <a:extLst>
              <a:ext uri="{FF2B5EF4-FFF2-40B4-BE49-F238E27FC236}">
                <a16:creationId xmlns:a16="http://schemas.microsoft.com/office/drawing/2014/main" id="{883FE13D-4DAD-44AD-A75A-CE3720C3F2C0}"/>
              </a:ext>
            </a:extLst>
          </p:cNvPr>
          <p:cNvSpPr/>
          <p:nvPr/>
        </p:nvSpPr>
        <p:spPr>
          <a:xfrm>
            <a:off x="8354940" y="2010885"/>
            <a:ext cx="328647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a:ln/>
                <a:ea typeface="Lato Black" panose="020F0502020204030203" pitchFamily="34" charset="0"/>
                <a:cs typeface="Lato Black" panose="020F0502020204030203" pitchFamily="34" charset="0"/>
              </a:rPr>
              <a:t>Anxiety</a:t>
            </a:r>
            <a:endParaRPr lang="en-US" sz="5400" b="1" cap="none" spc="0">
              <a:ln/>
              <a:effectLst/>
              <a:ea typeface="Lato Black" panose="020F0502020204030203" pitchFamily="34" charset="0"/>
              <a:cs typeface="Lato Black" panose="020F0502020204030203" pitchFamily="34" charset="0"/>
            </a:endParaRPr>
          </a:p>
        </p:txBody>
      </p:sp>
      <p:sp>
        <p:nvSpPr>
          <p:cNvPr id="27" name="Rectangle 26">
            <a:extLst>
              <a:ext uri="{FF2B5EF4-FFF2-40B4-BE49-F238E27FC236}">
                <a16:creationId xmlns:a16="http://schemas.microsoft.com/office/drawing/2014/main" id="{369B44D8-1E56-4A08-9621-C5ED50A771B0}"/>
              </a:ext>
            </a:extLst>
          </p:cNvPr>
          <p:cNvSpPr/>
          <p:nvPr/>
        </p:nvSpPr>
        <p:spPr>
          <a:xfrm>
            <a:off x="3919582" y="2711201"/>
            <a:ext cx="447430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a:ln/>
                <a:ea typeface="Lato Black" panose="020F0502020204030203" pitchFamily="34" charset="0"/>
                <a:cs typeface="Lato Black" panose="020F0502020204030203" pitchFamily="34" charset="0"/>
              </a:rPr>
              <a:t>Depression</a:t>
            </a:r>
            <a:endParaRPr lang="en-US" sz="5400" b="1" cap="none" spc="0">
              <a:ln/>
              <a:effectLst/>
              <a:ea typeface="Lato Black" panose="020F0502020204030203" pitchFamily="34" charset="0"/>
              <a:cs typeface="Lato Black" panose="020F0502020204030203" pitchFamily="34" charset="0"/>
            </a:endParaRPr>
          </a:p>
        </p:txBody>
      </p:sp>
      <p:sp>
        <p:nvSpPr>
          <p:cNvPr id="3" name="Slide Number Placeholder 14">
            <a:extLst>
              <a:ext uri="{FF2B5EF4-FFF2-40B4-BE49-F238E27FC236}">
                <a16:creationId xmlns:a16="http://schemas.microsoft.com/office/drawing/2014/main" id="{D16400A2-3DCD-EFDF-0BD2-DFF5D85890FF}"/>
              </a:ext>
            </a:extLst>
          </p:cNvPr>
          <p:cNvSpPr txBox="1">
            <a:spLocks/>
          </p:cNvSpPr>
          <p:nvPr/>
        </p:nvSpPr>
        <p:spPr>
          <a:xfrm>
            <a:off x="10406721" y="6551396"/>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55</a:t>
            </a:fld>
            <a:endParaRPr lang="en-GB"/>
          </a:p>
        </p:txBody>
      </p:sp>
      <p:sp>
        <p:nvSpPr>
          <p:cNvPr id="4" name="Date Placeholder 14">
            <a:extLst>
              <a:ext uri="{FF2B5EF4-FFF2-40B4-BE49-F238E27FC236}">
                <a16:creationId xmlns:a16="http://schemas.microsoft.com/office/drawing/2014/main" id="{87CCF206-58B9-CD80-57B7-F7DD571E36B1}"/>
              </a:ext>
            </a:extLst>
          </p:cNvPr>
          <p:cNvSpPr txBox="1">
            <a:spLocks/>
          </p:cNvSpPr>
          <p:nvPr/>
        </p:nvSpPr>
        <p:spPr>
          <a:xfrm>
            <a:off x="9246347" y="6522722"/>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spTree>
    <p:extLst>
      <p:ext uri="{BB962C8B-B14F-4D97-AF65-F5344CB8AC3E}">
        <p14:creationId xmlns:p14="http://schemas.microsoft.com/office/powerpoint/2010/main" val="1757712381"/>
      </p:ext>
    </p:extLst>
  </p:cSld>
  <p:clrMapOvr>
    <a:masterClrMapping/>
  </p:clrMapOvr>
  <p:extLst>
    <p:ext uri="{E180D4A7-C9FB-4DFB-919C-405C955672EB}">
      <p14:showEvtLst xmlns:p14="http://schemas.microsoft.com/office/powerpoint/2010/main">
        <p14:triggerEvt type="onClick" time="1469" objId="20"/>
        <p14:triggerEvt type="onClick" time="3406" objId="26"/>
        <p14:triggerEvt type="onClick" time="4442" objId="27"/>
      </p14:showEvtLst>
    </p:ext>
  </p:extLst>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49AFB2-5B12-4140-8020-7FB9A61C1CBE}"/>
              </a:ext>
            </a:extLst>
          </p:cNvPr>
          <p:cNvSpPr txBox="1"/>
          <p:nvPr/>
        </p:nvSpPr>
        <p:spPr>
          <a:xfrm>
            <a:off x="3237404" y="5794663"/>
            <a:ext cx="5825478" cy="923330"/>
          </a:xfrm>
          <a:prstGeom prst="rect">
            <a:avLst/>
          </a:prstGeom>
          <a:noFill/>
        </p:spPr>
        <p:txBody>
          <a:bodyPr wrap="square" rtlCol="0">
            <a:spAutoFit/>
          </a:bodyPr>
          <a:lstStyle/>
          <a:p>
            <a:pPr algn="ctr"/>
            <a:r>
              <a:rPr lang="en-US">
                <a:ea typeface="Lato Black" panose="020F0502020204030203" pitchFamily="34" charset="0"/>
                <a:cs typeface="Lato Black" panose="020F0502020204030203" pitchFamily="34" charset="0"/>
              </a:rPr>
              <a:t>Symptoms of long COVID include </a:t>
            </a:r>
            <a:r>
              <a:rPr lang="en-US" sz="1600">
                <a:ea typeface="Lato Black" panose="020F0502020204030203" pitchFamily="34" charset="0"/>
                <a:cs typeface="Lato Black" panose="020F0502020204030203" pitchFamily="34" charset="0"/>
              </a:rPr>
              <a:t>breathlessness</a:t>
            </a:r>
            <a:r>
              <a:rPr lang="en-US">
                <a:ea typeface="Lato Black" panose="020F0502020204030203" pitchFamily="34" charset="0"/>
                <a:cs typeface="Lato Black" panose="020F0502020204030203" pitchFamily="34" charset="0"/>
              </a:rPr>
              <a:t>, headaches, cough, fatigue and cognitive impairment or ‘brain fog’.</a:t>
            </a:r>
            <a:endParaRPr lang="en-GB">
              <a:ea typeface="Lato Black" panose="020F0502020204030203" pitchFamily="34" charset="0"/>
              <a:cs typeface="Lato Black" panose="020F0502020204030203" pitchFamily="34" charset="0"/>
            </a:endParaRPr>
          </a:p>
        </p:txBody>
      </p:sp>
      <p:sp>
        <p:nvSpPr>
          <p:cNvPr id="13" name="TextBox 12">
            <a:extLst>
              <a:ext uri="{FF2B5EF4-FFF2-40B4-BE49-F238E27FC236}">
                <a16:creationId xmlns:a16="http://schemas.microsoft.com/office/drawing/2014/main" id="{1157F57D-C8FC-4968-840A-19D1D622BE12}"/>
              </a:ext>
            </a:extLst>
          </p:cNvPr>
          <p:cNvSpPr txBox="1"/>
          <p:nvPr/>
        </p:nvSpPr>
        <p:spPr>
          <a:xfrm>
            <a:off x="6769915" y="2153076"/>
            <a:ext cx="5329080" cy="1477328"/>
          </a:xfrm>
          <a:prstGeom prst="rect">
            <a:avLst/>
          </a:prstGeom>
          <a:noFill/>
        </p:spPr>
        <p:txBody>
          <a:bodyPr wrap="square" rtlCol="0">
            <a:spAutoFit/>
          </a:bodyPr>
          <a:lstStyle/>
          <a:p>
            <a:pPr algn="ctr"/>
            <a:r>
              <a:rPr lang="en-US">
                <a:ea typeface="Lato Black" panose="020F0502020204030203" pitchFamily="34" charset="0"/>
                <a:cs typeface="Lato Black" panose="020F0502020204030203" pitchFamily="34" charset="0"/>
              </a:rPr>
              <a:t>An unpredictable disease of the central nervous system that disrupts the flow of information within the brain, and between the brain and body.</a:t>
            </a:r>
            <a:endParaRPr lang="en-GB">
              <a:ea typeface="Lato Black" panose="020F0502020204030203" pitchFamily="34" charset="0"/>
              <a:cs typeface="Lato Black" panose="020F0502020204030203" pitchFamily="34" charset="0"/>
            </a:endParaRPr>
          </a:p>
        </p:txBody>
      </p:sp>
      <p:sp>
        <p:nvSpPr>
          <p:cNvPr id="2" name="TextBox 1">
            <a:extLst>
              <a:ext uri="{FF2B5EF4-FFF2-40B4-BE49-F238E27FC236}">
                <a16:creationId xmlns:a16="http://schemas.microsoft.com/office/drawing/2014/main" id="{A686541E-FF66-45DD-81B3-B4C72BC64A32}"/>
              </a:ext>
            </a:extLst>
          </p:cNvPr>
          <p:cNvSpPr txBox="1"/>
          <p:nvPr/>
        </p:nvSpPr>
        <p:spPr>
          <a:xfrm>
            <a:off x="0" y="2262849"/>
            <a:ext cx="5562831" cy="1477328"/>
          </a:xfrm>
          <a:prstGeom prst="rect">
            <a:avLst/>
          </a:prstGeom>
          <a:noFill/>
        </p:spPr>
        <p:txBody>
          <a:bodyPr wrap="square" rtlCol="0">
            <a:spAutoFit/>
          </a:bodyPr>
          <a:lstStyle/>
          <a:p>
            <a:pPr algn="ctr"/>
            <a:r>
              <a:rPr lang="en-US">
                <a:ea typeface="Lato Black" panose="020F0502020204030203" pitchFamily="34" charset="0"/>
                <a:cs typeface="Lato Black" panose="020F0502020204030203" pitchFamily="34" charset="0"/>
              </a:rPr>
              <a:t>A serious, long-term illness that affects many body systems. It can progress a varying speeds and </a:t>
            </a:r>
            <a:r>
              <a:rPr lang="en-GB">
                <a:ea typeface="Lato Black" panose="020F0502020204030203" pitchFamily="34" charset="0"/>
                <a:cs typeface="Lato Black" panose="020F0502020204030203" pitchFamily="34" charset="0"/>
              </a:rPr>
              <a:t>severity often advancing without warning.</a:t>
            </a:r>
          </a:p>
        </p:txBody>
      </p:sp>
      <p:sp>
        <p:nvSpPr>
          <p:cNvPr id="20" name="Rectangle 19">
            <a:extLst>
              <a:ext uri="{FF2B5EF4-FFF2-40B4-BE49-F238E27FC236}">
                <a16:creationId xmlns:a16="http://schemas.microsoft.com/office/drawing/2014/main" id="{460EAFB9-4613-42F1-AF94-870D3D0E18F9}"/>
              </a:ext>
            </a:extLst>
          </p:cNvPr>
          <p:cNvSpPr/>
          <p:nvPr/>
        </p:nvSpPr>
        <p:spPr>
          <a:xfrm>
            <a:off x="955216" y="1248374"/>
            <a:ext cx="3446777"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a:ln/>
                <a:ea typeface="Lato Black" panose="020F0502020204030203" pitchFamily="34" charset="0"/>
                <a:cs typeface="Lato Black" panose="020F0502020204030203" pitchFamily="34" charset="0"/>
              </a:rPr>
              <a:t>Chronic Fatigue</a:t>
            </a:r>
          </a:p>
          <a:p>
            <a:pPr algn="ctr"/>
            <a:r>
              <a:rPr lang="en-US" sz="2800" b="1" cap="none" spc="0">
                <a:ln/>
                <a:effectLst/>
                <a:ea typeface="Lato Black" panose="020F0502020204030203" pitchFamily="34" charset="0"/>
                <a:cs typeface="Lato Black" panose="020F0502020204030203" pitchFamily="34" charset="0"/>
              </a:rPr>
              <a:t>Syndrome/ME</a:t>
            </a:r>
          </a:p>
        </p:txBody>
      </p:sp>
      <p:sp>
        <p:nvSpPr>
          <p:cNvPr id="25" name="Rectangle 24">
            <a:extLst>
              <a:ext uri="{FF2B5EF4-FFF2-40B4-BE49-F238E27FC236}">
                <a16:creationId xmlns:a16="http://schemas.microsoft.com/office/drawing/2014/main" id="{53B3BC34-1E8B-4D45-97C7-E015A3F9F388}"/>
              </a:ext>
            </a:extLst>
          </p:cNvPr>
          <p:cNvSpPr/>
          <p:nvPr/>
        </p:nvSpPr>
        <p:spPr>
          <a:xfrm>
            <a:off x="1481371" y="236132"/>
            <a:ext cx="10133492"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a:ln/>
                <a:effectLst/>
                <a:ea typeface="Lato Black" panose="020F0502020204030203" pitchFamily="34" charset="0"/>
                <a:cs typeface="Lato Black" panose="020F0502020204030203" pitchFamily="34" charset="0"/>
              </a:rPr>
              <a:t>Acquired Neurodiversity</a:t>
            </a:r>
          </a:p>
        </p:txBody>
      </p:sp>
      <p:sp>
        <p:nvSpPr>
          <p:cNvPr id="26" name="Rectangle 25">
            <a:extLst>
              <a:ext uri="{FF2B5EF4-FFF2-40B4-BE49-F238E27FC236}">
                <a16:creationId xmlns:a16="http://schemas.microsoft.com/office/drawing/2014/main" id="{883FE13D-4DAD-44AD-A75A-CE3720C3F2C0}"/>
              </a:ext>
            </a:extLst>
          </p:cNvPr>
          <p:cNvSpPr/>
          <p:nvPr/>
        </p:nvSpPr>
        <p:spPr>
          <a:xfrm>
            <a:off x="8485137" y="1303535"/>
            <a:ext cx="2350789"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a:ln/>
                <a:ea typeface="Lato Black" panose="020F0502020204030203" pitchFamily="34" charset="0"/>
                <a:cs typeface="Lato Black" panose="020F0502020204030203" pitchFamily="34" charset="0"/>
              </a:rPr>
              <a:t>Multiple</a:t>
            </a:r>
          </a:p>
          <a:p>
            <a:pPr algn="ctr"/>
            <a:r>
              <a:rPr lang="en-US" sz="2800" b="1" cap="none" spc="0">
                <a:ln/>
                <a:effectLst/>
                <a:ea typeface="Lato Black" panose="020F0502020204030203" pitchFamily="34" charset="0"/>
                <a:cs typeface="Lato Black" panose="020F0502020204030203" pitchFamily="34" charset="0"/>
              </a:rPr>
              <a:t>Sclerosis</a:t>
            </a:r>
          </a:p>
        </p:txBody>
      </p:sp>
      <p:sp>
        <p:nvSpPr>
          <p:cNvPr id="27" name="Rectangle 26">
            <a:extLst>
              <a:ext uri="{FF2B5EF4-FFF2-40B4-BE49-F238E27FC236}">
                <a16:creationId xmlns:a16="http://schemas.microsoft.com/office/drawing/2014/main" id="{369B44D8-1E56-4A08-9621-C5ED50A771B0}"/>
              </a:ext>
            </a:extLst>
          </p:cNvPr>
          <p:cNvSpPr/>
          <p:nvPr/>
        </p:nvSpPr>
        <p:spPr>
          <a:xfrm>
            <a:off x="3898564" y="5199127"/>
            <a:ext cx="4503157"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a:ln/>
                <a:ea typeface="Lato Black" panose="020F0502020204030203" pitchFamily="34" charset="0"/>
                <a:cs typeface="Lato Black" panose="020F0502020204030203" pitchFamily="34" charset="0"/>
              </a:rPr>
              <a:t>Long term Covid-19</a:t>
            </a:r>
            <a:endParaRPr lang="en-US" sz="2800" b="1" cap="none" spc="0">
              <a:ln/>
              <a:effectLst/>
              <a:ea typeface="Lato Black" panose="020F0502020204030203" pitchFamily="34" charset="0"/>
              <a:cs typeface="Lato Black" panose="020F0502020204030203" pitchFamily="34" charset="0"/>
            </a:endParaRPr>
          </a:p>
        </p:txBody>
      </p:sp>
      <p:sp>
        <p:nvSpPr>
          <p:cNvPr id="11" name="TextBox 10">
            <a:extLst>
              <a:ext uri="{FF2B5EF4-FFF2-40B4-BE49-F238E27FC236}">
                <a16:creationId xmlns:a16="http://schemas.microsoft.com/office/drawing/2014/main" id="{768FDE71-A8F1-4C62-B1C7-A1BB045ACA3D}"/>
              </a:ext>
            </a:extLst>
          </p:cNvPr>
          <p:cNvSpPr txBox="1"/>
          <p:nvPr/>
        </p:nvSpPr>
        <p:spPr>
          <a:xfrm>
            <a:off x="169155" y="4275797"/>
            <a:ext cx="5224519" cy="923330"/>
          </a:xfrm>
          <a:prstGeom prst="rect">
            <a:avLst/>
          </a:prstGeom>
          <a:noFill/>
        </p:spPr>
        <p:txBody>
          <a:bodyPr wrap="square" rtlCol="0">
            <a:spAutoFit/>
          </a:bodyPr>
          <a:lstStyle/>
          <a:p>
            <a:pPr algn="ctr"/>
            <a:r>
              <a:rPr lang="en-GB">
                <a:ea typeface="Lato Black" panose="020F0502020204030203" pitchFamily="34" charset="0"/>
                <a:cs typeface="Lato Black" panose="020F0502020204030203" pitchFamily="34" charset="0"/>
              </a:rPr>
              <a:t>Any head trauma, illness or injury that changes a persons capacity to think/process/perform</a:t>
            </a:r>
          </a:p>
        </p:txBody>
      </p:sp>
      <p:sp>
        <p:nvSpPr>
          <p:cNvPr id="12" name="Rectangle 11">
            <a:extLst>
              <a:ext uri="{FF2B5EF4-FFF2-40B4-BE49-F238E27FC236}">
                <a16:creationId xmlns:a16="http://schemas.microsoft.com/office/drawing/2014/main" id="{B6CB5520-8050-4599-8D47-6BF4B6FD7C2E}"/>
              </a:ext>
            </a:extLst>
          </p:cNvPr>
          <p:cNvSpPr/>
          <p:nvPr/>
        </p:nvSpPr>
        <p:spPr>
          <a:xfrm>
            <a:off x="1177514" y="3740844"/>
            <a:ext cx="2682145"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a:ln/>
                <a:ea typeface="Lato Black" panose="020F0502020204030203" pitchFamily="34" charset="0"/>
                <a:cs typeface="Lato Black" panose="020F0502020204030203" pitchFamily="34" charset="0"/>
              </a:rPr>
              <a:t>Brain Injury</a:t>
            </a:r>
            <a:endParaRPr lang="en-US" sz="2800" b="1" cap="none" spc="0">
              <a:ln/>
              <a:effectLst/>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64714900-39EC-4805-BEB4-AFA5B104CA3D}"/>
              </a:ext>
            </a:extLst>
          </p:cNvPr>
          <p:cNvSpPr/>
          <p:nvPr/>
        </p:nvSpPr>
        <p:spPr>
          <a:xfrm>
            <a:off x="7337786" y="3630404"/>
            <a:ext cx="4854213"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a:ln/>
                <a:ea typeface="Lato Black" panose="020F0502020204030203" pitchFamily="34" charset="0"/>
                <a:cs typeface="Lato Black" panose="020F0502020204030203" pitchFamily="34" charset="0"/>
              </a:rPr>
              <a:t>Pre Natal illness</a:t>
            </a:r>
          </a:p>
          <a:p>
            <a:pPr algn="ctr"/>
            <a:r>
              <a:rPr lang="en-US" sz="2800" b="1">
                <a:ln/>
                <a:ea typeface="Lato Black" panose="020F0502020204030203" pitchFamily="34" charset="0"/>
                <a:cs typeface="Lato Black" panose="020F0502020204030203" pitchFamily="34" charset="0"/>
              </a:rPr>
              <a:t> or trauma</a:t>
            </a:r>
            <a:endParaRPr lang="en-US" sz="2800" b="1" cap="none" spc="0">
              <a:ln/>
              <a:effectLst/>
              <a:ea typeface="Lato Black" panose="020F0502020204030203" pitchFamily="34" charset="0"/>
              <a:cs typeface="Lato Black" panose="020F0502020204030203" pitchFamily="34" charset="0"/>
            </a:endParaRPr>
          </a:p>
        </p:txBody>
      </p:sp>
      <p:sp>
        <p:nvSpPr>
          <p:cNvPr id="16" name="TextBox 15">
            <a:extLst>
              <a:ext uri="{FF2B5EF4-FFF2-40B4-BE49-F238E27FC236}">
                <a16:creationId xmlns:a16="http://schemas.microsoft.com/office/drawing/2014/main" id="{5A5F30DC-B6B1-45CC-8581-77D5B6731E92}"/>
              </a:ext>
            </a:extLst>
          </p:cNvPr>
          <p:cNvSpPr txBox="1"/>
          <p:nvPr/>
        </p:nvSpPr>
        <p:spPr>
          <a:xfrm>
            <a:off x="7337787" y="4510722"/>
            <a:ext cx="4854213" cy="923330"/>
          </a:xfrm>
          <a:prstGeom prst="rect">
            <a:avLst/>
          </a:prstGeom>
          <a:noFill/>
        </p:spPr>
        <p:txBody>
          <a:bodyPr wrap="square" rtlCol="0">
            <a:spAutoFit/>
          </a:bodyPr>
          <a:lstStyle/>
          <a:p>
            <a:pPr algn="ctr"/>
            <a:r>
              <a:rPr lang="en-GB">
                <a:ea typeface="Lato Black" panose="020F0502020204030203" pitchFamily="34" charset="0"/>
                <a:cs typeface="Lato Black" panose="020F0502020204030203" pitchFamily="34" charset="0"/>
              </a:rPr>
              <a:t>Any illness or trauma in the womb that causes Neurological impairment</a:t>
            </a:r>
          </a:p>
        </p:txBody>
      </p:sp>
      <p:sp>
        <p:nvSpPr>
          <p:cNvPr id="3" name="Slide Number Placeholder 14">
            <a:extLst>
              <a:ext uri="{FF2B5EF4-FFF2-40B4-BE49-F238E27FC236}">
                <a16:creationId xmlns:a16="http://schemas.microsoft.com/office/drawing/2014/main" id="{694747F0-2BFA-F18B-14F5-0E05B44DF6AC}"/>
              </a:ext>
            </a:extLst>
          </p:cNvPr>
          <p:cNvSpPr txBox="1">
            <a:spLocks/>
          </p:cNvSpPr>
          <p:nvPr/>
        </p:nvSpPr>
        <p:spPr>
          <a:xfrm>
            <a:off x="10406721" y="6551396"/>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56</a:t>
            </a:fld>
            <a:endParaRPr lang="en-GB"/>
          </a:p>
        </p:txBody>
      </p:sp>
      <p:sp>
        <p:nvSpPr>
          <p:cNvPr id="4" name="Date Placeholder 14">
            <a:extLst>
              <a:ext uri="{FF2B5EF4-FFF2-40B4-BE49-F238E27FC236}">
                <a16:creationId xmlns:a16="http://schemas.microsoft.com/office/drawing/2014/main" id="{E755240F-F8A0-8769-AACB-11BBA5ABF325}"/>
              </a:ext>
            </a:extLst>
          </p:cNvPr>
          <p:cNvSpPr txBox="1">
            <a:spLocks/>
          </p:cNvSpPr>
          <p:nvPr/>
        </p:nvSpPr>
        <p:spPr>
          <a:xfrm>
            <a:off x="9246347" y="6522722"/>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spTree>
    <p:custDataLst>
      <p:tags r:id="rId1"/>
    </p:custDataLst>
    <p:extLst>
      <p:ext uri="{BB962C8B-B14F-4D97-AF65-F5344CB8AC3E}">
        <p14:creationId xmlns:p14="http://schemas.microsoft.com/office/powerpoint/2010/main" val="375236000"/>
      </p:ext>
    </p:extLst>
  </p:cSld>
  <p:clrMapOvr>
    <a:masterClrMapping/>
  </p:clrMapOvr>
  <p:extLst>
    <p:ext uri="{E180D4A7-C9FB-4DFB-919C-405C955672EB}">
      <p14:showEvtLst xmlns:p14="http://schemas.microsoft.com/office/powerpoint/2010/main">
        <p14:triggerEvt type="onClick" time="2488" objId="26"/>
        <p14:triggerEvt type="onClick" time="3417" objId="27"/>
      </p14:showEvtLst>
    </p:ext>
  </p:extLst>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57F57D-C8FC-4968-840A-19D1D622BE12}"/>
              </a:ext>
            </a:extLst>
          </p:cNvPr>
          <p:cNvSpPr txBox="1"/>
          <p:nvPr/>
        </p:nvSpPr>
        <p:spPr>
          <a:xfrm>
            <a:off x="6862920" y="1804890"/>
            <a:ext cx="5329080" cy="1477328"/>
          </a:xfrm>
          <a:prstGeom prst="rect">
            <a:avLst/>
          </a:prstGeom>
          <a:noFill/>
        </p:spPr>
        <p:txBody>
          <a:bodyPr wrap="square" rtlCol="0">
            <a:spAutoFit/>
          </a:bodyPr>
          <a:lstStyle/>
          <a:p>
            <a:pPr algn="ctr"/>
            <a:r>
              <a:rPr lang="en-GB"/>
              <a:t>Dementia is not a specific disease but is rather a general term for the impaired ability to remember, think, or make decisions that interferes with doing everyday activities. </a:t>
            </a:r>
            <a:endParaRPr lang="en-GB">
              <a:ea typeface="Lato Black" panose="020F0502020204030203" pitchFamily="34" charset="0"/>
              <a:cs typeface="Lato Black" panose="020F0502020204030203" pitchFamily="34" charset="0"/>
            </a:endParaRPr>
          </a:p>
        </p:txBody>
      </p:sp>
      <p:sp>
        <p:nvSpPr>
          <p:cNvPr id="2" name="TextBox 1">
            <a:extLst>
              <a:ext uri="{FF2B5EF4-FFF2-40B4-BE49-F238E27FC236}">
                <a16:creationId xmlns:a16="http://schemas.microsoft.com/office/drawing/2014/main" id="{A686541E-FF66-45DD-81B3-B4C72BC64A32}"/>
              </a:ext>
            </a:extLst>
          </p:cNvPr>
          <p:cNvSpPr txBox="1"/>
          <p:nvPr/>
        </p:nvSpPr>
        <p:spPr>
          <a:xfrm>
            <a:off x="0" y="2263516"/>
            <a:ext cx="5562831" cy="646331"/>
          </a:xfrm>
          <a:prstGeom prst="rect">
            <a:avLst/>
          </a:prstGeom>
          <a:solidFill>
            <a:schemeClr val="accent1"/>
          </a:solidFill>
        </p:spPr>
        <p:txBody>
          <a:bodyPr wrap="square" rtlCol="0">
            <a:spAutoFit/>
          </a:bodyPr>
          <a:lstStyle/>
          <a:p>
            <a:pPr algn="ctr"/>
            <a:r>
              <a:rPr lang="en-GB">
                <a:ea typeface="Lato Black" panose="020F0502020204030203" pitchFamily="34" charset="0"/>
                <a:cs typeface="Lato Black" panose="020F0502020204030203" pitchFamily="34" charset="0"/>
              </a:rPr>
              <a:t>Caused by illness or injury</a:t>
            </a:r>
          </a:p>
          <a:p>
            <a:pPr algn="ctr"/>
            <a:r>
              <a:rPr lang="en-GB">
                <a:ea typeface="Lato Black" panose="020F0502020204030203" pitchFamily="34" charset="0"/>
                <a:cs typeface="Lato Black" panose="020F0502020204030203" pitchFamily="34" charset="0"/>
              </a:rPr>
              <a:t>(Also, those present from birth)</a:t>
            </a:r>
          </a:p>
        </p:txBody>
      </p:sp>
      <p:sp>
        <p:nvSpPr>
          <p:cNvPr id="20" name="Rectangle 19">
            <a:extLst>
              <a:ext uri="{FF2B5EF4-FFF2-40B4-BE49-F238E27FC236}">
                <a16:creationId xmlns:a16="http://schemas.microsoft.com/office/drawing/2014/main" id="{460EAFB9-4613-42F1-AF94-870D3D0E18F9}"/>
              </a:ext>
            </a:extLst>
          </p:cNvPr>
          <p:cNvSpPr/>
          <p:nvPr/>
        </p:nvSpPr>
        <p:spPr>
          <a:xfrm>
            <a:off x="1432913" y="1248374"/>
            <a:ext cx="2491387"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a:ln/>
                <a:ea typeface="Lato Black" panose="020F0502020204030203" pitchFamily="34" charset="0"/>
                <a:cs typeface="Lato Black" panose="020F0502020204030203" pitchFamily="34" charset="0"/>
              </a:rPr>
              <a:t>Personality</a:t>
            </a:r>
          </a:p>
          <a:p>
            <a:pPr algn="ctr"/>
            <a:r>
              <a:rPr lang="en-US" sz="2800" b="1" cap="none" spc="0">
                <a:ln/>
                <a:effectLst/>
                <a:ea typeface="Lato Black" panose="020F0502020204030203" pitchFamily="34" charset="0"/>
                <a:cs typeface="Lato Black" panose="020F0502020204030203" pitchFamily="34" charset="0"/>
              </a:rPr>
              <a:t>disorde</a:t>
            </a:r>
            <a:r>
              <a:rPr lang="en-US" sz="2800" b="1">
                <a:ln/>
                <a:ea typeface="Lato Black" panose="020F0502020204030203" pitchFamily="34" charset="0"/>
                <a:cs typeface="Lato Black" panose="020F0502020204030203" pitchFamily="34" charset="0"/>
              </a:rPr>
              <a:t>rs</a:t>
            </a:r>
            <a:endParaRPr lang="en-US" sz="2800" b="1" cap="none" spc="0">
              <a:ln/>
              <a:effectLst/>
              <a:ea typeface="Lato Black" panose="020F0502020204030203" pitchFamily="34" charset="0"/>
              <a:cs typeface="Lato Black" panose="020F0502020204030203" pitchFamily="34" charset="0"/>
            </a:endParaRPr>
          </a:p>
        </p:txBody>
      </p:sp>
      <p:sp>
        <p:nvSpPr>
          <p:cNvPr id="25" name="Rectangle 24">
            <a:extLst>
              <a:ext uri="{FF2B5EF4-FFF2-40B4-BE49-F238E27FC236}">
                <a16:creationId xmlns:a16="http://schemas.microsoft.com/office/drawing/2014/main" id="{53B3BC34-1E8B-4D45-97C7-E015A3F9F388}"/>
              </a:ext>
            </a:extLst>
          </p:cNvPr>
          <p:cNvSpPr/>
          <p:nvPr/>
        </p:nvSpPr>
        <p:spPr>
          <a:xfrm>
            <a:off x="1481371" y="236132"/>
            <a:ext cx="10133492"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a:ln/>
                <a:effectLst/>
                <a:ea typeface="Lato Black" panose="020F0502020204030203" pitchFamily="34" charset="0"/>
                <a:cs typeface="Lato Black" panose="020F0502020204030203" pitchFamily="34" charset="0"/>
              </a:rPr>
              <a:t>Acquired Neurodiversity</a:t>
            </a:r>
          </a:p>
        </p:txBody>
      </p:sp>
      <p:sp>
        <p:nvSpPr>
          <p:cNvPr id="26" name="Rectangle 25">
            <a:extLst>
              <a:ext uri="{FF2B5EF4-FFF2-40B4-BE49-F238E27FC236}">
                <a16:creationId xmlns:a16="http://schemas.microsoft.com/office/drawing/2014/main" id="{883FE13D-4DAD-44AD-A75A-CE3720C3F2C0}"/>
              </a:ext>
            </a:extLst>
          </p:cNvPr>
          <p:cNvSpPr/>
          <p:nvPr/>
        </p:nvSpPr>
        <p:spPr>
          <a:xfrm>
            <a:off x="8444211" y="1281670"/>
            <a:ext cx="2350789"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a:ln/>
                <a:ea typeface="Lato Black" panose="020F0502020204030203" pitchFamily="34" charset="0"/>
                <a:cs typeface="Lato Black" panose="020F0502020204030203" pitchFamily="34" charset="0"/>
              </a:rPr>
              <a:t>Dementia</a:t>
            </a:r>
            <a:endParaRPr lang="en-US" sz="2800" b="1" cap="none" spc="0">
              <a:ln/>
              <a:effectLst/>
              <a:ea typeface="Lato Black" panose="020F0502020204030203" pitchFamily="34" charset="0"/>
              <a:cs typeface="Lato Black" panose="020F0502020204030203" pitchFamily="34" charset="0"/>
            </a:endParaRPr>
          </a:p>
        </p:txBody>
      </p:sp>
      <p:sp>
        <p:nvSpPr>
          <p:cNvPr id="11" name="TextBox 10">
            <a:extLst>
              <a:ext uri="{FF2B5EF4-FFF2-40B4-BE49-F238E27FC236}">
                <a16:creationId xmlns:a16="http://schemas.microsoft.com/office/drawing/2014/main" id="{768FDE71-A8F1-4C62-B1C7-A1BB045ACA3D}"/>
              </a:ext>
            </a:extLst>
          </p:cNvPr>
          <p:cNvSpPr txBox="1"/>
          <p:nvPr/>
        </p:nvSpPr>
        <p:spPr>
          <a:xfrm>
            <a:off x="169155" y="4275797"/>
            <a:ext cx="5224519" cy="1200329"/>
          </a:xfrm>
          <a:prstGeom prst="rect">
            <a:avLst/>
          </a:prstGeom>
          <a:noFill/>
        </p:spPr>
        <p:txBody>
          <a:bodyPr wrap="square" rtlCol="0">
            <a:spAutoFit/>
          </a:bodyPr>
          <a:lstStyle/>
          <a:p>
            <a:pPr algn="ctr"/>
            <a:r>
              <a:rPr lang="en-GB">
                <a:ea typeface="Lato Black" panose="020F0502020204030203" pitchFamily="34" charset="0"/>
                <a:cs typeface="Lato Black" panose="020F0502020204030203" pitchFamily="34" charset="0"/>
              </a:rPr>
              <a:t>Whilst often a symptom of other conditions, long term addiction does rewire people’s brains in drastic ways</a:t>
            </a:r>
          </a:p>
        </p:txBody>
      </p:sp>
      <p:sp>
        <p:nvSpPr>
          <p:cNvPr id="12" name="Rectangle 11">
            <a:extLst>
              <a:ext uri="{FF2B5EF4-FFF2-40B4-BE49-F238E27FC236}">
                <a16:creationId xmlns:a16="http://schemas.microsoft.com/office/drawing/2014/main" id="{B6CB5520-8050-4599-8D47-6BF4B6FD7C2E}"/>
              </a:ext>
            </a:extLst>
          </p:cNvPr>
          <p:cNvSpPr/>
          <p:nvPr/>
        </p:nvSpPr>
        <p:spPr>
          <a:xfrm>
            <a:off x="1480484" y="3740844"/>
            <a:ext cx="2076209"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a:ln/>
                <a:ea typeface="Lato Black" panose="020F0502020204030203" pitchFamily="34" charset="0"/>
                <a:cs typeface="Lato Black" panose="020F0502020204030203" pitchFamily="34" charset="0"/>
              </a:rPr>
              <a:t>Addiction</a:t>
            </a:r>
            <a:endParaRPr lang="en-US" sz="2800" b="1" cap="none" spc="0">
              <a:ln/>
              <a:effectLst/>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64714900-39EC-4805-BEB4-AFA5B104CA3D}"/>
              </a:ext>
            </a:extLst>
          </p:cNvPr>
          <p:cNvSpPr/>
          <p:nvPr/>
        </p:nvSpPr>
        <p:spPr>
          <a:xfrm>
            <a:off x="7337786" y="3630404"/>
            <a:ext cx="4854213"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a:ln/>
                <a:ea typeface="Lato Black" panose="020F0502020204030203" pitchFamily="34" charset="0"/>
                <a:cs typeface="Lato Black" panose="020F0502020204030203" pitchFamily="34" charset="0"/>
              </a:rPr>
              <a:t>Parkinson's</a:t>
            </a:r>
            <a:endParaRPr lang="en-US" sz="2800" b="1" cap="none" spc="0">
              <a:ln/>
              <a:effectLst/>
              <a:ea typeface="Lato Black" panose="020F0502020204030203" pitchFamily="34" charset="0"/>
              <a:cs typeface="Lato Black" panose="020F0502020204030203" pitchFamily="34" charset="0"/>
            </a:endParaRPr>
          </a:p>
        </p:txBody>
      </p:sp>
      <p:sp>
        <p:nvSpPr>
          <p:cNvPr id="16" name="TextBox 15">
            <a:extLst>
              <a:ext uri="{FF2B5EF4-FFF2-40B4-BE49-F238E27FC236}">
                <a16:creationId xmlns:a16="http://schemas.microsoft.com/office/drawing/2014/main" id="{5A5F30DC-B6B1-45CC-8581-77D5B6731E92}"/>
              </a:ext>
            </a:extLst>
          </p:cNvPr>
          <p:cNvSpPr txBox="1"/>
          <p:nvPr/>
        </p:nvSpPr>
        <p:spPr>
          <a:xfrm>
            <a:off x="7337787" y="4373979"/>
            <a:ext cx="4854213" cy="1200329"/>
          </a:xfrm>
          <a:prstGeom prst="rect">
            <a:avLst/>
          </a:prstGeom>
          <a:noFill/>
        </p:spPr>
        <p:txBody>
          <a:bodyPr wrap="square" rtlCol="0">
            <a:spAutoFit/>
          </a:bodyPr>
          <a:lstStyle/>
          <a:p>
            <a:pPr algn="ctr"/>
            <a:r>
              <a:rPr lang="en-GB"/>
              <a:t>Parkinson's disease is a condition in which parts of the brain become progressively damaged over many years.</a:t>
            </a:r>
            <a:endParaRPr lang="en-GB">
              <a:ea typeface="Lato Black" panose="020F0502020204030203" pitchFamily="34" charset="0"/>
              <a:cs typeface="Lato Black" panose="020F0502020204030203" pitchFamily="34" charset="0"/>
            </a:endParaRPr>
          </a:p>
        </p:txBody>
      </p:sp>
      <p:sp>
        <p:nvSpPr>
          <p:cNvPr id="3" name="Slide Number Placeholder 14">
            <a:extLst>
              <a:ext uri="{FF2B5EF4-FFF2-40B4-BE49-F238E27FC236}">
                <a16:creationId xmlns:a16="http://schemas.microsoft.com/office/drawing/2014/main" id="{FAEB83B9-24B5-1E01-2E10-09238C8EBB52}"/>
              </a:ext>
            </a:extLst>
          </p:cNvPr>
          <p:cNvSpPr txBox="1">
            <a:spLocks/>
          </p:cNvSpPr>
          <p:nvPr/>
        </p:nvSpPr>
        <p:spPr>
          <a:xfrm>
            <a:off x="10406721" y="6551396"/>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57</a:t>
            </a:fld>
            <a:endParaRPr lang="en-GB"/>
          </a:p>
        </p:txBody>
      </p:sp>
      <p:sp>
        <p:nvSpPr>
          <p:cNvPr id="4" name="Date Placeholder 14">
            <a:extLst>
              <a:ext uri="{FF2B5EF4-FFF2-40B4-BE49-F238E27FC236}">
                <a16:creationId xmlns:a16="http://schemas.microsoft.com/office/drawing/2014/main" id="{7620DB06-0927-3F5D-3572-94B4124B853D}"/>
              </a:ext>
            </a:extLst>
          </p:cNvPr>
          <p:cNvSpPr txBox="1">
            <a:spLocks/>
          </p:cNvSpPr>
          <p:nvPr/>
        </p:nvSpPr>
        <p:spPr>
          <a:xfrm>
            <a:off x="9246347" y="6522722"/>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spTree>
    <p:custDataLst>
      <p:tags r:id="rId1"/>
    </p:custDataLst>
    <p:extLst>
      <p:ext uri="{BB962C8B-B14F-4D97-AF65-F5344CB8AC3E}">
        <p14:creationId xmlns:p14="http://schemas.microsoft.com/office/powerpoint/2010/main" val="253946281"/>
      </p:ext>
    </p:extLst>
  </p:cSld>
  <p:clrMapOvr>
    <a:masterClrMapping/>
  </p:clrMapOvr>
  <p:extLst>
    <p:ext uri="{E180D4A7-C9FB-4DFB-919C-405C955672EB}">
      <p14:showEvtLst xmlns:p14="http://schemas.microsoft.com/office/powerpoint/2010/main">
        <p14:triggerEvt type="onClick" time="2488" objId="26"/>
        <p14:triggerEvt type="onClick" time="3417" objId="27"/>
      </p14:showEvtLst>
    </p:ext>
  </p:extLst>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3B3BC34-1E8B-4D45-97C7-E015A3F9F388}"/>
              </a:ext>
            </a:extLst>
          </p:cNvPr>
          <p:cNvSpPr/>
          <p:nvPr/>
        </p:nvSpPr>
        <p:spPr>
          <a:xfrm>
            <a:off x="1481371" y="236132"/>
            <a:ext cx="10133492"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prstClr val="black"/>
                </a:solidFill>
                <a:effectLst/>
                <a:uLnTx/>
                <a:uFillTx/>
                <a:latin typeface="Calibri" panose="020F0502020204030204"/>
                <a:ea typeface="Lato Black" panose="020F0502020204030203" pitchFamily="34" charset="0"/>
                <a:cs typeface="Lato Black" panose="020F0502020204030203" pitchFamily="34" charset="0"/>
              </a:rPr>
              <a:t>Acquired Neurodiversity</a:t>
            </a:r>
          </a:p>
        </p:txBody>
      </p:sp>
      <p:sp>
        <p:nvSpPr>
          <p:cNvPr id="3" name="Slide Number Placeholder 14">
            <a:extLst>
              <a:ext uri="{FF2B5EF4-FFF2-40B4-BE49-F238E27FC236}">
                <a16:creationId xmlns:a16="http://schemas.microsoft.com/office/drawing/2014/main" id="{FAEB83B9-24B5-1E01-2E10-09238C8EBB52}"/>
              </a:ext>
            </a:extLst>
          </p:cNvPr>
          <p:cNvSpPr txBox="1">
            <a:spLocks/>
          </p:cNvSpPr>
          <p:nvPr/>
        </p:nvSpPr>
        <p:spPr>
          <a:xfrm>
            <a:off x="10406721" y="6551396"/>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GB" sz="10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14">
            <a:extLst>
              <a:ext uri="{FF2B5EF4-FFF2-40B4-BE49-F238E27FC236}">
                <a16:creationId xmlns:a16="http://schemas.microsoft.com/office/drawing/2014/main" id="{7620DB06-0927-3F5D-3572-94B4124B853D}"/>
              </a:ext>
            </a:extLst>
          </p:cNvPr>
          <p:cNvSpPr txBox="1">
            <a:spLocks/>
          </p:cNvSpPr>
          <p:nvPr/>
        </p:nvSpPr>
        <p:spPr>
          <a:xfrm>
            <a:off x="9246347" y="6522722"/>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ThinkNeurodiversity.com 2023</a:t>
            </a:r>
          </a:p>
        </p:txBody>
      </p:sp>
      <p:pic>
        <p:nvPicPr>
          <p:cNvPr id="8" name="Picture 7" descr="A person smiling at the camera&#10;&#10;">
            <a:extLst>
              <a:ext uri="{FF2B5EF4-FFF2-40B4-BE49-F238E27FC236}">
                <a16:creationId xmlns:a16="http://schemas.microsoft.com/office/drawing/2014/main" id="{8087C962-132B-0E47-51D6-696EF6CD4C76}"/>
              </a:ext>
            </a:extLst>
          </p:cNvPr>
          <p:cNvPicPr>
            <a:picLocks noChangeAspect="1"/>
          </p:cNvPicPr>
          <p:nvPr/>
        </p:nvPicPr>
        <p:blipFill>
          <a:blip r:embed="rId4"/>
          <a:stretch>
            <a:fillRect/>
          </a:stretch>
        </p:blipFill>
        <p:spPr>
          <a:xfrm>
            <a:off x="1985655" y="1732174"/>
            <a:ext cx="8220689" cy="4625508"/>
          </a:xfrm>
          <a:prstGeom prst="rect">
            <a:avLst/>
          </a:prstGeom>
        </p:spPr>
      </p:pic>
      <p:sp>
        <p:nvSpPr>
          <p:cNvPr id="9" name="Rectangle 8">
            <a:extLst>
              <a:ext uri="{FF2B5EF4-FFF2-40B4-BE49-F238E27FC236}">
                <a16:creationId xmlns:a16="http://schemas.microsoft.com/office/drawing/2014/main" id="{65CCB7CE-1B93-C6DD-5F40-2B8AC4125781}"/>
              </a:ext>
            </a:extLst>
          </p:cNvPr>
          <p:cNvSpPr/>
          <p:nvPr/>
        </p:nvSpPr>
        <p:spPr>
          <a:xfrm>
            <a:off x="3611301" y="1159462"/>
            <a:ext cx="5513687"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effectLst/>
                <a:uLnTx/>
                <a:uFillTx/>
                <a:latin typeface="Calibri" panose="020F0502020204030204"/>
                <a:ea typeface="Lato Black" panose="020F0502020204030203" pitchFamily="34" charset="0"/>
                <a:cs typeface="Lato Black" panose="020F0502020204030203" pitchFamily="34" charset="0"/>
              </a:rPr>
              <a:t>Perimenopause and Menopause</a:t>
            </a:r>
          </a:p>
        </p:txBody>
      </p:sp>
    </p:spTree>
    <p:custDataLst>
      <p:tags r:id="rId1"/>
    </p:custDataLst>
    <p:extLst>
      <p:ext uri="{BB962C8B-B14F-4D97-AF65-F5344CB8AC3E}">
        <p14:creationId xmlns:p14="http://schemas.microsoft.com/office/powerpoint/2010/main" val="3081077558"/>
      </p:ext>
    </p:extLst>
  </p:cSld>
  <p:clrMapOvr>
    <a:masterClrMapping/>
  </p:clrMapOvr>
  <p:extLst>
    <p:ext uri="{E180D4A7-C9FB-4DFB-919C-405C955672EB}">
      <p14:showEvtLst xmlns:p14="http://schemas.microsoft.com/office/powerpoint/2010/main">
        <p14:triggerEvt type="onClick" time="2488" objId="26"/>
        <p14:triggerEvt type="onClick" time="3417" objId="27"/>
      </p14:showEvtLst>
    </p:ext>
  </p:extLst>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3B3BC34-1E8B-4D45-97C7-E015A3F9F388}"/>
              </a:ext>
            </a:extLst>
          </p:cNvPr>
          <p:cNvSpPr/>
          <p:nvPr/>
        </p:nvSpPr>
        <p:spPr>
          <a:xfrm>
            <a:off x="1481371" y="236132"/>
            <a:ext cx="10133492"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prstClr val="black"/>
                </a:solidFill>
                <a:effectLst/>
                <a:uLnTx/>
                <a:uFillTx/>
                <a:latin typeface="Calibri" panose="020F0502020204030204"/>
                <a:ea typeface="Lato Black" panose="020F0502020204030203" pitchFamily="34" charset="0"/>
                <a:cs typeface="Lato Black" panose="020F0502020204030203" pitchFamily="34" charset="0"/>
              </a:rPr>
              <a:t>Acquired Neurodiversity</a:t>
            </a:r>
          </a:p>
        </p:txBody>
      </p:sp>
      <p:sp>
        <p:nvSpPr>
          <p:cNvPr id="3" name="Slide Number Placeholder 14">
            <a:extLst>
              <a:ext uri="{FF2B5EF4-FFF2-40B4-BE49-F238E27FC236}">
                <a16:creationId xmlns:a16="http://schemas.microsoft.com/office/drawing/2014/main" id="{FAEB83B9-24B5-1E01-2E10-09238C8EBB52}"/>
              </a:ext>
            </a:extLst>
          </p:cNvPr>
          <p:cNvSpPr txBox="1">
            <a:spLocks/>
          </p:cNvSpPr>
          <p:nvPr/>
        </p:nvSpPr>
        <p:spPr>
          <a:xfrm>
            <a:off x="10406721" y="6551396"/>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GB" sz="10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14">
            <a:extLst>
              <a:ext uri="{FF2B5EF4-FFF2-40B4-BE49-F238E27FC236}">
                <a16:creationId xmlns:a16="http://schemas.microsoft.com/office/drawing/2014/main" id="{7620DB06-0927-3F5D-3572-94B4124B853D}"/>
              </a:ext>
            </a:extLst>
          </p:cNvPr>
          <p:cNvSpPr txBox="1">
            <a:spLocks/>
          </p:cNvSpPr>
          <p:nvPr/>
        </p:nvSpPr>
        <p:spPr>
          <a:xfrm>
            <a:off x="9246347" y="6522722"/>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ThinkNeurodiversity.com 2023</a:t>
            </a:r>
          </a:p>
        </p:txBody>
      </p:sp>
      <p:sp>
        <p:nvSpPr>
          <p:cNvPr id="9" name="Rectangle 8">
            <a:extLst>
              <a:ext uri="{FF2B5EF4-FFF2-40B4-BE49-F238E27FC236}">
                <a16:creationId xmlns:a16="http://schemas.microsoft.com/office/drawing/2014/main" id="{65CCB7CE-1B93-C6DD-5F40-2B8AC4125781}"/>
              </a:ext>
            </a:extLst>
          </p:cNvPr>
          <p:cNvSpPr/>
          <p:nvPr/>
        </p:nvSpPr>
        <p:spPr>
          <a:xfrm>
            <a:off x="3611301" y="1159462"/>
            <a:ext cx="5513687"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effectLst/>
                <a:uLnTx/>
                <a:uFillTx/>
                <a:latin typeface="Calibri" panose="020F0502020204030204"/>
                <a:ea typeface="Lato Black" panose="020F0502020204030203" pitchFamily="34" charset="0"/>
                <a:cs typeface="Lato Black" panose="020F0502020204030203" pitchFamily="34" charset="0"/>
              </a:rPr>
              <a:t>Perimenopause and Menopause</a:t>
            </a:r>
          </a:p>
        </p:txBody>
      </p:sp>
      <p:sp>
        <p:nvSpPr>
          <p:cNvPr id="2" name="TextBox 1">
            <a:extLst>
              <a:ext uri="{FF2B5EF4-FFF2-40B4-BE49-F238E27FC236}">
                <a16:creationId xmlns:a16="http://schemas.microsoft.com/office/drawing/2014/main" id="{8982A4C0-5C54-706A-4866-253E0D4052AF}"/>
              </a:ext>
            </a:extLst>
          </p:cNvPr>
          <p:cNvSpPr txBox="1"/>
          <p:nvPr/>
        </p:nvSpPr>
        <p:spPr>
          <a:xfrm>
            <a:off x="1783227" y="2327275"/>
            <a:ext cx="8625546" cy="2585323"/>
          </a:xfrm>
          <a:prstGeom prst="rect">
            <a:avLst/>
          </a:prstGeom>
          <a:noFill/>
        </p:spPr>
        <p:txBody>
          <a:bodyPr wrap="square" rtlCol="0">
            <a:spAutoFit/>
          </a:bodyPr>
          <a:lstStyle/>
          <a:p>
            <a:pPr marL="285750" indent="-285750">
              <a:buFont typeface="Arial" panose="020B0604020202020204" pitchFamily="34" charset="0"/>
              <a:buChar char="•"/>
            </a:pPr>
            <a:r>
              <a:rPr lang="en-GB" dirty="0"/>
              <a:t>Recent research has shown how Perimenopausal symptoms can mask both ADHD and autism for years.</a:t>
            </a:r>
          </a:p>
          <a:p>
            <a:pPr marL="285750" indent="-285750">
              <a:buFont typeface="Arial" panose="020B0604020202020204" pitchFamily="34" charset="0"/>
              <a:buChar char="•"/>
            </a:pPr>
            <a:r>
              <a:rPr lang="en-GB" dirty="0"/>
              <a:t>Our understanding of the brain changes and executive function challenges faced during and perimenopause and after menopause present very similarly to ADHD for lots of women.</a:t>
            </a:r>
          </a:p>
          <a:p>
            <a:pPr marL="285750" indent="-285750">
              <a:buFont typeface="Arial" panose="020B0604020202020204" pitchFamily="34" charset="0"/>
              <a:buChar char="•"/>
            </a:pPr>
            <a:r>
              <a:rPr lang="en-GB" dirty="0"/>
              <a:t>It is important to understand how the monthly cycle affects executive function and therefore the ability to carry out expected tasks, manage emotions and to “keep the mask on”</a:t>
            </a:r>
          </a:p>
          <a:p>
            <a:pPr marL="285750" indent="-285750">
              <a:buFont typeface="Arial" panose="020B0604020202020204" pitchFamily="34" charset="0"/>
              <a:buChar char="•"/>
            </a:pPr>
            <a:endParaRPr lang="en-GB" dirty="0"/>
          </a:p>
        </p:txBody>
      </p:sp>
    </p:spTree>
    <p:custDataLst>
      <p:tags r:id="rId1"/>
    </p:custDataLst>
    <p:extLst>
      <p:ext uri="{BB962C8B-B14F-4D97-AF65-F5344CB8AC3E}">
        <p14:creationId xmlns:p14="http://schemas.microsoft.com/office/powerpoint/2010/main" val="1124343782"/>
      </p:ext>
    </p:extLst>
  </p:cSld>
  <p:clrMapOvr>
    <a:masterClrMapping/>
  </p:clrMapOvr>
  <p:extLst>
    <p:ext uri="{E180D4A7-C9FB-4DFB-919C-405C955672EB}">
      <p14:showEvtLst xmlns:p14="http://schemas.microsoft.com/office/powerpoint/2010/main">
        <p14:triggerEvt type="onClick" time="2488" objId="26"/>
        <p14:triggerEvt type="onClick" time="3417" objId="2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C494DABC-8C92-6E0D-428B-B8B237C24851}"/>
              </a:ext>
            </a:extLst>
          </p:cNvPr>
          <p:cNvGraphicFramePr/>
          <p:nvPr>
            <p:extLst>
              <p:ext uri="{D42A27DB-BD31-4B8C-83A1-F6EECF244321}">
                <p14:modId xmlns:p14="http://schemas.microsoft.com/office/powerpoint/2010/main" val="3827664208"/>
              </p:ext>
            </p:extLst>
          </p:nvPr>
        </p:nvGraphicFramePr>
        <p:xfrm>
          <a:off x="2031998" y="583671"/>
          <a:ext cx="8128000" cy="498580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9801793-3B10-4913-07AA-91819A5FBA39}"/>
              </a:ext>
            </a:extLst>
          </p:cNvPr>
          <p:cNvSpPr txBox="1"/>
          <p:nvPr/>
        </p:nvSpPr>
        <p:spPr>
          <a:xfrm>
            <a:off x="1604961" y="400050"/>
            <a:ext cx="8982075" cy="1569660"/>
          </a:xfrm>
          <a:prstGeom prst="rect">
            <a:avLst/>
          </a:prstGeom>
          <a:noFill/>
        </p:spPr>
        <p:txBody>
          <a:bodyPr wrap="square" rtlCol="0">
            <a:spAutoFit/>
          </a:bodyPr>
          <a:lstStyle/>
          <a:p>
            <a:pPr algn="ctr"/>
            <a:r>
              <a:rPr lang="en-GB" sz="4800" b="1" dirty="0">
                <a:latin typeface="Calibri" panose="020F0502020204030204" pitchFamily="34" charset="0"/>
                <a:ea typeface="Calibri" panose="020F0502020204030204" pitchFamily="34" charset="0"/>
                <a:cs typeface="Calibri" panose="020F0502020204030204" pitchFamily="34" charset="0"/>
              </a:rPr>
              <a:t>It’s often quoted that 20% of the population are neurodivergent.</a:t>
            </a:r>
          </a:p>
        </p:txBody>
      </p:sp>
      <p:sp>
        <p:nvSpPr>
          <p:cNvPr id="9" name="Rectangle 8">
            <a:extLst>
              <a:ext uri="{FF2B5EF4-FFF2-40B4-BE49-F238E27FC236}">
                <a16:creationId xmlns:a16="http://schemas.microsoft.com/office/drawing/2014/main" id="{7F19B21E-3754-2CFA-C368-E25B888804E5}"/>
              </a:ext>
            </a:extLst>
          </p:cNvPr>
          <p:cNvSpPr/>
          <p:nvPr/>
        </p:nvSpPr>
        <p:spPr>
          <a:xfrm>
            <a:off x="2137542" y="5312304"/>
            <a:ext cx="7916911" cy="1323439"/>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Remembering co-existing conditions</a:t>
            </a:r>
          </a:p>
          <a:p>
            <a:pPr algn="ctr"/>
            <a:r>
              <a:rPr lang="en-US"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 the figure is closer to 5.85%</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Speech Bubble: Rectangle 9">
            <a:extLst>
              <a:ext uri="{FF2B5EF4-FFF2-40B4-BE49-F238E27FC236}">
                <a16:creationId xmlns:a16="http://schemas.microsoft.com/office/drawing/2014/main" id="{72354FF4-C9FD-A99A-0FE1-CD0825F08E3D}"/>
              </a:ext>
            </a:extLst>
          </p:cNvPr>
          <p:cNvSpPr/>
          <p:nvPr/>
        </p:nvSpPr>
        <p:spPr>
          <a:xfrm>
            <a:off x="8929687" y="2213464"/>
            <a:ext cx="3057525" cy="2592765"/>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Calibri" panose="020F0502020204030204" pitchFamily="34" charset="0"/>
                <a:ea typeface="Calibri" panose="020F0502020204030204" pitchFamily="34" charset="0"/>
                <a:cs typeface="Calibri" panose="020F0502020204030204" pitchFamily="34" charset="0"/>
              </a:rPr>
              <a:t>But how accurate is this figure?</a:t>
            </a:r>
          </a:p>
        </p:txBody>
      </p:sp>
    </p:spTree>
    <p:extLst>
      <p:ext uri="{BB962C8B-B14F-4D97-AF65-F5344CB8AC3E}">
        <p14:creationId xmlns:p14="http://schemas.microsoft.com/office/powerpoint/2010/main" val="3383275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2918E-EF64-4461-AC3F-CA2C23C7AD18}"/>
              </a:ext>
            </a:extLst>
          </p:cNvPr>
          <p:cNvPicPr>
            <a:picLocks noChangeAspect="1"/>
          </p:cNvPicPr>
          <p:nvPr/>
        </p:nvPicPr>
        <p:blipFill>
          <a:blip r:embed="rId2">
            <a:alphaModFix/>
          </a:blip>
          <a:srcRect/>
          <a:stretch/>
        </p:blipFill>
        <p:spPr>
          <a:xfrm>
            <a:off x="1095093" y="-117603"/>
            <a:ext cx="9241536" cy="6931153"/>
          </a:xfrm>
          <a:prstGeom prst="rect">
            <a:avLst/>
          </a:prstGeom>
        </p:spPr>
      </p:pic>
      <p:sp>
        <p:nvSpPr>
          <p:cNvPr id="13" name="Rectangle 12">
            <a:extLst>
              <a:ext uri="{FF2B5EF4-FFF2-40B4-BE49-F238E27FC236}">
                <a16:creationId xmlns:a16="http://schemas.microsoft.com/office/drawing/2014/main" id="{BCDA1AD2-64BE-2503-453E-8142F9B11859}"/>
              </a:ext>
            </a:extLst>
          </p:cNvPr>
          <p:cNvSpPr/>
          <p:nvPr/>
        </p:nvSpPr>
        <p:spPr>
          <a:xfrm>
            <a:off x="4844324" y="2737604"/>
            <a:ext cx="1743075" cy="1371600"/>
          </a:xfrm>
          <a:prstGeom prst="rect">
            <a:avLst/>
          </a:prstGeom>
          <a:solidFill>
            <a:srgbClr val="E6E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F1120A9-768C-93F4-2AB2-21C45122A73C}"/>
              </a:ext>
            </a:extLst>
          </p:cNvPr>
          <p:cNvSpPr txBox="1"/>
          <p:nvPr/>
        </p:nvSpPr>
        <p:spPr>
          <a:xfrm>
            <a:off x="4896711" y="2693154"/>
            <a:ext cx="1638300" cy="1077218"/>
          </a:xfrm>
          <a:prstGeom prst="rect">
            <a:avLst/>
          </a:prstGeom>
          <a:noFill/>
        </p:spPr>
        <p:txBody>
          <a:bodyPr wrap="square" rtlCol="0">
            <a:spAutoFit/>
          </a:bodyPr>
          <a:lstStyle/>
          <a:p>
            <a:r>
              <a:rPr lang="en-GB" sz="1600" b="1" dirty="0"/>
              <a:t>Now you can see the potential behind the labels.</a:t>
            </a:r>
          </a:p>
        </p:txBody>
      </p:sp>
      <p:sp>
        <p:nvSpPr>
          <p:cNvPr id="16" name="Footer Placeholder 4">
            <a:extLst>
              <a:ext uri="{FF2B5EF4-FFF2-40B4-BE49-F238E27FC236}">
                <a16:creationId xmlns:a16="http://schemas.microsoft.com/office/drawing/2014/main" id="{052EC625-F0AE-5E4C-03EB-785429220039}"/>
              </a:ext>
            </a:extLst>
          </p:cNvPr>
          <p:cNvSpPr txBox="1">
            <a:spLocks/>
          </p:cNvSpPr>
          <p:nvPr/>
        </p:nvSpPr>
        <p:spPr>
          <a:xfrm>
            <a:off x="550863" y="6448425"/>
            <a:ext cx="4114800" cy="365125"/>
          </a:xfrm>
          <a:prstGeom prst="rect">
            <a:avLst/>
          </a:prstGeom>
        </p:spPr>
        <p:txBody>
          <a:bodyPr>
            <a:norm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GB"/>
              <a:t>ThinkNeurodiversity.com 2023</a:t>
            </a:r>
          </a:p>
        </p:txBody>
      </p:sp>
      <p:sp>
        <p:nvSpPr>
          <p:cNvPr id="17" name="Footer Placeholder 4">
            <a:extLst>
              <a:ext uri="{FF2B5EF4-FFF2-40B4-BE49-F238E27FC236}">
                <a16:creationId xmlns:a16="http://schemas.microsoft.com/office/drawing/2014/main" id="{18E66AEA-08CB-DBBF-C7AE-4B6BAC43433D}"/>
              </a:ext>
            </a:extLst>
          </p:cNvPr>
          <p:cNvSpPr txBox="1">
            <a:spLocks/>
          </p:cNvSpPr>
          <p:nvPr/>
        </p:nvSpPr>
        <p:spPr>
          <a:xfrm>
            <a:off x="7958136" y="6492875"/>
            <a:ext cx="4114800" cy="365125"/>
          </a:xfrm>
          <a:prstGeom prst="rect">
            <a:avLst/>
          </a:prstGeom>
        </p:spPr>
        <p:txBody>
          <a:bodyPr>
            <a:norm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GB"/>
              <a:t>Original image copyright Genius Within</a:t>
            </a:r>
          </a:p>
        </p:txBody>
      </p:sp>
    </p:spTree>
    <p:extLst>
      <p:ext uri="{BB962C8B-B14F-4D97-AF65-F5344CB8AC3E}">
        <p14:creationId xmlns:p14="http://schemas.microsoft.com/office/powerpoint/2010/main" val="2565003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3" name="AutoShape 3"/>
          <p:cNvSpPr/>
          <p:nvPr/>
        </p:nvSpPr>
        <p:spPr>
          <a:xfrm>
            <a:off x="-170574" y="682625"/>
            <a:ext cx="13018687" cy="0"/>
          </a:xfrm>
          <a:prstGeom prst="line">
            <a:avLst/>
          </a:prstGeom>
          <a:ln w="9525" cap="rnd">
            <a:solidFill>
              <a:srgbClr val="000000">
                <a:alpha val="32941"/>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3514808" y="98878"/>
            <a:ext cx="5162382" cy="578235"/>
          </a:xfrm>
          <a:prstGeom prst="rect">
            <a:avLst/>
          </a:prstGeom>
        </p:spPr>
        <p:txBody>
          <a:bodyPr lIns="0" tIns="0" rIns="0" bIns="0" rtlCol="0" anchor="t">
            <a:spAutoFit/>
          </a:bodyPr>
          <a:lstStyle/>
          <a:p>
            <a:pPr marL="0" marR="0" lvl="0" indent="0" algn="ctr" defTabSz="609630" rtl="0" eaLnBrk="1" fontAlgn="auto" latinLnBrk="0" hangingPunct="1">
              <a:lnSpc>
                <a:spcPts val="5000"/>
              </a:lnSpc>
              <a:spcBef>
                <a:spcPts val="0"/>
              </a:spcBef>
              <a:spcAft>
                <a:spcPts val="0"/>
              </a:spcAft>
              <a:buClrTx/>
              <a:buSzTx/>
              <a:buFontTx/>
              <a:buNone/>
              <a:tabLst/>
              <a:defRPr/>
            </a:pPr>
            <a:r>
              <a:rPr kumimoji="0" lang="en-US" sz="3333" b="0" i="0" u="none" strike="noStrike" kern="1200" cap="none" spc="0" normalizeH="0" baseline="0" noProof="0" dirty="0">
                <a:ln>
                  <a:noFill/>
                </a:ln>
                <a:solidFill>
                  <a:srgbClr val="000000"/>
                </a:solidFill>
                <a:effectLst/>
                <a:uLnTx/>
                <a:uFillTx/>
                <a:latin typeface="Open Dyslexic Bold"/>
                <a:ea typeface="+mn-ea"/>
                <a:cs typeface="+mn-cs"/>
              </a:rPr>
              <a:t>Session 4</a:t>
            </a:r>
          </a:p>
        </p:txBody>
      </p:sp>
      <p:sp>
        <p:nvSpPr>
          <p:cNvPr id="6" name="TextBox 6"/>
          <p:cNvSpPr txBox="1"/>
          <p:nvPr/>
        </p:nvSpPr>
        <p:spPr>
          <a:xfrm>
            <a:off x="304800" y="2768600"/>
            <a:ext cx="11328400" cy="1527085"/>
          </a:xfrm>
          <a:prstGeom prst="rect">
            <a:avLst/>
          </a:prstGeom>
        </p:spPr>
        <p:txBody>
          <a:bodyPr wrap="square" lIns="0" tIns="0" rIns="0" bIns="0" rtlCol="0" anchor="t">
            <a:spAutoFit/>
          </a:bodyPr>
          <a:lstStyle/>
          <a:p>
            <a:pPr marL="295080" marR="0" lvl="1" indent="0" algn="ctr" defTabSz="609630" rtl="0" eaLnBrk="1" fontAlgn="auto" latinLnBrk="0" hangingPunct="1">
              <a:lnSpc>
                <a:spcPts val="3827"/>
              </a:lnSpc>
              <a:spcBef>
                <a:spcPts val="0"/>
              </a:spcBef>
              <a:spcAft>
                <a:spcPts val="0"/>
              </a:spcAft>
              <a:buClrTx/>
              <a:buSzTx/>
              <a:buFontTx/>
              <a:buNone/>
              <a:tabLst/>
              <a:defRPr/>
            </a:pPr>
            <a:r>
              <a:rPr lang="en-US" sz="6400" dirty="0">
                <a:solidFill>
                  <a:srgbClr val="000000"/>
                </a:solidFill>
                <a:latin typeface="Open Dyslexic Bold"/>
              </a:rPr>
              <a:t>N</a:t>
            </a:r>
            <a:r>
              <a:rPr kumimoji="0" lang="en-US" sz="6400" b="0" i="0" u="none" strike="noStrike" kern="1200" cap="none" spc="0" normalizeH="0" baseline="0" noProof="0" dirty="0" err="1">
                <a:ln>
                  <a:noFill/>
                </a:ln>
                <a:solidFill>
                  <a:srgbClr val="000000"/>
                </a:solidFill>
                <a:effectLst/>
                <a:uLnTx/>
                <a:uFillTx/>
                <a:latin typeface="Open Dyslexic Bold"/>
                <a:ea typeface="+mn-ea"/>
                <a:cs typeface="+mn-cs"/>
              </a:rPr>
              <a:t>eurodiversity</a:t>
            </a:r>
            <a:endParaRPr kumimoji="0" lang="en-US" sz="6400" b="0" i="0" u="none" strike="noStrike" kern="1200" cap="none" spc="0" normalizeH="0" baseline="0" noProof="0" dirty="0">
              <a:ln>
                <a:noFill/>
              </a:ln>
              <a:solidFill>
                <a:srgbClr val="000000"/>
              </a:solidFill>
              <a:effectLst/>
              <a:uLnTx/>
              <a:uFillTx/>
              <a:latin typeface="Open Dyslexic Bold"/>
              <a:ea typeface="+mn-ea"/>
              <a:cs typeface="+mn-cs"/>
            </a:endParaRPr>
          </a:p>
          <a:p>
            <a:pPr marL="295080" marR="0" lvl="1" indent="0" algn="ctr" defTabSz="609630" rtl="0" eaLnBrk="1" fontAlgn="auto" latinLnBrk="0" hangingPunct="1">
              <a:lnSpc>
                <a:spcPts val="3827"/>
              </a:lnSpc>
              <a:spcBef>
                <a:spcPts val="0"/>
              </a:spcBef>
              <a:spcAft>
                <a:spcPts val="0"/>
              </a:spcAft>
              <a:buClrTx/>
              <a:buSzTx/>
              <a:buFontTx/>
              <a:buNone/>
              <a:tabLst/>
              <a:defRPr/>
            </a:pPr>
            <a:endParaRPr kumimoji="0" lang="en-US" sz="6400" b="0" i="0" u="none" strike="noStrike" kern="1200" cap="none" spc="0" normalizeH="0" baseline="0" noProof="0" dirty="0">
              <a:ln>
                <a:noFill/>
              </a:ln>
              <a:solidFill>
                <a:srgbClr val="000000"/>
              </a:solidFill>
              <a:effectLst/>
              <a:uLnTx/>
              <a:uFillTx/>
              <a:latin typeface="Open Dyslexic Bold"/>
              <a:ea typeface="+mn-ea"/>
              <a:cs typeface="+mn-cs"/>
            </a:endParaRPr>
          </a:p>
          <a:p>
            <a:pPr marL="295080" marR="0" lvl="1" indent="0" algn="ctr" defTabSz="609630" rtl="0" eaLnBrk="1" fontAlgn="auto" latinLnBrk="0" hangingPunct="1">
              <a:lnSpc>
                <a:spcPts val="3827"/>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Open Dyslexic Bold"/>
                <a:ea typeface="+mn-ea"/>
                <a:cs typeface="+mn-cs"/>
              </a:rPr>
              <a:t> in the workplace</a:t>
            </a:r>
            <a:r>
              <a:rPr lang="en-US" sz="6400" dirty="0">
                <a:solidFill>
                  <a:srgbClr val="000000"/>
                </a:solidFill>
                <a:latin typeface="Open Dyslexic Bold"/>
              </a:rPr>
              <a:t>.</a:t>
            </a:r>
            <a:endParaRPr kumimoji="0" lang="en-US" sz="6400" b="0" i="0" u="none" strike="noStrike" kern="1200" cap="none" spc="0" normalizeH="0" baseline="0" noProof="0" dirty="0">
              <a:ln>
                <a:noFill/>
              </a:ln>
              <a:solidFill>
                <a:srgbClr val="000000"/>
              </a:solidFill>
              <a:effectLst/>
              <a:uLnTx/>
              <a:uFillTx/>
              <a:latin typeface="Open Dyslexic"/>
              <a:ea typeface="+mn-ea"/>
              <a:cs typeface="+mn-cs"/>
            </a:endParaRPr>
          </a:p>
        </p:txBody>
      </p:sp>
    </p:spTree>
    <p:extLst>
      <p:ext uri="{BB962C8B-B14F-4D97-AF65-F5344CB8AC3E}">
        <p14:creationId xmlns:p14="http://schemas.microsoft.com/office/powerpoint/2010/main" val="2914862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B48A1197-8309-4D79-A0C9-C45E4A6FF315}"/>
              </a:ext>
            </a:extLst>
          </p:cNvPr>
          <p:cNvSpPr>
            <a:spLocks noGrp="1"/>
          </p:cNvSpPr>
          <p:nvPr>
            <p:ph type="title"/>
          </p:nvPr>
        </p:nvSpPr>
        <p:spPr>
          <a:xfrm>
            <a:off x="1092787" y="1147482"/>
            <a:ext cx="647273" cy="902293"/>
          </a:xfrm>
        </p:spPr>
        <p:txBody>
          <a:bodyPr rtlCol="0">
            <a:noAutofit/>
          </a:bodyPr>
          <a:lstStyle/>
          <a:p>
            <a:pPr rtl="0"/>
            <a:r>
              <a:rPr lang="en-GB" sz="6000">
                <a:solidFill>
                  <a:schemeClr val="tx1"/>
                </a:solidFill>
              </a:rPr>
              <a:t>3</a:t>
            </a:r>
          </a:p>
        </p:txBody>
      </p:sp>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013448" y="6355080"/>
            <a:ext cx="4352544" cy="365125"/>
          </a:xfrm>
        </p:spPr>
        <p:txBody>
          <a:bodyPr rtlCol="0"/>
          <a:lstStyle/>
          <a:p>
            <a:pPr lvl="0" rtl="0"/>
            <a:r>
              <a:rPr lang="en-GB"/>
              <a:t>ThinkNeurodiversity.com 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11365992" y="6356350"/>
            <a:ext cx="630936" cy="365125"/>
          </a:xfrm>
        </p:spPr>
        <p:txBody>
          <a:bodyPr rtlCol="0"/>
          <a:lstStyle/>
          <a:p>
            <a:pPr lvl="0" rtl="0"/>
            <a:fld id="{06B786C7-B8F9-4072-AAAA-17258464D730}" type="slidenum">
              <a:rPr lang="en-GB" smtClean="0"/>
              <a:pPr lvl="0" rtl="0"/>
              <a:t>62</a:t>
            </a:fld>
            <a:endParaRPr lang="en-GB"/>
          </a:p>
        </p:txBody>
      </p:sp>
      <p:sp>
        <p:nvSpPr>
          <p:cNvPr id="6" name="Rectangle 5">
            <a:extLst>
              <a:ext uri="{FF2B5EF4-FFF2-40B4-BE49-F238E27FC236}">
                <a16:creationId xmlns:a16="http://schemas.microsoft.com/office/drawing/2014/main" id="{3E7FA594-4559-9759-399F-05F822F4AFA9}"/>
              </a:ext>
            </a:extLst>
          </p:cNvPr>
          <p:cNvSpPr/>
          <p:nvPr/>
        </p:nvSpPr>
        <p:spPr>
          <a:xfrm>
            <a:off x="1864316" y="607725"/>
            <a:ext cx="8463368" cy="5509200"/>
          </a:xfrm>
          <a:prstGeom prst="rect">
            <a:avLst/>
          </a:prstGeom>
          <a:noFill/>
        </p:spPr>
        <p:txBody>
          <a:bodyPr wrap="square" lIns="91440" tIns="45720" rIns="91440" bIns="45720">
            <a:spAutoFit/>
          </a:bodyPr>
          <a:lstStyle/>
          <a:p>
            <a:pPr algn="ctr"/>
            <a:r>
              <a:rPr lang="en-GB" sz="8800" b="1" dirty="0">
                <a:ln w="9525">
                  <a:solidFill>
                    <a:schemeClr val="bg1"/>
                  </a:solidFill>
                  <a:prstDash val="solid"/>
                </a:ln>
                <a:effectLst>
                  <a:outerShdw blurRad="12700" dist="38100" dir="2700000" algn="tl" rotWithShape="0">
                    <a:schemeClr val="bg1">
                      <a:lumMod val="50000"/>
                    </a:schemeClr>
                  </a:outerShdw>
                </a:effectLst>
              </a:rPr>
              <a:t>The Neurodiversity in the workplace bit…</a:t>
            </a:r>
          </a:p>
        </p:txBody>
      </p:sp>
    </p:spTree>
    <p:extLst>
      <p:ext uri="{BB962C8B-B14F-4D97-AF65-F5344CB8AC3E}">
        <p14:creationId xmlns:p14="http://schemas.microsoft.com/office/powerpoint/2010/main" val="901486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013448" y="6355080"/>
            <a:ext cx="4352544" cy="365125"/>
          </a:xfrm>
        </p:spPr>
        <p:txBody>
          <a:bodyPr rtlCol="0"/>
          <a:lstStyle/>
          <a:p>
            <a:pPr lvl="0" rtl="0"/>
            <a:r>
              <a:rPr lang="en-GB"/>
              <a:t>ThinkNeurodiversity.com 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11365992" y="6356350"/>
            <a:ext cx="630936" cy="365125"/>
          </a:xfrm>
        </p:spPr>
        <p:txBody>
          <a:bodyPr rtlCol="0"/>
          <a:lstStyle/>
          <a:p>
            <a:pPr lvl="0" rtl="0"/>
            <a:fld id="{06B786C7-B8F9-4072-AAAA-17258464D730}" type="slidenum">
              <a:rPr lang="en-GB" smtClean="0"/>
              <a:pPr lvl="0" rtl="0"/>
              <a:t>63</a:t>
            </a:fld>
            <a:endParaRPr lang="en-GB"/>
          </a:p>
        </p:txBody>
      </p:sp>
      <p:sp>
        <p:nvSpPr>
          <p:cNvPr id="6" name="Rectangle 5">
            <a:extLst>
              <a:ext uri="{FF2B5EF4-FFF2-40B4-BE49-F238E27FC236}">
                <a16:creationId xmlns:a16="http://schemas.microsoft.com/office/drawing/2014/main" id="{3E7FA594-4559-9759-399F-05F822F4AFA9}"/>
              </a:ext>
            </a:extLst>
          </p:cNvPr>
          <p:cNvSpPr/>
          <p:nvPr/>
        </p:nvSpPr>
        <p:spPr>
          <a:xfrm>
            <a:off x="1864316" y="983310"/>
            <a:ext cx="8463368" cy="4154984"/>
          </a:xfrm>
          <a:prstGeom prst="rect">
            <a:avLst/>
          </a:prstGeom>
          <a:noFill/>
        </p:spPr>
        <p:txBody>
          <a:bodyPr wrap="square" lIns="91440" tIns="45720" rIns="91440" bIns="45720">
            <a:spAutoFit/>
          </a:bodyPr>
          <a:lstStyle/>
          <a:p>
            <a:pPr algn="ctr"/>
            <a:r>
              <a:rPr lang="en-GB" sz="8800" b="1" dirty="0">
                <a:ln w="9525">
                  <a:solidFill>
                    <a:schemeClr val="bg1"/>
                  </a:solidFill>
                  <a:prstDash val="solid"/>
                </a:ln>
                <a:effectLst>
                  <a:outerShdw blurRad="12700" dist="38100" dir="2700000" algn="tl" rotWithShape="0">
                    <a:schemeClr val="bg1">
                      <a:lumMod val="50000"/>
                    </a:schemeClr>
                  </a:outerShdw>
                </a:effectLst>
              </a:rPr>
              <a:t>Recruitment, interviews and training.</a:t>
            </a:r>
          </a:p>
        </p:txBody>
      </p:sp>
    </p:spTree>
    <p:extLst>
      <p:ext uri="{BB962C8B-B14F-4D97-AF65-F5344CB8AC3E}">
        <p14:creationId xmlns:p14="http://schemas.microsoft.com/office/powerpoint/2010/main" val="35038027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013448" y="6355080"/>
            <a:ext cx="4352544" cy="365125"/>
          </a:xfrm>
        </p:spPr>
        <p:txBody>
          <a:bodyPr rtlCol="0"/>
          <a:lstStyle/>
          <a:p>
            <a:pPr lvl="0" rtl="0"/>
            <a:r>
              <a:rPr lang="en-GB"/>
              <a:t>ThinkNeurodiversity.com 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11365992" y="6356350"/>
            <a:ext cx="630936" cy="365125"/>
          </a:xfrm>
        </p:spPr>
        <p:txBody>
          <a:bodyPr rtlCol="0"/>
          <a:lstStyle/>
          <a:p>
            <a:pPr lvl="0" rtl="0"/>
            <a:fld id="{06B786C7-B8F9-4072-AAAA-17258464D730}" type="slidenum">
              <a:rPr lang="en-GB" smtClean="0"/>
              <a:pPr lvl="0" rtl="0"/>
              <a:t>64</a:t>
            </a:fld>
            <a:endParaRPr lang="en-GB"/>
          </a:p>
        </p:txBody>
      </p:sp>
      <p:sp>
        <p:nvSpPr>
          <p:cNvPr id="2" name="TextBox 1">
            <a:extLst>
              <a:ext uri="{FF2B5EF4-FFF2-40B4-BE49-F238E27FC236}">
                <a16:creationId xmlns:a16="http://schemas.microsoft.com/office/drawing/2014/main" id="{E1AEF2D0-37A0-9DD3-68D8-F76AA88C1FB4}"/>
              </a:ext>
            </a:extLst>
          </p:cNvPr>
          <p:cNvSpPr txBox="1"/>
          <p:nvPr/>
        </p:nvSpPr>
        <p:spPr>
          <a:xfrm>
            <a:off x="2457779" y="260203"/>
            <a:ext cx="7276442" cy="597728"/>
          </a:xfrm>
          <a:prstGeom prst="rect">
            <a:avLst/>
          </a:prstGeom>
        </p:spPr>
        <p:txBody>
          <a:bodyPr wrap="square" lIns="0" tIns="0" rIns="0" bIns="0" rtlCol="0" anchor="t">
            <a:spAutoFit/>
          </a:bodyPr>
          <a:lstStyle/>
          <a:p>
            <a:pPr algn="ctr" defTabSz="609630">
              <a:lnSpc>
                <a:spcPts val="5000"/>
              </a:lnSpc>
              <a:defRPr/>
            </a:pPr>
            <a:r>
              <a:rPr lang="en-US" sz="4000" dirty="0">
                <a:solidFill>
                  <a:srgbClr val="000000"/>
                </a:solidFill>
                <a:latin typeface="Open Dyslexic Bold"/>
              </a:rPr>
              <a:t>It starts with the website!</a:t>
            </a:r>
          </a:p>
        </p:txBody>
      </p:sp>
      <p:sp>
        <p:nvSpPr>
          <p:cNvPr id="3" name="Rectangle 2">
            <a:extLst>
              <a:ext uri="{FF2B5EF4-FFF2-40B4-BE49-F238E27FC236}">
                <a16:creationId xmlns:a16="http://schemas.microsoft.com/office/drawing/2014/main" id="{B108A73D-FFE0-65E0-2C59-005F25B1B034}"/>
              </a:ext>
            </a:extLst>
          </p:cNvPr>
          <p:cNvSpPr/>
          <p:nvPr/>
        </p:nvSpPr>
        <p:spPr>
          <a:xfrm>
            <a:off x="1864316" y="983310"/>
            <a:ext cx="8463368" cy="5632311"/>
          </a:xfrm>
          <a:prstGeom prst="rect">
            <a:avLst/>
          </a:prstGeom>
          <a:noFill/>
        </p:spPr>
        <p:txBody>
          <a:bodyPr wrap="square" lIns="91440" tIns="45720" rIns="91440" bIns="45720">
            <a:spAutoFit/>
          </a:bodyPr>
          <a:lstStyle/>
          <a:p>
            <a:pPr>
              <a:buFont typeface="+mj-lt"/>
              <a:buAutoNum type="arabicPeriod"/>
            </a:pPr>
            <a:r>
              <a:rPr lang="en-GB" sz="2400" dirty="0"/>
              <a:t> </a:t>
            </a:r>
            <a:r>
              <a:rPr lang="en-GB" sz="2400" b="1" dirty="0"/>
              <a:t>Include accessibility </a:t>
            </a:r>
            <a:r>
              <a:rPr lang="en-GB" sz="2400" dirty="0"/>
              <a:t>functions on your website as standard. *see </a:t>
            </a:r>
            <a:r>
              <a:rPr lang="en-GB" sz="2400" dirty="0" err="1"/>
              <a:t>Userway</a:t>
            </a:r>
            <a:r>
              <a:rPr lang="en-GB" sz="2400" dirty="0"/>
              <a:t> in Reasonable adjustments and resources</a:t>
            </a:r>
          </a:p>
          <a:p>
            <a:pPr>
              <a:buFont typeface="+mj-lt"/>
              <a:buAutoNum type="arabicPeriod"/>
            </a:pPr>
            <a:r>
              <a:rPr lang="en-GB" sz="2400" b="1" dirty="0"/>
              <a:t>Encourage existing employees to share </a:t>
            </a:r>
            <a:r>
              <a:rPr lang="en-GB" sz="2400" dirty="0"/>
              <a:t>their experiences as disabled/neurodivergent applicants/trainees and employees.</a:t>
            </a:r>
          </a:p>
          <a:p>
            <a:pPr>
              <a:buFont typeface="+mj-lt"/>
              <a:buAutoNum type="arabicPeriod"/>
            </a:pPr>
            <a:r>
              <a:rPr lang="en-GB" sz="2400" b="1" dirty="0"/>
              <a:t>Ensure all the company policies are available </a:t>
            </a:r>
            <a:r>
              <a:rPr lang="en-GB" sz="2400" dirty="0"/>
              <a:t>on the recruitment site, Equality and Diversity, Reasonable adjustments etc.</a:t>
            </a:r>
          </a:p>
          <a:p>
            <a:pPr>
              <a:buFont typeface="+mj-lt"/>
              <a:buAutoNum type="arabicPeriod"/>
            </a:pPr>
            <a:r>
              <a:rPr lang="en-GB" sz="2400" b="1" dirty="0"/>
              <a:t>Back those up with real examples </a:t>
            </a:r>
            <a:r>
              <a:rPr lang="en-GB" sz="2400" dirty="0"/>
              <a:t>of where reasonable adjustments have been put in place and how they helped.</a:t>
            </a:r>
          </a:p>
          <a:p>
            <a:pPr>
              <a:buFont typeface="+mj-lt"/>
              <a:buAutoNum type="arabicPeriod"/>
            </a:pPr>
            <a:r>
              <a:rPr lang="en-GB" sz="2400" b="1" dirty="0"/>
              <a:t>Give examples of the types of adjustments </a:t>
            </a:r>
            <a:r>
              <a:rPr lang="en-GB" sz="2400" dirty="0"/>
              <a:t>people can ask for at every stage.</a:t>
            </a:r>
          </a:p>
          <a:p>
            <a:pPr>
              <a:buFont typeface="+mj-lt"/>
              <a:buAutoNum type="arabicPeriod"/>
            </a:pPr>
            <a:r>
              <a:rPr lang="en-GB" sz="2400" dirty="0"/>
              <a:t>Give directions to physical interviews in different formats, including video.</a:t>
            </a:r>
          </a:p>
          <a:p>
            <a:pPr>
              <a:buFont typeface="+mj-lt"/>
              <a:buAutoNum type="arabicPeriod"/>
            </a:pPr>
            <a:r>
              <a:rPr lang="en-GB" sz="2400" dirty="0"/>
              <a:t> </a:t>
            </a:r>
            <a:r>
              <a:rPr lang="en-GB" sz="2400" b="1" dirty="0"/>
              <a:t>This is your chance </a:t>
            </a:r>
            <a:r>
              <a:rPr lang="en-GB" sz="2400" dirty="0"/>
              <a:t>to show the applicants that this is more than a tick box exercise. </a:t>
            </a:r>
          </a:p>
        </p:txBody>
      </p:sp>
    </p:spTree>
    <p:extLst>
      <p:ext uri="{BB962C8B-B14F-4D97-AF65-F5344CB8AC3E}">
        <p14:creationId xmlns:p14="http://schemas.microsoft.com/office/powerpoint/2010/main" val="42702815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013448" y="6355080"/>
            <a:ext cx="4352544" cy="365125"/>
          </a:xfrm>
        </p:spPr>
        <p:txBody>
          <a:bodyPr rtlCol="0"/>
          <a:lstStyle/>
          <a:p>
            <a:pPr lvl="0" rtl="0"/>
            <a:r>
              <a:rPr lang="en-GB"/>
              <a:t>ThinkNeurodiversity.com 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11365992" y="6356350"/>
            <a:ext cx="630936" cy="365125"/>
          </a:xfrm>
        </p:spPr>
        <p:txBody>
          <a:bodyPr rtlCol="0"/>
          <a:lstStyle/>
          <a:p>
            <a:pPr lvl="0" rtl="0"/>
            <a:fld id="{06B786C7-B8F9-4072-AAAA-17258464D730}" type="slidenum">
              <a:rPr lang="en-GB" smtClean="0"/>
              <a:pPr lvl="0" rtl="0"/>
              <a:t>65</a:t>
            </a:fld>
            <a:endParaRPr lang="en-GB"/>
          </a:p>
        </p:txBody>
      </p:sp>
      <p:sp>
        <p:nvSpPr>
          <p:cNvPr id="6" name="Rectangle 5">
            <a:extLst>
              <a:ext uri="{FF2B5EF4-FFF2-40B4-BE49-F238E27FC236}">
                <a16:creationId xmlns:a16="http://schemas.microsoft.com/office/drawing/2014/main" id="{3E7FA594-4559-9759-399F-05F822F4AFA9}"/>
              </a:ext>
            </a:extLst>
          </p:cNvPr>
          <p:cNvSpPr/>
          <p:nvPr/>
        </p:nvSpPr>
        <p:spPr>
          <a:xfrm>
            <a:off x="405003" y="876022"/>
            <a:ext cx="11591925" cy="5693866"/>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GB" sz="1400" b="1" dirty="0"/>
              <a:t>Use Inclusive Language</a:t>
            </a:r>
            <a:r>
              <a:rPr lang="en-GB" sz="1400" dirty="0"/>
              <a:t>:</a:t>
            </a:r>
          </a:p>
          <a:p>
            <a:pPr lvl="1"/>
            <a:r>
              <a:rPr lang="en-GB" sz="1400" dirty="0"/>
              <a:t>Avoid jargon and acronyms that may not be understood by everyone. Use clear and straightforward language to describe the role and responsibilities.</a:t>
            </a:r>
          </a:p>
          <a:p>
            <a:pPr marL="285750" indent="-285750">
              <a:buFont typeface="Arial" panose="020B0604020202020204" pitchFamily="34" charset="0"/>
              <a:buChar char="•"/>
            </a:pPr>
            <a:r>
              <a:rPr lang="en-GB" sz="1400" b="1" dirty="0"/>
              <a:t>Highlight Commitment to Diversity</a:t>
            </a:r>
            <a:r>
              <a:rPr lang="en-GB" sz="1400" dirty="0"/>
              <a:t>:</a:t>
            </a:r>
          </a:p>
          <a:p>
            <a:pPr lvl="1"/>
            <a:r>
              <a:rPr lang="en-GB" sz="1400" dirty="0"/>
              <a:t>Clearly state your commitment to diversity and inclusion. Mention that you welcome applications from individuals with disabilities and neurodivergent conditions.</a:t>
            </a:r>
          </a:p>
          <a:p>
            <a:pPr marL="285750" indent="-285750">
              <a:buFont typeface="Arial" panose="020B0604020202020204" pitchFamily="34" charset="0"/>
              <a:buChar char="•"/>
            </a:pPr>
            <a:r>
              <a:rPr lang="en-GB" sz="1400" b="1" dirty="0"/>
              <a:t>Detail Essential vs. Non-Essential Tasks</a:t>
            </a:r>
            <a:r>
              <a:rPr lang="en-GB" sz="1400" dirty="0"/>
              <a:t>:</a:t>
            </a:r>
          </a:p>
          <a:p>
            <a:pPr lvl="1"/>
            <a:r>
              <a:rPr lang="en-GB" sz="1400" dirty="0"/>
              <a:t>Clearly distinguish between essential and non-essential tasks. This helps candidates understand the core responsibilities and consider if adjustments may be needed.</a:t>
            </a:r>
          </a:p>
          <a:p>
            <a:pPr marL="285750" indent="-285750">
              <a:buFont typeface="Arial" panose="020B0604020202020204" pitchFamily="34" charset="0"/>
              <a:buChar char="•"/>
            </a:pPr>
            <a:r>
              <a:rPr lang="en-GB" sz="1400" b="1" dirty="0"/>
              <a:t>Emphasize Flexible Working Arrangements</a:t>
            </a:r>
            <a:r>
              <a:rPr lang="en-GB" sz="1400" dirty="0"/>
              <a:t>:</a:t>
            </a:r>
          </a:p>
          <a:p>
            <a:pPr lvl="1"/>
            <a:r>
              <a:rPr lang="en-GB" sz="1400" dirty="0"/>
              <a:t>Highlight any flexible working options, such as remote work, flexible hours, or part-time positions.</a:t>
            </a:r>
          </a:p>
          <a:p>
            <a:pPr marL="285750" indent="-285750">
              <a:buFont typeface="Arial" panose="020B0604020202020204" pitchFamily="34" charset="0"/>
              <a:buChar char="•"/>
            </a:pPr>
            <a:r>
              <a:rPr lang="en-GB" sz="1400" b="1" dirty="0"/>
              <a:t>Use Accessibility Statements</a:t>
            </a:r>
            <a:r>
              <a:rPr lang="en-GB" sz="1400" dirty="0"/>
              <a:t>:</a:t>
            </a:r>
          </a:p>
          <a:p>
            <a:pPr lvl="1"/>
            <a:r>
              <a:rPr lang="en-GB" sz="1400" dirty="0"/>
              <a:t>Include a statement that encourages applicants to request reasonable adjustments during the recruitment process.</a:t>
            </a:r>
          </a:p>
          <a:p>
            <a:pPr marL="285750" indent="-285750">
              <a:buFont typeface="Arial" panose="020B0604020202020204" pitchFamily="34" charset="0"/>
              <a:buChar char="•"/>
            </a:pPr>
            <a:r>
              <a:rPr lang="en-GB" sz="1400" b="1" dirty="0"/>
              <a:t>Describe the Work Environment</a:t>
            </a:r>
            <a:r>
              <a:rPr lang="en-GB" sz="1400" dirty="0"/>
              <a:t>:</a:t>
            </a:r>
          </a:p>
          <a:p>
            <a:pPr lvl="1"/>
            <a:r>
              <a:rPr lang="en-GB" sz="1400" dirty="0"/>
              <a:t>Provide details about the physical and social environment, including any sensory considerations like noise levels or open-plan offices.</a:t>
            </a:r>
          </a:p>
          <a:p>
            <a:pPr marL="285750" indent="-285750">
              <a:buFont typeface="Arial" panose="020B0604020202020204" pitchFamily="34" charset="0"/>
              <a:buChar char="•"/>
            </a:pPr>
            <a:r>
              <a:rPr lang="en-GB" sz="1400" b="1" dirty="0"/>
              <a:t>Focus on Skills and Competencies</a:t>
            </a:r>
            <a:r>
              <a:rPr lang="en-GB" sz="1400" dirty="0"/>
              <a:t>:</a:t>
            </a:r>
          </a:p>
          <a:p>
            <a:pPr lvl="1"/>
            <a:r>
              <a:rPr lang="en-GB" sz="1400" dirty="0"/>
              <a:t>Emphasize the skills and competencies required for the role rather than the traditional qualifications. This can help attract a more diverse pool of candidates. Welcome applicants who may not match all core skills.</a:t>
            </a:r>
          </a:p>
          <a:p>
            <a:pPr marL="285750" indent="-285750">
              <a:buFont typeface="Arial" panose="020B0604020202020204" pitchFamily="34" charset="0"/>
              <a:buChar char="•"/>
            </a:pPr>
            <a:r>
              <a:rPr lang="en-GB" sz="1400" b="1" dirty="0"/>
              <a:t>Provide Clear Application Instructions</a:t>
            </a:r>
            <a:r>
              <a:rPr lang="en-GB" sz="1400" dirty="0"/>
              <a:t>:</a:t>
            </a:r>
          </a:p>
          <a:p>
            <a:pPr lvl="1"/>
            <a:r>
              <a:rPr lang="en-GB" sz="1400" dirty="0"/>
              <a:t>Make the application process straightforward and provide clear instructions. Offer multiple ways to apply, such as video applications or written submissions.</a:t>
            </a:r>
          </a:p>
          <a:p>
            <a:pPr marL="285750" indent="-285750">
              <a:buFont typeface="Arial" panose="020B0604020202020204" pitchFamily="34" charset="0"/>
              <a:buChar char="•"/>
            </a:pPr>
            <a:r>
              <a:rPr lang="en-GB" sz="1400" b="1" dirty="0"/>
              <a:t>List Contact Information for Queries</a:t>
            </a:r>
            <a:r>
              <a:rPr lang="en-GB" sz="1400" dirty="0"/>
              <a:t>:</a:t>
            </a:r>
          </a:p>
          <a:p>
            <a:pPr lvl="1"/>
            <a:r>
              <a:rPr lang="en-GB" sz="1400" dirty="0"/>
              <a:t>Include contact details for a person who can assist with any questions about the job or the application process, emphasizing accessibility.</a:t>
            </a:r>
          </a:p>
          <a:p>
            <a:pPr marL="285750" indent="-285750">
              <a:buFont typeface="Arial" panose="020B0604020202020204" pitchFamily="34" charset="0"/>
              <a:buChar char="•"/>
            </a:pPr>
            <a:r>
              <a:rPr lang="en-GB" sz="1400" b="1" dirty="0"/>
              <a:t>Promote Employee Resource Groups</a:t>
            </a:r>
            <a:r>
              <a:rPr lang="en-GB" sz="1400" dirty="0"/>
              <a:t>:</a:t>
            </a:r>
          </a:p>
          <a:p>
            <a:pPr lvl="1"/>
            <a:r>
              <a:rPr lang="en-GB" sz="1400" dirty="0"/>
              <a:t>Mention any employee resource groups or support networks available within the organization for individuals with disabilities or neurodivergent conditions.</a:t>
            </a:r>
          </a:p>
        </p:txBody>
      </p:sp>
      <p:sp>
        <p:nvSpPr>
          <p:cNvPr id="2" name="TextBox 1">
            <a:extLst>
              <a:ext uri="{FF2B5EF4-FFF2-40B4-BE49-F238E27FC236}">
                <a16:creationId xmlns:a16="http://schemas.microsoft.com/office/drawing/2014/main" id="{E1AEF2D0-37A0-9DD3-68D8-F76AA88C1FB4}"/>
              </a:ext>
            </a:extLst>
          </p:cNvPr>
          <p:cNvSpPr txBox="1"/>
          <p:nvPr/>
        </p:nvSpPr>
        <p:spPr>
          <a:xfrm>
            <a:off x="2457779" y="260203"/>
            <a:ext cx="7276442" cy="597728"/>
          </a:xfrm>
          <a:prstGeom prst="rect">
            <a:avLst/>
          </a:prstGeom>
        </p:spPr>
        <p:txBody>
          <a:bodyPr wrap="square" lIns="0" tIns="0" rIns="0" bIns="0" rtlCol="0" anchor="t">
            <a:spAutoFit/>
          </a:bodyPr>
          <a:lstStyle/>
          <a:p>
            <a:pPr algn="ctr" defTabSz="609630">
              <a:lnSpc>
                <a:spcPts val="5000"/>
              </a:lnSpc>
              <a:defRPr/>
            </a:pPr>
            <a:r>
              <a:rPr lang="en-US" sz="4000" dirty="0">
                <a:solidFill>
                  <a:srgbClr val="000000"/>
                </a:solidFill>
                <a:latin typeface="Open Dyslexic Bold"/>
              </a:rPr>
              <a:t>Job adverts and descriptions</a:t>
            </a:r>
          </a:p>
        </p:txBody>
      </p:sp>
    </p:spTree>
    <p:extLst>
      <p:ext uri="{BB962C8B-B14F-4D97-AF65-F5344CB8AC3E}">
        <p14:creationId xmlns:p14="http://schemas.microsoft.com/office/powerpoint/2010/main" val="7408556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013448" y="6355080"/>
            <a:ext cx="4352544" cy="365125"/>
          </a:xfrm>
        </p:spPr>
        <p:txBody>
          <a:bodyPr rtlCol="0"/>
          <a:lstStyle/>
          <a:p>
            <a:pPr lvl="0" rtl="0"/>
            <a:r>
              <a:rPr lang="en-GB"/>
              <a:t>ThinkNeurodiversity.com 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11365992" y="6356350"/>
            <a:ext cx="630936" cy="365125"/>
          </a:xfrm>
        </p:spPr>
        <p:txBody>
          <a:bodyPr rtlCol="0"/>
          <a:lstStyle/>
          <a:p>
            <a:pPr lvl="0" rtl="0"/>
            <a:fld id="{06B786C7-B8F9-4072-AAAA-17258464D730}" type="slidenum">
              <a:rPr lang="en-GB" smtClean="0"/>
              <a:pPr lvl="0" rtl="0"/>
              <a:t>66</a:t>
            </a:fld>
            <a:endParaRPr lang="en-GB"/>
          </a:p>
        </p:txBody>
      </p:sp>
      <p:sp>
        <p:nvSpPr>
          <p:cNvPr id="2" name="TextBox 1">
            <a:extLst>
              <a:ext uri="{FF2B5EF4-FFF2-40B4-BE49-F238E27FC236}">
                <a16:creationId xmlns:a16="http://schemas.microsoft.com/office/drawing/2014/main" id="{E1AEF2D0-37A0-9DD3-68D8-F76AA88C1FB4}"/>
              </a:ext>
            </a:extLst>
          </p:cNvPr>
          <p:cNvSpPr txBox="1"/>
          <p:nvPr/>
        </p:nvSpPr>
        <p:spPr>
          <a:xfrm>
            <a:off x="2457779" y="260203"/>
            <a:ext cx="7276442" cy="597728"/>
          </a:xfrm>
          <a:prstGeom prst="rect">
            <a:avLst/>
          </a:prstGeom>
        </p:spPr>
        <p:txBody>
          <a:bodyPr wrap="square" lIns="0" tIns="0" rIns="0" bIns="0" rtlCol="0" anchor="t">
            <a:spAutoFit/>
          </a:bodyPr>
          <a:lstStyle/>
          <a:p>
            <a:pPr algn="ctr" defTabSz="609630">
              <a:lnSpc>
                <a:spcPts val="5000"/>
              </a:lnSpc>
              <a:defRPr/>
            </a:pPr>
            <a:r>
              <a:rPr lang="en-US" sz="4000" dirty="0">
                <a:solidFill>
                  <a:srgbClr val="000000"/>
                </a:solidFill>
                <a:latin typeface="Open Dyslexic Bold"/>
              </a:rPr>
              <a:t>Interviews</a:t>
            </a:r>
          </a:p>
        </p:txBody>
      </p:sp>
      <p:sp>
        <p:nvSpPr>
          <p:cNvPr id="7" name="Rectangle 3">
            <a:extLst>
              <a:ext uri="{FF2B5EF4-FFF2-40B4-BE49-F238E27FC236}">
                <a16:creationId xmlns:a16="http://schemas.microsoft.com/office/drawing/2014/main" id="{0C3CD40A-858B-ED02-2AB0-244460288E9F}"/>
              </a:ext>
            </a:extLst>
          </p:cNvPr>
          <p:cNvSpPr>
            <a:spLocks noChangeArrowheads="1"/>
          </p:cNvSpPr>
          <p:nvPr/>
        </p:nvSpPr>
        <p:spPr bwMode="auto">
          <a:xfrm>
            <a:off x="274895" y="534767"/>
            <a:ext cx="11642210"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Offer Adjustments Upfront</a:t>
            </a:r>
            <a:r>
              <a:rPr kumimoji="0" lang="en-US" altLang="en-US" sz="1400" b="0" i="0" u="none" strike="noStrike" cap="none" normalizeH="0" baseline="0" dirty="0">
                <a:ln>
                  <a:noFill/>
                </a:ln>
                <a:solidFill>
                  <a:schemeClr val="tx1"/>
                </a:solidFill>
                <a:effectLst/>
              </a:rPr>
              <a:t>:</a:t>
            </a:r>
          </a:p>
          <a:p>
            <a:pPr marL="447675" marR="0" lvl="0" indent="-447675" algn="l" defTabSz="447675"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	Proactively offer reasonable adjustments for the interview process, such as extra time for tests, accessible locations, or alternative formats for questions.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Provide Detailed Information</a:t>
            </a:r>
            <a:r>
              <a:rPr kumimoji="0" lang="en-US" altLang="en-US" sz="1400" b="0" i="0" u="none" strike="noStrike" cap="none" normalizeH="0" baseline="0" dirty="0">
                <a:ln>
                  <a:noFill/>
                </a:ln>
                <a:solidFill>
                  <a:schemeClr val="tx1"/>
                </a:solidFill>
                <a:effectLst/>
              </a:rPr>
              <a:t>:</a:t>
            </a:r>
          </a:p>
          <a:p>
            <a:pPr marL="447675" marR="0" lvl="0" indent="-447675" algn="l" defTabSz="914400" rtl="0" eaLnBrk="0" fontAlgn="base" latinLnBrk="0" hangingPunct="0">
              <a:lnSpc>
                <a:spcPct val="100000"/>
              </a:lnSpc>
              <a:spcBef>
                <a:spcPct val="0"/>
              </a:spcBef>
              <a:spcAft>
                <a:spcPct val="0"/>
              </a:spcAft>
              <a:buClrTx/>
              <a:buSzTx/>
              <a:tabLst>
                <a:tab pos="447675" algn="l"/>
              </a:tabLst>
            </a:pPr>
            <a:r>
              <a:rPr kumimoji="0" lang="en-US" altLang="en-US" sz="1400" b="0" i="0" u="none" strike="noStrike" cap="none" normalizeH="0" baseline="0" dirty="0">
                <a:ln>
                  <a:noFill/>
                </a:ln>
                <a:solidFill>
                  <a:schemeClr val="tx1"/>
                </a:solidFill>
                <a:effectLst/>
              </a:rPr>
              <a:t>	Send detailed information about the interview format, including who will be present, the structure of the interview, and the types of questions that will be asked.</a:t>
            </a:r>
          </a:p>
          <a:p>
            <a:pPr marL="361950" indent="-180975" eaLnBrk="0" fontAlgn="base" hangingPunct="0">
              <a:spcBef>
                <a:spcPct val="0"/>
              </a:spcBef>
              <a:spcAft>
                <a:spcPct val="0"/>
              </a:spcAft>
              <a:buFont typeface="Arial" panose="020B0604020202020204" pitchFamily="34" charset="0"/>
              <a:buChar char="•"/>
              <a:tabLst>
                <a:tab pos="266700" algn="l"/>
                <a:tab pos="361950" algn="l"/>
              </a:tabLst>
            </a:pPr>
            <a:r>
              <a:rPr kumimoji="0" lang="en-US" altLang="en-US" sz="1400" b="1" i="0" u="none" strike="noStrike" cap="none" normalizeH="0" baseline="0" dirty="0">
                <a:ln>
                  <a:noFill/>
                </a:ln>
                <a:solidFill>
                  <a:schemeClr val="tx1"/>
                </a:solidFill>
                <a:effectLst/>
              </a:rPr>
              <a:t>Share interview questions in advance</a:t>
            </a:r>
            <a:r>
              <a:rPr kumimoji="0" lang="en-US" altLang="en-US" sz="1400" b="0" i="0" u="none" strike="noStrike" cap="none" normalizeH="0" baseline="0" dirty="0">
                <a:ln>
                  <a:noFill/>
                </a:ln>
                <a:solidFill>
                  <a:schemeClr val="tx1"/>
                </a:solidFill>
                <a:effectLst/>
              </a:rPr>
              <a:t>:</a:t>
            </a:r>
          </a:p>
          <a:p>
            <a:pPr marL="447675" marR="0" lvl="0" indent="-447675"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47675" algn="l"/>
              </a:tabLst>
            </a:pPr>
            <a:r>
              <a:rPr kumimoji="0" lang="en-US" altLang="en-US" sz="1400" b="0" i="0" u="none" strike="noStrike" cap="none" normalizeH="0" baseline="0" dirty="0">
                <a:ln>
                  <a:noFill/>
                </a:ln>
                <a:solidFill>
                  <a:schemeClr val="tx1"/>
                </a:solidFill>
                <a:effectLst/>
              </a:rPr>
              <a:t>Share to all candidates as well. If it’s not possible to share the actual questions/activities, share examples of the types of questions instead.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Allow for Different Communication Styles</a:t>
            </a:r>
            <a:r>
              <a:rPr kumimoji="0" lang="en-US" altLang="en-US" sz="1400" b="0" i="0" u="none" strike="noStrike" cap="none" normalizeH="0" baseline="0" dirty="0">
                <a:ln>
                  <a:noFill/>
                </a:ln>
                <a:solidFill>
                  <a:schemeClr val="tx1"/>
                </a:solidFill>
                <a:effectLst/>
              </a:rPr>
              <a:t>:</a:t>
            </a:r>
          </a:p>
          <a:p>
            <a:pPr marL="447675" marR="0" lvl="0" indent="-447675" algn="l" defTabSz="914400" rtl="0" eaLnBrk="0" fontAlgn="base" latinLnBrk="0" hangingPunct="0">
              <a:lnSpc>
                <a:spcPct val="100000"/>
              </a:lnSpc>
              <a:spcBef>
                <a:spcPct val="0"/>
              </a:spcBef>
              <a:spcAft>
                <a:spcPct val="0"/>
              </a:spcAft>
              <a:buClrTx/>
              <a:buSzTx/>
              <a:tabLst>
                <a:tab pos="447675" algn="l"/>
              </a:tabLst>
            </a:pPr>
            <a:r>
              <a:rPr kumimoji="0" lang="en-US" altLang="en-US" sz="1400" b="0" i="0" u="none" strike="noStrike" cap="none" normalizeH="0" baseline="0" dirty="0">
                <a:ln>
                  <a:noFill/>
                </a:ln>
                <a:solidFill>
                  <a:schemeClr val="tx1"/>
                </a:solidFill>
                <a:effectLst/>
              </a:rPr>
              <a:t>	Be flexible with communication styles, allowing candidates to choose how they prefer to communicate (e.g., written, verbal, or using assistive technology).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Use Structured Interviews</a:t>
            </a:r>
            <a:r>
              <a:rPr kumimoji="0" lang="en-US" altLang="en-US" sz="1400" b="0" i="0" u="none" strike="noStrike" cap="none" normalizeH="0" baseline="0" dirty="0">
                <a:ln>
                  <a:noFill/>
                </a:ln>
                <a:solidFill>
                  <a:schemeClr val="tx1"/>
                </a:solidFill>
                <a:effectLst/>
              </a:rPr>
              <a:t>:</a:t>
            </a:r>
          </a:p>
          <a:p>
            <a:pPr marR="0" lvl="0" algn="l" defTabSz="914400" rtl="0" eaLnBrk="0" fontAlgn="base" latinLnBrk="0" hangingPunct="0">
              <a:lnSpc>
                <a:spcPct val="100000"/>
              </a:lnSpc>
              <a:spcBef>
                <a:spcPct val="0"/>
              </a:spcBef>
              <a:spcAft>
                <a:spcPct val="0"/>
              </a:spcAft>
              <a:buClrTx/>
              <a:buSzTx/>
              <a:tabLst>
                <a:tab pos="447675" algn="l"/>
              </a:tabLst>
            </a:pPr>
            <a:r>
              <a:rPr kumimoji="0" lang="en-US" altLang="en-US" sz="1400" b="0" i="0" u="none" strike="noStrike" cap="none" normalizeH="0" baseline="0" dirty="0">
                <a:ln>
                  <a:noFill/>
                </a:ln>
                <a:solidFill>
                  <a:schemeClr val="tx1"/>
                </a:solidFill>
                <a:effectLst/>
              </a:rPr>
              <a:t>	Use a structured interview format with standard questions to ensure fairness and consistency.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Be Mindful of Sensory Needs</a:t>
            </a:r>
            <a:r>
              <a:rPr kumimoji="0" lang="en-US" altLang="en-US" sz="1400" b="0" i="0" u="none" strike="noStrike" cap="none" normalizeH="0" baseline="0" dirty="0">
                <a:ln>
                  <a:noFill/>
                </a:ln>
                <a:solidFill>
                  <a:schemeClr val="tx1"/>
                </a:solidFill>
                <a:effectLst/>
              </a:rPr>
              <a:t>:</a:t>
            </a:r>
          </a:p>
          <a:p>
            <a:pPr marR="0" lvl="0" algn="l" defTabSz="914400" rtl="0" eaLnBrk="0" fontAlgn="base" latinLnBrk="0" hangingPunct="0">
              <a:lnSpc>
                <a:spcPct val="100000"/>
              </a:lnSpc>
              <a:spcBef>
                <a:spcPct val="0"/>
              </a:spcBef>
              <a:spcAft>
                <a:spcPct val="0"/>
              </a:spcAft>
              <a:buClrTx/>
              <a:buSzTx/>
              <a:tabLst>
                <a:tab pos="447675" algn="l"/>
              </a:tabLst>
            </a:pPr>
            <a:r>
              <a:rPr kumimoji="0" lang="en-US" altLang="en-US" sz="1400" b="0" i="0" u="none" strike="noStrike" cap="none" normalizeH="0" baseline="0" dirty="0">
                <a:ln>
                  <a:noFill/>
                </a:ln>
                <a:solidFill>
                  <a:schemeClr val="tx1"/>
                </a:solidFill>
                <a:effectLst/>
              </a:rPr>
              <a:t>	For in-person interviews, choose a quiet, well-lit room. For online interviews, ensure there are no distracting backgrounds or noises.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Provide Breaks if Needed</a:t>
            </a:r>
            <a:r>
              <a:rPr kumimoji="0" lang="en-US" altLang="en-US" sz="1400" b="0" i="0" u="none" strike="noStrike" cap="none" normalizeH="0" baseline="0" dirty="0">
                <a:ln>
                  <a:noFill/>
                </a:ln>
                <a:solidFill>
                  <a:schemeClr val="tx1"/>
                </a:solidFill>
                <a:effectLst/>
              </a:rPr>
              <a:t>:</a:t>
            </a:r>
          </a:p>
          <a:p>
            <a:pPr marR="0" lvl="0" algn="l" defTabSz="447675"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	Offer breaks during the interview process, especially for longer interviews, to help reduce anxiety and fatigue.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Use Clear and Direct Questions</a:t>
            </a:r>
            <a:r>
              <a:rPr kumimoji="0" lang="en-US" altLang="en-US" sz="1400" b="0" i="0" u="none" strike="noStrike" cap="none" normalizeH="0" baseline="0" dirty="0">
                <a:ln>
                  <a:noFill/>
                </a:ln>
                <a:solidFill>
                  <a:schemeClr val="tx1"/>
                </a:solidFill>
                <a:effectLst/>
              </a:rPr>
              <a:t>:</a:t>
            </a:r>
          </a:p>
          <a:p>
            <a:pPr marL="447675" marR="0" lvl="0" indent="-447675" algn="l" defTabSz="447675"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	Ask clear, direct questions and avoid hypothetical or abstract questions that may be difficult to interpret. “Tell me…” questions can be rephrased as “Do you have examples of when…” to reduce anxiety.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Be Patient and Allow Processing Time</a:t>
            </a:r>
            <a:r>
              <a:rPr kumimoji="0" lang="en-US" altLang="en-US" sz="1400" b="0" i="0" u="none" strike="noStrike" cap="none" normalizeH="0" baseline="0" dirty="0">
                <a:ln>
                  <a:noFill/>
                </a:ln>
                <a:solidFill>
                  <a:schemeClr val="tx1"/>
                </a:solidFill>
                <a:effectLst/>
              </a:rPr>
              <a:t>:</a:t>
            </a:r>
          </a:p>
          <a:p>
            <a:pPr marR="0" lvl="0" algn="l" defTabSz="447675"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	Allow candidates extra time to process questions and formulate their responses without rushing them.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Clarify the Next Steps</a:t>
            </a:r>
            <a:r>
              <a:rPr kumimoji="0" lang="en-US" altLang="en-US" sz="1400" b="0" i="0" u="none" strike="noStrike" cap="none" normalizeH="0" baseline="0" dirty="0">
                <a:ln>
                  <a:noFill/>
                </a:ln>
                <a:solidFill>
                  <a:schemeClr val="tx1"/>
                </a:solidFill>
                <a:effectLst/>
              </a:rPr>
              <a:t>:</a:t>
            </a:r>
          </a:p>
          <a:p>
            <a:pPr marR="0" lvl="0" algn="l" defTabSz="447675"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	Clearly explain the next steps in the recruitment process and provide a timeline for when candidates can expect to hear back.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Gather Feedback on the Process</a:t>
            </a:r>
            <a:r>
              <a:rPr kumimoji="0" lang="en-US" altLang="en-US" sz="1400" b="0" i="0" u="none" strike="noStrike" cap="none" normalizeH="0" baseline="0" dirty="0">
                <a:ln>
                  <a:noFill/>
                </a:ln>
                <a:solidFill>
                  <a:schemeClr val="tx1"/>
                </a:solidFill>
                <a:effectLst/>
              </a:rPr>
              <a:t>:</a:t>
            </a:r>
          </a:p>
          <a:p>
            <a:pPr marR="0" lvl="0" algn="l" defTabSz="447675"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	After the interview, gather feedback from candidates on the accessibility and inclusivity of the process to continuously improve.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79402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013448" y="6355080"/>
            <a:ext cx="4352544" cy="365125"/>
          </a:xfrm>
        </p:spPr>
        <p:txBody>
          <a:bodyPr rtlCol="0"/>
          <a:lstStyle/>
          <a:p>
            <a:pPr lvl="0" rtl="0"/>
            <a:r>
              <a:rPr lang="en-GB"/>
              <a:t>ThinkNeurodiversity.com 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11365992" y="6356350"/>
            <a:ext cx="630936" cy="365125"/>
          </a:xfrm>
        </p:spPr>
        <p:txBody>
          <a:bodyPr rtlCol="0"/>
          <a:lstStyle/>
          <a:p>
            <a:pPr lvl="0" rtl="0"/>
            <a:fld id="{06B786C7-B8F9-4072-AAAA-17258464D730}" type="slidenum">
              <a:rPr lang="en-GB" smtClean="0"/>
              <a:pPr lvl="0" rtl="0"/>
              <a:t>67</a:t>
            </a:fld>
            <a:endParaRPr lang="en-GB"/>
          </a:p>
        </p:txBody>
      </p:sp>
      <p:sp>
        <p:nvSpPr>
          <p:cNvPr id="2" name="TextBox 1">
            <a:extLst>
              <a:ext uri="{FF2B5EF4-FFF2-40B4-BE49-F238E27FC236}">
                <a16:creationId xmlns:a16="http://schemas.microsoft.com/office/drawing/2014/main" id="{E1AEF2D0-37A0-9DD3-68D8-F76AA88C1FB4}"/>
              </a:ext>
            </a:extLst>
          </p:cNvPr>
          <p:cNvSpPr txBox="1"/>
          <p:nvPr/>
        </p:nvSpPr>
        <p:spPr>
          <a:xfrm>
            <a:off x="2457779" y="260203"/>
            <a:ext cx="7276442" cy="597728"/>
          </a:xfrm>
          <a:prstGeom prst="rect">
            <a:avLst/>
          </a:prstGeom>
        </p:spPr>
        <p:txBody>
          <a:bodyPr wrap="square" lIns="0" tIns="0" rIns="0" bIns="0" rtlCol="0" anchor="t">
            <a:spAutoFit/>
          </a:bodyPr>
          <a:lstStyle/>
          <a:p>
            <a:pPr algn="ctr" defTabSz="609630">
              <a:lnSpc>
                <a:spcPts val="5000"/>
              </a:lnSpc>
              <a:defRPr/>
            </a:pPr>
            <a:r>
              <a:rPr lang="en-US" sz="4000" dirty="0">
                <a:solidFill>
                  <a:srgbClr val="000000"/>
                </a:solidFill>
                <a:latin typeface="Open Dyslexic Bold"/>
              </a:rPr>
              <a:t>Onboarding/ First day/week</a:t>
            </a:r>
          </a:p>
        </p:txBody>
      </p:sp>
      <p:sp>
        <p:nvSpPr>
          <p:cNvPr id="3" name="Rectangle 1">
            <a:extLst>
              <a:ext uri="{FF2B5EF4-FFF2-40B4-BE49-F238E27FC236}">
                <a16:creationId xmlns:a16="http://schemas.microsoft.com/office/drawing/2014/main" id="{A3058C41-DF65-EC7E-52DA-568C42CC6525}"/>
              </a:ext>
            </a:extLst>
          </p:cNvPr>
          <p:cNvSpPr>
            <a:spLocks noChangeArrowheads="1"/>
          </p:cNvSpPr>
          <p:nvPr/>
        </p:nvSpPr>
        <p:spPr bwMode="auto">
          <a:xfrm>
            <a:off x="545281" y="973690"/>
            <a:ext cx="11280973"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Provide a Welcome Pack</a:t>
            </a:r>
            <a:r>
              <a:rPr kumimoji="0" lang="en-US" altLang="en-US" sz="1400" b="0" i="0" u="none" strike="noStrike" cap="none" normalizeH="0" baseline="0" dirty="0">
                <a:ln>
                  <a:noFill/>
                </a:ln>
                <a:solidFill>
                  <a:schemeClr val="tx1"/>
                </a:solidFill>
                <a:effectLst/>
              </a:rPr>
              <a:t>:</a:t>
            </a:r>
          </a:p>
          <a:p>
            <a:pPr marL="266700" marR="0" lvl="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Include information about the company, team, role, and any available support resources. Make sure this is available in accessible formats.</a:t>
            </a:r>
          </a:p>
          <a:p>
            <a:pPr marL="85725" marR="0" lvl="0" indent="-8572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b="1" dirty="0"/>
              <a:t>Ensure necessary kit and equipment is ready.</a:t>
            </a:r>
          </a:p>
          <a:p>
            <a:pPr marR="0" lvl="0" indent="266700" algn="l" defTabSz="914400" rtl="0" eaLnBrk="0" fontAlgn="base" latinLnBrk="0" hangingPunct="0">
              <a:lnSpc>
                <a:spcPct val="100000"/>
              </a:lnSpc>
              <a:spcBef>
                <a:spcPct val="0"/>
              </a:spcBef>
              <a:spcAft>
                <a:spcPct val="0"/>
              </a:spcAft>
              <a:buClrTx/>
              <a:buSzTx/>
              <a:tabLst/>
            </a:pPr>
            <a:r>
              <a:rPr lang="en-US" altLang="en-US" sz="1400" dirty="0"/>
              <a:t>Phones, laptops, ID passes </a:t>
            </a:r>
            <a:r>
              <a:rPr lang="en-US" altLang="en-US" sz="1400" dirty="0" err="1"/>
              <a:t>etc</a:t>
            </a:r>
            <a:r>
              <a:rPr lang="en-US" altLang="en-US" sz="1400" dirty="0"/>
              <a:t> should all be ready on the first day at the same time.</a:t>
            </a:r>
            <a:endParaRPr kumimoji="0" lang="en-US"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Assign a Buddy or Mentor</a:t>
            </a:r>
            <a:r>
              <a:rPr kumimoji="0" lang="en-US" altLang="en-US" sz="1400" b="0" i="0" u="none" strike="noStrike" cap="none" normalizeH="0" baseline="0" dirty="0">
                <a:ln>
                  <a:noFill/>
                </a:ln>
                <a:solidFill>
                  <a:schemeClr val="tx1"/>
                </a:solidFill>
                <a:effectLst/>
              </a:rPr>
              <a:t>:</a:t>
            </a:r>
          </a:p>
          <a:p>
            <a:pPr marR="0" lvl="0" indent="26670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Pair new employees with a buddy or mentor who can provide guidance and support during the onboarding process.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Offer Flexible Training Options</a:t>
            </a:r>
            <a:r>
              <a:rPr kumimoji="0" lang="en-US" altLang="en-US" sz="1400" b="0" i="0" u="none" strike="noStrike" cap="none" normalizeH="0" baseline="0" dirty="0">
                <a:ln>
                  <a:noFill/>
                </a:ln>
                <a:solidFill>
                  <a:schemeClr val="tx1"/>
                </a:solidFill>
                <a:effectLst/>
              </a:rPr>
              <a:t>:</a:t>
            </a:r>
          </a:p>
          <a:p>
            <a:pPr marR="0" lvl="0" indent="26670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Provide training materials in various formats (e.g., written, video, interactive) and allow flexibility in the pace and order of training.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Create a Sensory-Friendly Workspace</a:t>
            </a:r>
            <a:r>
              <a:rPr kumimoji="0" lang="en-US" altLang="en-US" sz="1400" b="0" i="0" u="none" strike="noStrike" cap="none" normalizeH="0" baseline="0" dirty="0">
                <a:ln>
                  <a:noFill/>
                </a:ln>
                <a:solidFill>
                  <a:schemeClr val="tx1"/>
                </a:solidFill>
                <a:effectLst/>
              </a:rPr>
              <a:t>:</a:t>
            </a:r>
          </a:p>
          <a:p>
            <a:pPr marR="0" lvl="0" indent="26670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Ensure the new employee's workspace meets their sensory needs, such as quiet areas, appropriate lighting, and ergonomic furniture.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Schedule Regular Check-Ins</a:t>
            </a:r>
            <a:r>
              <a:rPr kumimoji="0" lang="en-US" altLang="en-US" sz="1400" b="0" i="0" u="none" strike="noStrike" cap="none" normalizeH="0" baseline="0" dirty="0">
                <a:ln>
                  <a:noFill/>
                </a:ln>
                <a:solidFill>
                  <a:schemeClr val="tx1"/>
                </a:solidFill>
                <a:effectLst/>
              </a:rPr>
              <a:t>:</a:t>
            </a:r>
          </a:p>
          <a:p>
            <a:pPr marR="0" lvl="0" indent="26670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Plan regular check-ins to discuss how the onboarding process is going and if any additional adjustments are needed.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Provide Clear Documentation</a:t>
            </a:r>
            <a:r>
              <a:rPr kumimoji="0" lang="en-US" altLang="en-US" sz="1400" b="0" i="0" u="none" strike="noStrike" cap="none" normalizeH="0" baseline="0" dirty="0">
                <a:ln>
                  <a:noFill/>
                </a:ln>
                <a:solidFill>
                  <a:schemeClr val="tx1"/>
                </a:solidFill>
                <a:effectLst/>
              </a:rPr>
              <a:t>:</a:t>
            </a:r>
          </a:p>
          <a:p>
            <a:pPr marR="0" lvl="0" indent="26670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Ensure all job-related information, policies, and procedures are clearly documented and easily accessible.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Include Neurodiversity Training</a:t>
            </a:r>
            <a:r>
              <a:rPr kumimoji="0" lang="en-US" altLang="en-US" sz="1400" b="0" i="0" u="none" strike="noStrike" cap="none" normalizeH="0" baseline="0" dirty="0">
                <a:ln>
                  <a:noFill/>
                </a:ln>
                <a:solidFill>
                  <a:schemeClr val="tx1"/>
                </a:solidFill>
                <a:effectLst/>
              </a:rPr>
              <a:t>:</a:t>
            </a:r>
          </a:p>
          <a:p>
            <a:pPr marR="0" lvl="0" indent="26670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Incorporate neurodiversity awareness training for the team to foster an inclusive environment.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Use Assistive Technology</a:t>
            </a:r>
            <a:r>
              <a:rPr kumimoji="0" lang="en-US" altLang="en-US" sz="1400" b="0" i="0" u="none" strike="noStrike" cap="none" normalizeH="0" baseline="0" dirty="0">
                <a:ln>
                  <a:noFill/>
                </a:ln>
                <a:solidFill>
                  <a:schemeClr val="tx1"/>
                </a:solidFill>
                <a:effectLst/>
              </a:rPr>
              <a:t>:</a:t>
            </a:r>
          </a:p>
          <a:p>
            <a:pPr marR="0" lvl="0" indent="26670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Offer and set up any necessary assistive technology that the new employee may need.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Tailor the Induction Plan</a:t>
            </a:r>
            <a:r>
              <a:rPr kumimoji="0" lang="en-US" altLang="en-US" sz="1400" b="0" i="0" u="none" strike="noStrike" cap="none" normalizeH="0" baseline="0" dirty="0">
                <a:ln>
                  <a:noFill/>
                </a:ln>
                <a:solidFill>
                  <a:schemeClr val="tx1"/>
                </a:solidFill>
                <a:effectLst/>
              </a:rPr>
              <a:t>:</a:t>
            </a:r>
          </a:p>
          <a:p>
            <a:pPr marR="0" lvl="0" indent="26670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Customize the induction plan to meet the individual needs of the employee, ensuring they are not overwhelmed with too much information at once.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Encourage Open Communication</a:t>
            </a:r>
            <a:r>
              <a:rPr kumimoji="0" lang="en-US" altLang="en-US" sz="1400" b="0" i="0" u="none" strike="noStrike" cap="none" normalizeH="0" baseline="0" dirty="0">
                <a:ln>
                  <a:noFill/>
                </a:ln>
                <a:solidFill>
                  <a:schemeClr val="tx1"/>
                </a:solidFill>
                <a:effectLst/>
              </a:rPr>
              <a:t>:</a:t>
            </a:r>
          </a:p>
          <a:p>
            <a:pPr marL="266700" marR="0" lvl="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rPr>
              <a:t>Foster a culture of open communication where the new employee feels comfortable discussing any challenges or requesting additional support.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663559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013448" y="6355080"/>
            <a:ext cx="4352544" cy="365125"/>
          </a:xfrm>
        </p:spPr>
        <p:txBody>
          <a:bodyPr rtlCol="0"/>
          <a:lstStyle/>
          <a:p>
            <a:pPr lvl="0" rtl="0"/>
            <a:r>
              <a:rPr lang="en-GB"/>
              <a:t>ThinkNeurodiversity.com 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11365992" y="6356350"/>
            <a:ext cx="630936" cy="365125"/>
          </a:xfrm>
        </p:spPr>
        <p:txBody>
          <a:bodyPr rtlCol="0"/>
          <a:lstStyle/>
          <a:p>
            <a:pPr lvl="0" rtl="0"/>
            <a:fld id="{06B786C7-B8F9-4072-AAAA-17258464D730}" type="slidenum">
              <a:rPr lang="en-GB" smtClean="0"/>
              <a:pPr lvl="0" rtl="0"/>
              <a:t>68</a:t>
            </a:fld>
            <a:endParaRPr lang="en-GB"/>
          </a:p>
        </p:txBody>
      </p:sp>
      <p:sp>
        <p:nvSpPr>
          <p:cNvPr id="2" name="TextBox 1">
            <a:extLst>
              <a:ext uri="{FF2B5EF4-FFF2-40B4-BE49-F238E27FC236}">
                <a16:creationId xmlns:a16="http://schemas.microsoft.com/office/drawing/2014/main" id="{E1AEF2D0-37A0-9DD3-68D8-F76AA88C1FB4}"/>
              </a:ext>
            </a:extLst>
          </p:cNvPr>
          <p:cNvSpPr txBox="1"/>
          <p:nvPr/>
        </p:nvSpPr>
        <p:spPr>
          <a:xfrm>
            <a:off x="2457779" y="260203"/>
            <a:ext cx="7276442" cy="597728"/>
          </a:xfrm>
          <a:prstGeom prst="rect">
            <a:avLst/>
          </a:prstGeom>
        </p:spPr>
        <p:txBody>
          <a:bodyPr wrap="square" lIns="0" tIns="0" rIns="0" bIns="0" rtlCol="0" anchor="t">
            <a:spAutoFit/>
          </a:bodyPr>
          <a:lstStyle/>
          <a:p>
            <a:pPr algn="ctr" defTabSz="609630">
              <a:lnSpc>
                <a:spcPts val="5000"/>
              </a:lnSpc>
              <a:defRPr/>
            </a:pPr>
            <a:r>
              <a:rPr lang="en-US" sz="4000" dirty="0">
                <a:solidFill>
                  <a:srgbClr val="000000"/>
                </a:solidFill>
                <a:latin typeface="Open Dyslexic Bold"/>
              </a:rPr>
              <a:t>Inductions</a:t>
            </a:r>
          </a:p>
        </p:txBody>
      </p:sp>
      <p:sp>
        <p:nvSpPr>
          <p:cNvPr id="4" name="Rectangle 1">
            <a:extLst>
              <a:ext uri="{FF2B5EF4-FFF2-40B4-BE49-F238E27FC236}">
                <a16:creationId xmlns:a16="http://schemas.microsoft.com/office/drawing/2014/main" id="{E6F2F29C-9D7A-AC9B-0837-1F089D77D08E}"/>
              </a:ext>
            </a:extLst>
          </p:cNvPr>
          <p:cNvSpPr>
            <a:spLocks noChangeArrowheads="1"/>
          </p:cNvSpPr>
          <p:nvPr/>
        </p:nvSpPr>
        <p:spPr bwMode="auto">
          <a:xfrm>
            <a:off x="1304925" y="1189133"/>
            <a:ext cx="9762031"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Personalize the Induction </a:t>
            </a:r>
            <a:r>
              <a:rPr kumimoji="0" lang="en-US" altLang="en-US" sz="1400" b="1" i="0" u="none" strike="noStrike" cap="none" normalizeH="0" baseline="0" dirty="0" err="1">
                <a:ln>
                  <a:noFill/>
                </a:ln>
                <a:solidFill>
                  <a:schemeClr val="tx1"/>
                </a:solidFill>
                <a:effectLst/>
              </a:rPr>
              <a:t>Programme</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rPr>
              <a:t>Tailor the induction to the individual’s role and needs, ensuring it is relevant and engaging.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Provide a Clear Schedule</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rPr>
              <a:t>Give a clear, detailed schedule of the induction activities, including who they will meet and what topics will be covered.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Use Multiple Learning Formats</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rPr>
              <a:t>Incorporate various learning formats such as presentations, hands-on activities, and e-learning to cater to different learning styles.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Introduce Key Contacts</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rPr>
              <a:t>Arrange meetings with key contacts and team members early on to help the new employee build their internal network.</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Set Realistic Expectations</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rPr>
              <a:t>Clearly outline the expectations for the first few weeks and months, allowing the employee to settle in at a manageable pace.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Offer Sensory Breaks</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rPr>
              <a:t>Include breaks in the induction schedule to prevent sensory overload and allow time for reflection.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Facilitate Social Integration</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rPr>
              <a:t>Organize informal social events or team-building activities to help the new employee integrate into the team.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Provide Continuous Support</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rPr>
              <a:t>Ensure ongoing support beyond the initial induction period, with regular check-ins and opportunities for feedback.</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Focus on Company Culture</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rPr>
              <a:t>Include sessions on company values, culture, and diversity initiatives to help the new employee feel part of the organization.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rPr>
              <a:t>Gather Feedback</a:t>
            </a:r>
            <a:r>
              <a:rPr kumimoji="0" lang="en-US" altLang="en-US" sz="14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rPr>
              <a:t>Collect feedback on the induction process to identify areas for improvement and ensure future inductions are more effective.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9987827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013448" y="6355080"/>
            <a:ext cx="4352544"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ThinkNeurodiversity.com 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E7FA594-4559-9759-399F-05F822F4AFA9}"/>
              </a:ext>
            </a:extLst>
          </p:cNvPr>
          <p:cNvSpPr/>
          <p:nvPr/>
        </p:nvSpPr>
        <p:spPr>
          <a:xfrm>
            <a:off x="1864316" y="1078560"/>
            <a:ext cx="8463368" cy="415498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How to support neurodivergent colleagues.</a:t>
            </a:r>
          </a:p>
        </p:txBody>
      </p:sp>
    </p:spTree>
    <p:extLst>
      <p:ext uri="{BB962C8B-B14F-4D97-AF65-F5344CB8AC3E}">
        <p14:creationId xmlns:p14="http://schemas.microsoft.com/office/powerpoint/2010/main" val="2945864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C494DABC-8C92-6E0D-428B-B8B237C24851}"/>
              </a:ext>
            </a:extLst>
          </p:cNvPr>
          <p:cNvGraphicFramePr/>
          <p:nvPr>
            <p:extLst>
              <p:ext uri="{D42A27DB-BD31-4B8C-83A1-F6EECF244321}">
                <p14:modId xmlns:p14="http://schemas.microsoft.com/office/powerpoint/2010/main" val="830394267"/>
              </p:ext>
            </p:extLst>
          </p:nvPr>
        </p:nvGraphicFramePr>
        <p:xfrm>
          <a:off x="2031998" y="583671"/>
          <a:ext cx="8128000" cy="498580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9801793-3B10-4913-07AA-91819A5FBA39}"/>
              </a:ext>
            </a:extLst>
          </p:cNvPr>
          <p:cNvSpPr txBox="1"/>
          <p:nvPr/>
        </p:nvSpPr>
        <p:spPr>
          <a:xfrm>
            <a:off x="1604961" y="400050"/>
            <a:ext cx="8982075" cy="830997"/>
          </a:xfrm>
          <a:prstGeom prst="rect">
            <a:avLst/>
          </a:prstGeom>
          <a:noFill/>
        </p:spPr>
        <p:txBody>
          <a:bodyPr wrap="square" rtlCol="0">
            <a:spAutoFit/>
          </a:bodyPr>
          <a:lstStyle/>
          <a:p>
            <a:pPr algn="ctr"/>
            <a:r>
              <a:rPr lang="en-GB" sz="4800" b="1" dirty="0">
                <a:latin typeface="Calibri" panose="020F0502020204030204" pitchFamily="34" charset="0"/>
                <a:ea typeface="Calibri" panose="020F0502020204030204" pitchFamily="34" charset="0"/>
                <a:cs typeface="Calibri" panose="020F0502020204030204" pitchFamily="34" charset="0"/>
              </a:rPr>
              <a:t>That’s still 5.85% of 69.21 million</a:t>
            </a:r>
          </a:p>
        </p:txBody>
      </p:sp>
      <p:sp>
        <p:nvSpPr>
          <p:cNvPr id="2" name="TextBox 1">
            <a:extLst>
              <a:ext uri="{FF2B5EF4-FFF2-40B4-BE49-F238E27FC236}">
                <a16:creationId xmlns:a16="http://schemas.microsoft.com/office/drawing/2014/main" id="{BE42CC3C-7DA5-A3E9-AD9B-F913DE21AD4A}"/>
              </a:ext>
            </a:extLst>
          </p:cNvPr>
          <p:cNvSpPr txBox="1"/>
          <p:nvPr/>
        </p:nvSpPr>
        <p:spPr>
          <a:xfrm>
            <a:off x="1604960" y="4784649"/>
            <a:ext cx="8982075" cy="1569660"/>
          </a:xfrm>
          <a:prstGeom prst="rect">
            <a:avLst/>
          </a:prstGeom>
          <a:noFill/>
        </p:spPr>
        <p:txBody>
          <a:bodyPr wrap="square" rtlCol="0">
            <a:spAutoFit/>
          </a:bodyPr>
          <a:lstStyle/>
          <a:p>
            <a:pPr algn="ctr"/>
            <a:r>
              <a:rPr lang="en-GB" sz="4800" b="1" dirty="0">
                <a:latin typeface="Calibri" panose="020F0502020204030204" pitchFamily="34" charset="0"/>
                <a:ea typeface="Calibri" panose="020F0502020204030204" pitchFamily="34" charset="0"/>
                <a:cs typeface="Calibri" panose="020F0502020204030204" pitchFamily="34" charset="0"/>
              </a:rPr>
              <a:t>And includes many people with 2 or more conditions</a:t>
            </a:r>
          </a:p>
        </p:txBody>
      </p:sp>
    </p:spTree>
    <p:extLst>
      <p:ext uri="{BB962C8B-B14F-4D97-AF65-F5344CB8AC3E}">
        <p14:creationId xmlns:p14="http://schemas.microsoft.com/office/powerpoint/2010/main" val="401415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a:off x="-170574" y="6165850"/>
            <a:ext cx="13018687" cy="0"/>
          </a:xfrm>
          <a:prstGeom prst="line">
            <a:avLst/>
          </a:prstGeom>
          <a:ln w="9525" cap="rnd">
            <a:solidFill>
              <a:srgbClr val="000000">
                <a:alpha val="32941"/>
              </a:srgbClr>
            </a:solidFill>
            <a:prstDash val="solid"/>
            <a:headEnd type="none" w="sm" len="sm"/>
            <a:tailEnd type="none" w="sm" len="sm"/>
          </a:ln>
        </p:spPr>
        <p:txBody>
          <a:bodyPr/>
          <a:lstStyle/>
          <a:p>
            <a:pPr defTabSz="609630">
              <a:defRPr/>
            </a:pPr>
            <a:endParaRPr lang="en-GB" sz="1200">
              <a:solidFill>
                <a:prstClr val="black"/>
              </a:solidFill>
              <a:latin typeface="Calibri"/>
            </a:endParaRPr>
          </a:p>
        </p:txBody>
      </p:sp>
      <p:sp>
        <p:nvSpPr>
          <p:cNvPr id="3" name="AutoShape 3"/>
          <p:cNvSpPr/>
          <p:nvPr/>
        </p:nvSpPr>
        <p:spPr>
          <a:xfrm>
            <a:off x="-170574" y="1193800"/>
            <a:ext cx="13018687" cy="0"/>
          </a:xfrm>
          <a:prstGeom prst="line">
            <a:avLst/>
          </a:prstGeom>
          <a:ln w="9525" cap="rnd">
            <a:solidFill>
              <a:srgbClr val="000000">
                <a:alpha val="32941"/>
              </a:srgbClr>
            </a:solidFill>
            <a:prstDash val="solid"/>
            <a:headEnd type="none" w="sm" len="sm"/>
            <a:tailEnd type="none" w="sm" len="sm"/>
          </a:ln>
        </p:spPr>
        <p:txBody>
          <a:bodyPr/>
          <a:lstStyle/>
          <a:p>
            <a:pPr defTabSz="609630">
              <a:defRPr/>
            </a:pPr>
            <a:endParaRPr lang="en-GB" sz="1200">
              <a:solidFill>
                <a:prstClr val="black"/>
              </a:solidFill>
              <a:latin typeface="Calibri"/>
            </a:endParaRPr>
          </a:p>
        </p:txBody>
      </p:sp>
      <p:sp>
        <p:nvSpPr>
          <p:cNvPr id="4" name="TextBox 4"/>
          <p:cNvSpPr txBox="1"/>
          <p:nvPr/>
        </p:nvSpPr>
        <p:spPr>
          <a:xfrm>
            <a:off x="1519989" y="1996976"/>
            <a:ext cx="9152023" cy="3369192"/>
          </a:xfrm>
          <a:prstGeom prst="rect">
            <a:avLst/>
          </a:prstGeom>
        </p:spPr>
        <p:txBody>
          <a:bodyPr lIns="0" tIns="0" rIns="0" bIns="0" rtlCol="0" anchor="t">
            <a:spAutoFit/>
          </a:bodyPr>
          <a:lstStyle/>
          <a:p>
            <a:pPr algn="ctr" defTabSz="609630">
              <a:lnSpc>
                <a:spcPts val="3827"/>
              </a:lnSpc>
              <a:defRPr/>
            </a:pPr>
            <a:r>
              <a:rPr lang="en-US" sz="2733" dirty="0">
                <a:solidFill>
                  <a:srgbClr val="000000"/>
                </a:solidFill>
                <a:latin typeface="Open Dyslexic Bold"/>
              </a:rPr>
              <a:t>Psychological safety</a:t>
            </a:r>
            <a:r>
              <a:rPr lang="en-US" sz="2733" dirty="0">
                <a:solidFill>
                  <a:srgbClr val="000000"/>
                </a:solidFill>
                <a:latin typeface="Open Dyslexic"/>
              </a:rPr>
              <a:t> in the workplace is the belief that one can express ideas, questions, concerns, or mistakes </a:t>
            </a:r>
            <a:r>
              <a:rPr lang="en-US" sz="2733" u="sng" dirty="0">
                <a:solidFill>
                  <a:srgbClr val="000000"/>
                </a:solidFill>
                <a:latin typeface="Open Dyslexic"/>
              </a:rPr>
              <a:t>without fear of negative consequences such as embarrassment, rejection, or punishment</a:t>
            </a:r>
            <a:r>
              <a:rPr lang="en-US" sz="2733" dirty="0">
                <a:solidFill>
                  <a:srgbClr val="000000"/>
                </a:solidFill>
                <a:latin typeface="Open Dyslexic"/>
              </a:rPr>
              <a:t>. This environment encourages open communication, innovation, and collaboration, fostering trust and mutual respect among team members.</a:t>
            </a:r>
          </a:p>
        </p:txBody>
      </p:sp>
      <p:sp>
        <p:nvSpPr>
          <p:cNvPr id="5" name="TextBox 5"/>
          <p:cNvSpPr txBox="1"/>
          <p:nvPr/>
        </p:nvSpPr>
        <p:spPr>
          <a:xfrm>
            <a:off x="3514809" y="1345460"/>
            <a:ext cx="5162382" cy="578235"/>
          </a:xfrm>
          <a:prstGeom prst="rect">
            <a:avLst/>
          </a:prstGeom>
        </p:spPr>
        <p:txBody>
          <a:bodyPr lIns="0" tIns="0" rIns="0" bIns="0" rtlCol="0" anchor="t">
            <a:spAutoFit/>
          </a:bodyPr>
          <a:lstStyle/>
          <a:p>
            <a:pPr algn="ctr" defTabSz="609630">
              <a:lnSpc>
                <a:spcPts val="5000"/>
              </a:lnSpc>
              <a:defRPr/>
            </a:pPr>
            <a:r>
              <a:rPr lang="en-US" sz="3333" dirty="0">
                <a:solidFill>
                  <a:srgbClr val="000000"/>
                </a:solidFill>
                <a:latin typeface="Open Dyslexic Bold"/>
              </a:rPr>
              <a:t>Definition</a:t>
            </a:r>
          </a:p>
        </p:txBody>
      </p:sp>
      <p:sp>
        <p:nvSpPr>
          <p:cNvPr id="6" name="TextBox 5">
            <a:extLst>
              <a:ext uri="{FF2B5EF4-FFF2-40B4-BE49-F238E27FC236}">
                <a16:creationId xmlns:a16="http://schemas.microsoft.com/office/drawing/2014/main" id="{0311BBAA-2C0A-9FDA-1E1A-863BED4A870E}"/>
              </a:ext>
            </a:extLst>
          </p:cNvPr>
          <p:cNvSpPr txBox="1"/>
          <p:nvPr/>
        </p:nvSpPr>
        <p:spPr>
          <a:xfrm>
            <a:off x="3162958" y="307828"/>
            <a:ext cx="6351622" cy="597728"/>
          </a:xfrm>
          <a:prstGeom prst="rect">
            <a:avLst/>
          </a:prstGeom>
        </p:spPr>
        <p:txBody>
          <a:bodyPr wrap="square" lIns="0" tIns="0" rIns="0" bIns="0" rtlCol="0" anchor="t">
            <a:spAutoFit/>
          </a:bodyPr>
          <a:lstStyle/>
          <a:p>
            <a:pPr algn="ctr" defTabSz="609630">
              <a:lnSpc>
                <a:spcPts val="5000"/>
              </a:lnSpc>
              <a:defRPr/>
            </a:pPr>
            <a:r>
              <a:rPr lang="en-US" sz="4000" dirty="0">
                <a:solidFill>
                  <a:srgbClr val="000000"/>
                </a:solidFill>
                <a:latin typeface="Open Dyslexic Bold"/>
              </a:rPr>
              <a:t>Create Psychological safety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flipV="1">
            <a:off x="6272600" y="-159330"/>
            <a:ext cx="0" cy="7176659"/>
          </a:xfrm>
          <a:prstGeom prst="line">
            <a:avLst/>
          </a:prstGeom>
          <a:ln w="9525" cap="rnd">
            <a:solidFill>
              <a:srgbClr val="000000">
                <a:alpha val="32941"/>
              </a:srgbClr>
            </a:solidFill>
            <a:prstDash val="solid"/>
            <a:headEnd type="none" w="sm" len="sm"/>
            <a:tailEnd type="none" w="sm" len="sm"/>
          </a:ln>
        </p:spPr>
        <p:txBody>
          <a:bodyPr/>
          <a:lstStyle/>
          <a:p>
            <a:pPr defTabSz="609630">
              <a:defRPr/>
            </a:pPr>
            <a:endParaRPr lang="en-GB" sz="1200">
              <a:solidFill>
                <a:prstClr val="black"/>
              </a:solidFill>
              <a:latin typeface="Calibri"/>
            </a:endParaRPr>
          </a:p>
        </p:txBody>
      </p:sp>
      <p:grpSp>
        <p:nvGrpSpPr>
          <p:cNvPr id="5" name="Group 5"/>
          <p:cNvGrpSpPr/>
          <p:nvPr/>
        </p:nvGrpSpPr>
        <p:grpSpPr>
          <a:xfrm>
            <a:off x="8686801" y="547952"/>
            <a:ext cx="2572559" cy="5076416"/>
            <a:chOff x="0" y="-57150"/>
            <a:chExt cx="5145118" cy="10152832"/>
          </a:xfrm>
        </p:grpSpPr>
        <p:sp>
          <p:nvSpPr>
            <p:cNvPr id="6" name="TextBox 6"/>
            <p:cNvSpPr txBox="1"/>
            <p:nvPr/>
          </p:nvSpPr>
          <p:spPr>
            <a:xfrm>
              <a:off x="0" y="-57150"/>
              <a:ext cx="5145118" cy="2709076"/>
            </a:xfrm>
            <a:prstGeom prst="rect">
              <a:avLst/>
            </a:prstGeom>
          </p:spPr>
          <p:txBody>
            <a:bodyPr lIns="0" tIns="0" rIns="0" bIns="0" rtlCol="0" anchor="t">
              <a:spAutoFit/>
            </a:bodyPr>
            <a:lstStyle/>
            <a:p>
              <a:pPr algn="ctr" defTabSz="609630">
                <a:lnSpc>
                  <a:spcPts val="2687"/>
                </a:lnSpc>
                <a:defRPr/>
              </a:pPr>
              <a:r>
                <a:rPr lang="en-US" sz="1919" dirty="0">
                  <a:solidFill>
                    <a:srgbClr val="000000"/>
                  </a:solidFill>
                  <a:latin typeface="Open Dyslexic"/>
                </a:rPr>
                <a:t>Neurodivergent colleagues are often fearful of asking for help.</a:t>
              </a:r>
            </a:p>
          </p:txBody>
        </p:sp>
        <p:sp>
          <p:nvSpPr>
            <p:cNvPr id="7" name="TextBox 7"/>
            <p:cNvSpPr txBox="1"/>
            <p:nvPr/>
          </p:nvSpPr>
          <p:spPr>
            <a:xfrm>
              <a:off x="0" y="3664728"/>
              <a:ext cx="5145118" cy="2016578"/>
            </a:xfrm>
            <a:prstGeom prst="rect">
              <a:avLst/>
            </a:prstGeom>
          </p:spPr>
          <p:txBody>
            <a:bodyPr lIns="0" tIns="0" rIns="0" bIns="0" rtlCol="0" anchor="t">
              <a:spAutoFit/>
            </a:bodyPr>
            <a:lstStyle/>
            <a:p>
              <a:pPr algn="ctr" defTabSz="609630">
                <a:lnSpc>
                  <a:spcPts val="2687"/>
                </a:lnSpc>
                <a:defRPr/>
              </a:pPr>
              <a:r>
                <a:rPr lang="en-US" sz="1919" dirty="0">
                  <a:solidFill>
                    <a:srgbClr val="000000"/>
                  </a:solidFill>
                  <a:latin typeface="Open Dyslexic"/>
                </a:rPr>
                <a:t>They often already feel anxious, overwhelmed and judged by others.</a:t>
              </a:r>
            </a:p>
          </p:txBody>
        </p:sp>
        <p:sp>
          <p:nvSpPr>
            <p:cNvPr id="8" name="TextBox 8"/>
            <p:cNvSpPr txBox="1"/>
            <p:nvPr/>
          </p:nvSpPr>
          <p:spPr>
            <a:xfrm>
              <a:off x="0" y="7386606"/>
              <a:ext cx="5145118" cy="2709076"/>
            </a:xfrm>
            <a:prstGeom prst="rect">
              <a:avLst/>
            </a:prstGeom>
          </p:spPr>
          <p:txBody>
            <a:bodyPr lIns="0" tIns="0" rIns="0" bIns="0" rtlCol="0" anchor="t">
              <a:spAutoFit/>
            </a:bodyPr>
            <a:lstStyle/>
            <a:p>
              <a:pPr algn="ctr" defTabSz="609630">
                <a:lnSpc>
                  <a:spcPts val="2687"/>
                </a:lnSpc>
                <a:defRPr/>
              </a:pPr>
              <a:r>
                <a:rPr lang="en-US" sz="1919" dirty="0">
                  <a:solidFill>
                    <a:srgbClr val="000000"/>
                  </a:solidFill>
                  <a:latin typeface="Open Dyslexic"/>
                </a:rPr>
                <a:t>Putting psychological safety first helps people feel calmer and more confident.</a:t>
              </a:r>
            </a:p>
          </p:txBody>
        </p:sp>
        <p:sp>
          <p:nvSpPr>
            <p:cNvPr id="9" name="AutoShape 9"/>
            <p:cNvSpPr/>
            <p:nvPr/>
          </p:nvSpPr>
          <p:spPr>
            <a:xfrm>
              <a:off x="0" y="3164168"/>
              <a:ext cx="5145118" cy="0"/>
            </a:xfrm>
            <a:prstGeom prst="line">
              <a:avLst/>
            </a:prstGeom>
            <a:ln w="12700" cap="rnd">
              <a:solidFill>
                <a:srgbClr val="000000">
                  <a:alpha val="32941"/>
                </a:srgbClr>
              </a:solidFill>
              <a:prstDash val="solid"/>
              <a:headEnd type="none" w="sm" len="sm"/>
              <a:tailEnd type="none" w="sm" len="sm"/>
            </a:ln>
          </p:spPr>
          <p:txBody>
            <a:bodyPr/>
            <a:lstStyle/>
            <a:p>
              <a:pPr defTabSz="609630">
                <a:defRPr/>
              </a:pPr>
              <a:endParaRPr lang="en-GB" sz="1200">
                <a:solidFill>
                  <a:prstClr val="black"/>
                </a:solidFill>
                <a:latin typeface="Calibri"/>
              </a:endParaRPr>
            </a:p>
          </p:txBody>
        </p:sp>
        <p:sp>
          <p:nvSpPr>
            <p:cNvPr id="10" name="AutoShape 10"/>
            <p:cNvSpPr/>
            <p:nvPr/>
          </p:nvSpPr>
          <p:spPr>
            <a:xfrm>
              <a:off x="0" y="6886045"/>
              <a:ext cx="5145118" cy="0"/>
            </a:xfrm>
            <a:prstGeom prst="line">
              <a:avLst/>
            </a:prstGeom>
            <a:ln w="12700" cap="rnd">
              <a:solidFill>
                <a:srgbClr val="000000">
                  <a:alpha val="32941"/>
                </a:srgbClr>
              </a:solidFill>
              <a:prstDash val="solid"/>
              <a:headEnd type="none" w="sm" len="sm"/>
              <a:tailEnd type="none" w="sm" len="sm"/>
            </a:ln>
          </p:spPr>
          <p:txBody>
            <a:bodyPr/>
            <a:lstStyle/>
            <a:p>
              <a:pPr defTabSz="609630">
                <a:defRPr/>
              </a:pPr>
              <a:endParaRPr lang="en-GB" sz="1200">
                <a:solidFill>
                  <a:prstClr val="black"/>
                </a:solidFill>
                <a:latin typeface="Calibri"/>
              </a:endParaRPr>
            </a:p>
          </p:txBody>
        </p:sp>
      </p:grpSp>
      <p:sp>
        <p:nvSpPr>
          <p:cNvPr id="11" name="TextBox 11"/>
          <p:cNvSpPr txBox="1"/>
          <p:nvPr/>
        </p:nvSpPr>
        <p:spPr>
          <a:xfrm>
            <a:off x="508001" y="1623855"/>
            <a:ext cx="4348759" cy="2869696"/>
          </a:xfrm>
          <a:prstGeom prst="rect">
            <a:avLst/>
          </a:prstGeom>
        </p:spPr>
        <p:txBody>
          <a:bodyPr lIns="0" tIns="0" rIns="0" bIns="0" rtlCol="0" anchor="t">
            <a:spAutoFit/>
          </a:bodyPr>
          <a:lstStyle/>
          <a:p>
            <a:pPr defTabSz="609630">
              <a:lnSpc>
                <a:spcPts val="5676"/>
              </a:lnSpc>
              <a:defRPr/>
            </a:pPr>
            <a:r>
              <a:rPr lang="en-US" sz="4400" dirty="0">
                <a:solidFill>
                  <a:srgbClr val="000000"/>
                </a:solidFill>
                <a:latin typeface="Open Dyslexic Bold"/>
              </a:rPr>
              <a:t>Why psychological safety is important?</a:t>
            </a:r>
          </a:p>
        </p:txBody>
      </p:sp>
      <p:pic>
        <p:nvPicPr>
          <p:cNvPr id="13" name="Picture 12" descr="A person sitting in an office with her hands on her head">
            <a:extLst>
              <a:ext uri="{FF2B5EF4-FFF2-40B4-BE49-F238E27FC236}">
                <a16:creationId xmlns:a16="http://schemas.microsoft.com/office/drawing/2014/main" id="{3EEAFE4B-3864-4226-3445-C67D580D454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73600" y="1752600"/>
            <a:ext cx="3670166" cy="26068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grpSp>
        <p:nvGrpSpPr>
          <p:cNvPr id="2" name="Group 2"/>
          <p:cNvGrpSpPr/>
          <p:nvPr/>
        </p:nvGrpSpPr>
        <p:grpSpPr>
          <a:xfrm>
            <a:off x="7860569" y="0"/>
            <a:ext cx="4572000" cy="685800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35252" r="-39675"/>
              </a:stretch>
            </a:blipFill>
          </p:spPr>
          <p:txBody>
            <a:bodyPr/>
            <a:lstStyle/>
            <a:p>
              <a:pPr defTabSz="609630">
                <a:defRPr/>
              </a:pPr>
              <a:endParaRPr lang="en-GB" sz="1200">
                <a:solidFill>
                  <a:prstClr val="black"/>
                </a:solidFill>
                <a:latin typeface="Calibri"/>
              </a:endParaRPr>
            </a:p>
          </p:txBody>
        </p:sp>
      </p:grpSp>
      <p:sp>
        <p:nvSpPr>
          <p:cNvPr id="4" name="TextBox 4"/>
          <p:cNvSpPr txBox="1"/>
          <p:nvPr/>
        </p:nvSpPr>
        <p:spPr>
          <a:xfrm>
            <a:off x="1762124" y="163906"/>
            <a:ext cx="5162382" cy="578235"/>
          </a:xfrm>
          <a:prstGeom prst="rect">
            <a:avLst/>
          </a:prstGeom>
        </p:spPr>
        <p:txBody>
          <a:bodyPr lIns="0" tIns="0" rIns="0" bIns="0" rtlCol="0" anchor="t">
            <a:spAutoFit/>
          </a:bodyPr>
          <a:lstStyle/>
          <a:p>
            <a:pPr algn="ctr" defTabSz="609630">
              <a:lnSpc>
                <a:spcPts val="5000"/>
              </a:lnSpc>
              <a:defRPr/>
            </a:pPr>
            <a:r>
              <a:rPr lang="en-US" sz="3333">
                <a:solidFill>
                  <a:srgbClr val="000000"/>
                </a:solidFill>
                <a:latin typeface="Open Dyslexic Bold"/>
              </a:rPr>
              <a:t>What can you do?</a:t>
            </a:r>
          </a:p>
        </p:txBody>
      </p:sp>
      <p:sp>
        <p:nvSpPr>
          <p:cNvPr id="5" name="TextBox 5"/>
          <p:cNvSpPr txBox="1"/>
          <p:nvPr/>
        </p:nvSpPr>
        <p:spPr>
          <a:xfrm>
            <a:off x="685800" y="805488"/>
            <a:ext cx="6750653" cy="4794582"/>
          </a:xfrm>
          <a:prstGeom prst="rect">
            <a:avLst/>
          </a:prstGeom>
        </p:spPr>
        <p:txBody>
          <a:bodyPr lIns="0" tIns="0" rIns="0" bIns="0" rtlCol="0" anchor="t">
            <a:spAutoFit/>
          </a:bodyPr>
          <a:lstStyle/>
          <a:p>
            <a:pPr marL="604550" lvl="1" indent="-302275" defTabSz="609630">
              <a:lnSpc>
                <a:spcPts val="4200"/>
              </a:lnSpc>
              <a:buFont typeface="Arial"/>
              <a:buChar char="•"/>
              <a:defRPr/>
            </a:pPr>
            <a:r>
              <a:rPr lang="en-US" sz="2800">
                <a:solidFill>
                  <a:srgbClr val="000000"/>
                </a:solidFill>
                <a:latin typeface="Open Dyslexic"/>
              </a:rPr>
              <a:t>Encourage open discussion about neurodivergent conditions and foster dialogue about both the positives and challenges for people.</a:t>
            </a:r>
          </a:p>
          <a:p>
            <a:pPr marL="604550" lvl="1" indent="-302275" defTabSz="609630">
              <a:lnSpc>
                <a:spcPts val="4200"/>
              </a:lnSpc>
              <a:buFont typeface="Arial"/>
              <a:buChar char="•"/>
              <a:defRPr/>
            </a:pPr>
            <a:r>
              <a:rPr lang="en-US" sz="2800">
                <a:solidFill>
                  <a:srgbClr val="000000"/>
                </a:solidFill>
                <a:latin typeface="Open Dyslexic"/>
              </a:rPr>
              <a:t>Create safe spaces for feedback and conversations.</a:t>
            </a:r>
          </a:p>
          <a:p>
            <a:pPr marL="604550" lvl="1" indent="-302275" defTabSz="609630">
              <a:lnSpc>
                <a:spcPts val="4200"/>
              </a:lnSpc>
              <a:buFont typeface="Arial"/>
              <a:buChar char="•"/>
              <a:defRPr/>
            </a:pPr>
            <a:r>
              <a:rPr lang="en-US" sz="2800">
                <a:solidFill>
                  <a:srgbClr val="000000"/>
                </a:solidFill>
                <a:latin typeface="Open Dyslexic"/>
              </a:rPr>
              <a:t>Be the change. Lead by example.</a:t>
            </a:r>
          </a:p>
          <a:p>
            <a:pPr marL="604550" lvl="1" indent="-302275" defTabSz="609630">
              <a:lnSpc>
                <a:spcPts val="4200"/>
              </a:lnSpc>
              <a:buFont typeface="Arial"/>
              <a:buChar char="•"/>
              <a:defRPr/>
            </a:pPr>
            <a:r>
              <a:rPr lang="en-US" sz="2800">
                <a:solidFill>
                  <a:srgbClr val="000000"/>
                </a:solidFill>
                <a:latin typeface="Open Dyslexic"/>
              </a:rPr>
              <a:t>Include the whole team in learning and conversations.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4" name="TextBox 4"/>
          <p:cNvSpPr txBox="1"/>
          <p:nvPr/>
        </p:nvSpPr>
        <p:spPr>
          <a:xfrm>
            <a:off x="1519988" y="468466"/>
            <a:ext cx="9152023" cy="932628"/>
          </a:xfrm>
          <a:prstGeom prst="rect">
            <a:avLst/>
          </a:prstGeom>
        </p:spPr>
        <p:txBody>
          <a:bodyPr lIns="0" tIns="0" rIns="0" bIns="0" rtlCol="0" anchor="t">
            <a:spAutoFit/>
          </a:bodyPr>
          <a:lstStyle/>
          <a:p>
            <a:pPr algn="ctr" defTabSz="609630">
              <a:lnSpc>
                <a:spcPts val="3827"/>
              </a:lnSpc>
              <a:defRPr/>
            </a:pPr>
            <a:r>
              <a:rPr lang="en-US" sz="2733" b="1" dirty="0">
                <a:solidFill>
                  <a:srgbClr val="000000"/>
                </a:solidFill>
                <a:latin typeface="Open Dyslexic Bold"/>
              </a:rPr>
              <a:t>The most common causes of neurodivergent people struggling are:</a:t>
            </a:r>
          </a:p>
        </p:txBody>
      </p:sp>
      <p:sp>
        <p:nvSpPr>
          <p:cNvPr id="2" name="TextBox 1">
            <a:extLst>
              <a:ext uri="{FF2B5EF4-FFF2-40B4-BE49-F238E27FC236}">
                <a16:creationId xmlns:a16="http://schemas.microsoft.com/office/drawing/2014/main" id="{6324582F-03BE-2969-1680-25D11AB93B9F}"/>
              </a:ext>
            </a:extLst>
          </p:cNvPr>
          <p:cNvSpPr txBox="1"/>
          <p:nvPr/>
        </p:nvSpPr>
        <p:spPr>
          <a:xfrm>
            <a:off x="1519988" y="1753519"/>
            <a:ext cx="9410700" cy="4308872"/>
          </a:xfrm>
          <a:prstGeom prst="rect">
            <a:avLst/>
          </a:prstGeom>
          <a:noFill/>
        </p:spPr>
        <p:txBody>
          <a:bodyPr wrap="square" rtlCol="0">
            <a:spAutoFit/>
          </a:bodyPr>
          <a:lstStyle/>
          <a:p>
            <a:pPr marL="285750" indent="-285750">
              <a:buFont typeface="Arial" panose="020B0604020202020204" pitchFamily="34" charset="0"/>
              <a:buChar char="•"/>
            </a:pPr>
            <a:r>
              <a:rPr lang="en-US" sz="2000" b="1" dirty="0"/>
              <a:t>C</a:t>
            </a:r>
            <a:r>
              <a:rPr lang="en-US" sz="2000" dirty="0"/>
              <a:t>onditions – environmental factors that cause sensory issues.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C</a:t>
            </a:r>
            <a:r>
              <a:rPr lang="en-US" sz="2000" dirty="0"/>
              <a:t>larity – Overwhelm and burnout caused by not understanding or being able to process information in the same way as others. Or as expected?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C</a:t>
            </a:r>
            <a:r>
              <a:rPr lang="en-US" sz="2000" dirty="0"/>
              <a:t>onfidence – Feeling worried, anxious or unable to speak up about struggling.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C</a:t>
            </a:r>
            <a:r>
              <a:rPr lang="en-US" sz="2000" dirty="0"/>
              <a:t>almness – Often the result of masking. Presenting in ways that seek to hide our struggles leading to burnout and anxiety.</a:t>
            </a:r>
          </a:p>
          <a:p>
            <a:endParaRPr lang="en-US" sz="2000" dirty="0"/>
          </a:p>
          <a:p>
            <a:pPr marL="285750" indent="-285750">
              <a:buFont typeface="Arial" panose="020B0604020202020204" pitchFamily="34" charset="0"/>
              <a:buChar char="•"/>
            </a:pPr>
            <a:r>
              <a:rPr lang="en-US" sz="2000" b="1" dirty="0"/>
              <a:t>C</a:t>
            </a:r>
            <a:r>
              <a:rPr lang="en-US" sz="2000" dirty="0"/>
              <a:t>ontrol – The result of all of the above and the consequences lead to feeling out of control, inadequate or judged.</a:t>
            </a:r>
          </a:p>
          <a:p>
            <a:pPr marL="285750" indent="-285750">
              <a:buFont typeface="Arial" panose="020B0604020202020204" pitchFamily="34" charset="0"/>
              <a:buChar char="•"/>
            </a:pPr>
            <a:endParaRPr lang="en-US" sz="1600" dirty="0"/>
          </a:p>
          <a:p>
            <a:endParaRPr lang="en-GB"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286">
        <p159:morph option="byObject"/>
      </p:transition>
    </mc:Choice>
    <mc:Fallback xmlns="">
      <p:transition spd="slow" advTm="42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75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par>
                          <p:cTn id="7" fill="hold">
                            <p:stCondLst>
                              <p:cond delay="1250"/>
                            </p:stCondLst>
                            <p:childTnLst>
                              <p:par>
                                <p:cTn id="8" presetID="1" presetClass="entr" presetSubtype="0" fill="hold" nodeType="afterEffect">
                                  <p:stCondLst>
                                    <p:cond delay="250"/>
                                  </p:stCondLst>
                                  <p:childTnLst>
                                    <p:set>
                                      <p:cBhvr>
                                        <p:cTn id="9" dur="1" fill="hold">
                                          <p:stCondLst>
                                            <p:cond delay="499"/>
                                          </p:stCondLst>
                                        </p:cTn>
                                        <p:tgtEl>
                                          <p:spTgt spid="2">
                                            <p:txEl>
                                              <p:pRg st="2" end="2"/>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50"/>
                                  </p:stCondLst>
                                  <p:childTnLst>
                                    <p:set>
                                      <p:cBhvr>
                                        <p:cTn id="12" dur="1" fill="hold">
                                          <p:stCondLst>
                                            <p:cond delay="499"/>
                                          </p:stCondLst>
                                        </p:cTn>
                                        <p:tgtEl>
                                          <p:spTgt spid="2">
                                            <p:txEl>
                                              <p:pRg st="4" end="4"/>
                                            </p:txEl>
                                          </p:spTgt>
                                        </p:tgtEl>
                                        <p:attrNameLst>
                                          <p:attrName>style.visibility</p:attrName>
                                        </p:attrNameLst>
                                      </p:cBhvr>
                                      <p:to>
                                        <p:strVal val="visible"/>
                                      </p:to>
                                    </p:set>
                                  </p:childTnLst>
                                </p:cTn>
                              </p:par>
                            </p:childTnLst>
                          </p:cTn>
                        </p:par>
                        <p:par>
                          <p:cTn id="13" fill="hold">
                            <p:stCondLst>
                              <p:cond delay="2750"/>
                            </p:stCondLst>
                            <p:childTnLst>
                              <p:par>
                                <p:cTn id="14" presetID="1" presetClass="entr" presetSubtype="0" fill="hold" nodeType="afterEffect">
                                  <p:stCondLst>
                                    <p:cond delay="500"/>
                                  </p:stCondLst>
                                  <p:childTnLst>
                                    <p:set>
                                      <p:cBhvr>
                                        <p:cTn id="15" dur="1" fill="hold">
                                          <p:stCondLst>
                                            <p:cond delay="0"/>
                                          </p:stCondLst>
                                        </p:cTn>
                                        <p:tgtEl>
                                          <p:spTgt spid="2">
                                            <p:txEl>
                                              <p:pRg st="6" end="6"/>
                                            </p:txEl>
                                          </p:spTgt>
                                        </p:tgtEl>
                                        <p:attrNameLst>
                                          <p:attrName>style.visibility</p:attrName>
                                        </p:attrNameLst>
                                      </p:cBhvr>
                                      <p:to>
                                        <p:strVal val="visible"/>
                                      </p:to>
                                    </p:set>
                                  </p:childTnLst>
                                </p:cTn>
                              </p:par>
                            </p:childTnLst>
                          </p:cTn>
                        </p:par>
                        <p:par>
                          <p:cTn id="16" fill="hold">
                            <p:stCondLst>
                              <p:cond delay="3250"/>
                            </p:stCondLst>
                            <p:childTnLst>
                              <p:par>
                                <p:cTn id="17" presetID="1" presetClass="entr" presetSubtype="0" fill="hold" nodeType="afterEffect">
                                  <p:stCondLst>
                                    <p:cond delay="50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a:off x="-170574" y="6165850"/>
            <a:ext cx="13018687"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3" name="AutoShape 3"/>
          <p:cNvSpPr/>
          <p:nvPr/>
        </p:nvSpPr>
        <p:spPr>
          <a:xfrm>
            <a:off x="-120324" y="1041400"/>
            <a:ext cx="13018687"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4" name="TextBox 4"/>
          <p:cNvSpPr txBox="1"/>
          <p:nvPr/>
        </p:nvSpPr>
        <p:spPr>
          <a:xfrm>
            <a:off x="1519989" y="1292314"/>
            <a:ext cx="9152023" cy="3823354"/>
          </a:xfrm>
          <a:prstGeom prst="rect">
            <a:avLst/>
          </a:prstGeom>
        </p:spPr>
        <p:txBody>
          <a:bodyPr lIns="0" tIns="0" rIns="0" bIns="0" rtlCol="0" anchor="t">
            <a:spAutoFit/>
          </a:bodyPr>
          <a:lstStyle/>
          <a:p>
            <a:pPr algn="ctr" defTabSz="609630">
              <a:lnSpc>
                <a:spcPts val="3827"/>
              </a:lnSpc>
            </a:pPr>
            <a:r>
              <a:rPr lang="en-GB" sz="1600" dirty="0">
                <a:solidFill>
                  <a:srgbClr val="000000"/>
                </a:solidFill>
                <a:latin typeface="Open Dyslexic"/>
              </a:rPr>
              <a:t>Neurodivergent people often feel out of control at work due to rigid structures, unpredictable demands, and a lack of understanding or support. Many workplaces are designed with neurotypical norms in mind, which can overwhelm those who process information differently. The constant need to adapt to an environment that doesn't cater to their strengths, coupled with sensory overload and social pressures, can lead to feelings of chaos and helplessness. Additionally, insufficient accommodations and the expectation to conform to conventional methods of working and communicating can make it challenging for neurodivergent individuals to manage their workload and maintain their mental well-being.</a:t>
            </a:r>
            <a:endParaRPr lang="en-US" sz="1600" dirty="0">
              <a:solidFill>
                <a:srgbClr val="000000"/>
              </a:solidFill>
              <a:latin typeface="Open Dyslexic"/>
            </a:endParaRPr>
          </a:p>
        </p:txBody>
      </p:sp>
      <p:sp>
        <p:nvSpPr>
          <p:cNvPr id="5" name="TextBox 5"/>
          <p:cNvSpPr txBox="1"/>
          <p:nvPr/>
        </p:nvSpPr>
        <p:spPr>
          <a:xfrm>
            <a:off x="2106030" y="196735"/>
            <a:ext cx="8565982" cy="566565"/>
          </a:xfrm>
          <a:prstGeom prst="rect">
            <a:avLst/>
          </a:prstGeom>
        </p:spPr>
        <p:txBody>
          <a:bodyPr wrap="square" lIns="0" tIns="0" rIns="0" bIns="0" rtlCol="0" anchor="t">
            <a:spAutoFit/>
          </a:bodyPr>
          <a:lstStyle/>
          <a:p>
            <a:pPr algn="ctr" defTabSz="609630">
              <a:lnSpc>
                <a:spcPts val="5000"/>
              </a:lnSpc>
            </a:pPr>
            <a:r>
              <a:rPr lang="en-US" sz="2933" dirty="0">
                <a:solidFill>
                  <a:srgbClr val="000000"/>
                </a:solidFill>
                <a:latin typeface="Open Dyslexic Bold"/>
              </a:rPr>
              <a:t>Why feeling out of control is so common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a:off x="-170574" y="6165850"/>
            <a:ext cx="13018687"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3" name="AutoShape 3"/>
          <p:cNvSpPr/>
          <p:nvPr/>
        </p:nvSpPr>
        <p:spPr>
          <a:xfrm>
            <a:off x="-170574" y="838200"/>
            <a:ext cx="13018687"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4" name="TextBox 4"/>
          <p:cNvSpPr txBox="1"/>
          <p:nvPr/>
        </p:nvSpPr>
        <p:spPr>
          <a:xfrm>
            <a:off x="1519988" y="1717615"/>
            <a:ext cx="9152023" cy="3369192"/>
          </a:xfrm>
          <a:prstGeom prst="rect">
            <a:avLst/>
          </a:prstGeom>
        </p:spPr>
        <p:txBody>
          <a:bodyPr lIns="0" tIns="0" rIns="0" bIns="0" rtlCol="0" anchor="t">
            <a:spAutoFit/>
          </a:bodyPr>
          <a:lstStyle/>
          <a:p>
            <a:pPr algn="ctr" defTabSz="609630">
              <a:lnSpc>
                <a:spcPts val="3827"/>
              </a:lnSpc>
            </a:pPr>
            <a:r>
              <a:rPr lang="en-US" sz="2733" dirty="0">
                <a:solidFill>
                  <a:srgbClr val="000000"/>
                </a:solidFill>
                <a:latin typeface="Open Dyslexic Bold"/>
              </a:rPr>
              <a:t>Reasonable adjustments </a:t>
            </a:r>
            <a:r>
              <a:rPr lang="en-US" sz="2733" dirty="0">
                <a:solidFill>
                  <a:srgbClr val="000000"/>
                </a:solidFill>
                <a:latin typeface="Open Dyslexic"/>
              </a:rPr>
              <a:t>are changes or modifications made to a workplace or job role to accommodate the needs of employees with disabilities, </a:t>
            </a:r>
            <a:r>
              <a:rPr lang="en-US" sz="2733" u="sng" dirty="0">
                <a:solidFill>
                  <a:srgbClr val="000000"/>
                </a:solidFill>
                <a:latin typeface="Open Dyslexic"/>
              </a:rPr>
              <a:t>ensuring they have equal opportunities to perform their job effectively and </a:t>
            </a:r>
            <a:r>
              <a:rPr lang="en-US" sz="2733" u="sng" dirty="0">
                <a:solidFill>
                  <a:srgbClr val="000000"/>
                </a:solidFill>
                <a:latin typeface="Open Dyslexic Italics"/>
              </a:rPr>
              <a:t>without disadvantage</a:t>
            </a:r>
            <a:r>
              <a:rPr lang="en-US" sz="2733" dirty="0">
                <a:solidFill>
                  <a:srgbClr val="000000"/>
                </a:solidFill>
                <a:latin typeface="Open Dyslexic"/>
              </a:rPr>
              <a:t>. These adjustments can include modifications to the work environment, flexible working arrangements, or provision of </a:t>
            </a:r>
            <a:r>
              <a:rPr lang="en-US" sz="2733" dirty="0" err="1">
                <a:solidFill>
                  <a:srgbClr val="000000"/>
                </a:solidFill>
                <a:latin typeface="Open Dyslexic"/>
              </a:rPr>
              <a:t>specialised</a:t>
            </a:r>
            <a:r>
              <a:rPr lang="en-US" sz="2733" dirty="0">
                <a:solidFill>
                  <a:srgbClr val="000000"/>
                </a:solidFill>
                <a:latin typeface="Open Dyslexic"/>
              </a:rPr>
              <a:t> equipment.</a:t>
            </a:r>
          </a:p>
        </p:txBody>
      </p:sp>
      <p:sp>
        <p:nvSpPr>
          <p:cNvPr id="5" name="TextBox 5"/>
          <p:cNvSpPr txBox="1"/>
          <p:nvPr/>
        </p:nvSpPr>
        <p:spPr>
          <a:xfrm>
            <a:off x="3514809" y="997252"/>
            <a:ext cx="5162382" cy="578235"/>
          </a:xfrm>
          <a:prstGeom prst="rect">
            <a:avLst/>
          </a:prstGeom>
        </p:spPr>
        <p:txBody>
          <a:bodyPr lIns="0" tIns="0" rIns="0" bIns="0" rtlCol="0" anchor="t">
            <a:spAutoFit/>
          </a:bodyPr>
          <a:lstStyle/>
          <a:p>
            <a:pPr algn="ctr" defTabSz="609630">
              <a:lnSpc>
                <a:spcPts val="5000"/>
              </a:lnSpc>
            </a:pPr>
            <a:r>
              <a:rPr lang="en-US" sz="3333" dirty="0">
                <a:solidFill>
                  <a:srgbClr val="000000"/>
                </a:solidFill>
                <a:latin typeface="Open Dyslexic Bold"/>
              </a:rPr>
              <a:t>Definition</a:t>
            </a:r>
          </a:p>
        </p:txBody>
      </p:sp>
      <p:sp>
        <p:nvSpPr>
          <p:cNvPr id="6" name="TextBox 5">
            <a:extLst>
              <a:ext uri="{FF2B5EF4-FFF2-40B4-BE49-F238E27FC236}">
                <a16:creationId xmlns:a16="http://schemas.microsoft.com/office/drawing/2014/main" id="{3FB2B9B7-8202-6F76-F1D3-02FFAD482A73}"/>
              </a:ext>
            </a:extLst>
          </p:cNvPr>
          <p:cNvSpPr txBox="1"/>
          <p:nvPr/>
        </p:nvSpPr>
        <p:spPr>
          <a:xfrm>
            <a:off x="2406574" y="223012"/>
            <a:ext cx="7864391" cy="597728"/>
          </a:xfrm>
          <a:prstGeom prst="rect">
            <a:avLst/>
          </a:prstGeom>
        </p:spPr>
        <p:txBody>
          <a:bodyPr wrap="square" lIns="0" tIns="0" rIns="0" bIns="0" rtlCol="0" anchor="t">
            <a:spAutoFit/>
          </a:bodyPr>
          <a:lstStyle/>
          <a:p>
            <a:pPr algn="ctr" defTabSz="609630">
              <a:lnSpc>
                <a:spcPts val="5000"/>
              </a:lnSpc>
            </a:pPr>
            <a:r>
              <a:rPr lang="en-US" sz="4000" dirty="0">
                <a:solidFill>
                  <a:srgbClr val="000000"/>
                </a:solidFill>
                <a:latin typeface="Open Dyslexic Bold"/>
              </a:rPr>
              <a:t>Reasonable adjustments help.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rot="-5400000">
            <a:off x="4718056" y="3585155"/>
            <a:ext cx="7176659"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3" name="AutoShape 3"/>
          <p:cNvSpPr/>
          <p:nvPr/>
        </p:nvSpPr>
        <p:spPr>
          <a:xfrm rot="-5400000">
            <a:off x="839918" y="3585155"/>
            <a:ext cx="7176659"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grpSp>
        <p:nvGrpSpPr>
          <p:cNvPr id="4" name="Group 4"/>
          <p:cNvGrpSpPr/>
          <p:nvPr/>
        </p:nvGrpSpPr>
        <p:grpSpPr>
          <a:xfrm>
            <a:off x="685800" y="1694402"/>
            <a:ext cx="2771496" cy="3791201"/>
            <a:chOff x="0" y="0"/>
            <a:chExt cx="6963098" cy="9525000"/>
          </a:xfrm>
        </p:grpSpPr>
        <p:sp>
          <p:nvSpPr>
            <p:cNvPr id="5" name="Freeform 5"/>
            <p:cNvSpPr/>
            <p:nvPr/>
          </p:nvSpPr>
          <p:spPr>
            <a:xfrm>
              <a:off x="0" y="0"/>
              <a:ext cx="6963098" cy="9525000"/>
            </a:xfrm>
            <a:custGeom>
              <a:avLst/>
              <a:gdLst/>
              <a:ahLst/>
              <a:cxnLst/>
              <a:rect l="l" t="t" r="r" b="b"/>
              <a:pathLst>
                <a:path w="6963098" h="9525000">
                  <a:moveTo>
                    <a:pt x="0" y="9042400"/>
                  </a:moveTo>
                  <a:lnTo>
                    <a:pt x="0" y="482600"/>
                  </a:lnTo>
                  <a:cubicBezTo>
                    <a:pt x="0" y="215900"/>
                    <a:pt x="236745" y="0"/>
                    <a:pt x="529195" y="0"/>
                  </a:cubicBezTo>
                  <a:lnTo>
                    <a:pt x="6433903" y="0"/>
                  </a:lnTo>
                  <a:cubicBezTo>
                    <a:pt x="6726353" y="0"/>
                    <a:pt x="6963098" y="217170"/>
                    <a:pt x="6963098" y="482600"/>
                  </a:cubicBezTo>
                  <a:lnTo>
                    <a:pt x="6963098" y="9042400"/>
                  </a:lnTo>
                  <a:cubicBezTo>
                    <a:pt x="6963098" y="9309100"/>
                    <a:pt x="6726353" y="9525000"/>
                    <a:pt x="6433903" y="9525000"/>
                  </a:cubicBezTo>
                  <a:lnTo>
                    <a:pt x="529195" y="9525000"/>
                  </a:lnTo>
                  <a:cubicBezTo>
                    <a:pt x="238138" y="9525000"/>
                    <a:pt x="0" y="9309100"/>
                    <a:pt x="0" y="9042400"/>
                  </a:cubicBezTo>
                  <a:close/>
                </a:path>
              </a:pathLst>
            </a:custGeom>
            <a:blipFill>
              <a:blip r:embed="rId2"/>
              <a:stretch>
                <a:fillRect l="-5486" r="-5486"/>
              </a:stretch>
            </a:blipFill>
          </p:spPr>
          <p:txBody>
            <a:bodyPr/>
            <a:lstStyle/>
            <a:p>
              <a:pPr defTabSz="609630"/>
              <a:endParaRPr lang="en-GB" sz="1200" dirty="0">
                <a:solidFill>
                  <a:prstClr val="black"/>
                </a:solidFill>
                <a:latin typeface="Calibri"/>
              </a:endParaRPr>
            </a:p>
          </p:txBody>
        </p:sp>
      </p:grpSp>
      <p:sp>
        <p:nvSpPr>
          <p:cNvPr id="6" name="TextBox 6"/>
          <p:cNvSpPr txBox="1"/>
          <p:nvPr/>
        </p:nvSpPr>
        <p:spPr>
          <a:xfrm>
            <a:off x="8817561" y="1887220"/>
            <a:ext cx="3141465" cy="2252220"/>
          </a:xfrm>
          <a:prstGeom prst="rect">
            <a:avLst/>
          </a:prstGeom>
        </p:spPr>
        <p:txBody>
          <a:bodyPr lIns="0" tIns="0" rIns="0" bIns="0" rtlCol="0" anchor="t">
            <a:spAutoFit/>
          </a:bodyPr>
          <a:lstStyle/>
          <a:p>
            <a:pPr defTabSz="609630">
              <a:lnSpc>
                <a:spcPts val="6020"/>
              </a:lnSpc>
            </a:pPr>
            <a:r>
              <a:rPr lang="en-US" sz="4666" dirty="0">
                <a:solidFill>
                  <a:srgbClr val="000000"/>
                </a:solidFill>
                <a:latin typeface="Open Dyslexic Bold"/>
              </a:rPr>
              <a:t>We have to do the basics first.</a:t>
            </a:r>
          </a:p>
        </p:txBody>
      </p:sp>
      <p:grpSp>
        <p:nvGrpSpPr>
          <p:cNvPr id="7" name="Group 7"/>
          <p:cNvGrpSpPr/>
          <p:nvPr/>
        </p:nvGrpSpPr>
        <p:grpSpPr>
          <a:xfrm>
            <a:off x="5029201" y="758825"/>
            <a:ext cx="2572559" cy="4382039"/>
            <a:chOff x="0" y="-57151"/>
            <a:chExt cx="5145118" cy="8764078"/>
          </a:xfrm>
        </p:grpSpPr>
        <p:sp>
          <p:nvSpPr>
            <p:cNvPr id="8" name="TextBox 8"/>
            <p:cNvSpPr txBox="1"/>
            <p:nvPr/>
          </p:nvSpPr>
          <p:spPr>
            <a:xfrm>
              <a:off x="0" y="-57151"/>
              <a:ext cx="5145118" cy="1324082"/>
            </a:xfrm>
            <a:prstGeom prst="rect">
              <a:avLst/>
            </a:prstGeom>
          </p:spPr>
          <p:txBody>
            <a:bodyPr lIns="0" tIns="0" rIns="0" bIns="0" rtlCol="0" anchor="t">
              <a:spAutoFit/>
            </a:bodyPr>
            <a:lstStyle/>
            <a:p>
              <a:pPr algn="ctr" defTabSz="609630">
                <a:lnSpc>
                  <a:spcPts val="2687"/>
                </a:lnSpc>
              </a:pPr>
              <a:r>
                <a:rPr lang="en-US" sz="1919" dirty="0">
                  <a:solidFill>
                    <a:srgbClr val="000000"/>
                  </a:solidFill>
                  <a:latin typeface="Open Dyslexic"/>
                </a:rPr>
                <a:t>Understand the legal aspects.</a:t>
              </a:r>
            </a:p>
          </p:txBody>
        </p:sp>
        <p:sp>
          <p:nvSpPr>
            <p:cNvPr id="9" name="TextBox 9"/>
            <p:cNvSpPr txBox="1"/>
            <p:nvPr/>
          </p:nvSpPr>
          <p:spPr>
            <a:xfrm>
              <a:off x="0" y="2306949"/>
              <a:ext cx="5145118" cy="2709076"/>
            </a:xfrm>
            <a:prstGeom prst="rect">
              <a:avLst/>
            </a:prstGeom>
          </p:spPr>
          <p:txBody>
            <a:bodyPr lIns="0" tIns="0" rIns="0" bIns="0" rtlCol="0" anchor="t">
              <a:spAutoFit/>
            </a:bodyPr>
            <a:lstStyle/>
            <a:p>
              <a:pPr algn="ctr" defTabSz="609630">
                <a:lnSpc>
                  <a:spcPts val="2687"/>
                </a:lnSpc>
              </a:pPr>
              <a:r>
                <a:rPr lang="en-US" sz="1919" dirty="0">
                  <a:solidFill>
                    <a:srgbClr val="000000"/>
                  </a:solidFill>
                  <a:latin typeface="Open Dyslexic"/>
                </a:rPr>
                <a:t>Know the company policies and procedures and communicate these clearly.</a:t>
              </a:r>
            </a:p>
          </p:txBody>
        </p:sp>
        <p:sp>
          <p:nvSpPr>
            <p:cNvPr id="10" name="TextBox 10"/>
            <p:cNvSpPr txBox="1"/>
            <p:nvPr/>
          </p:nvSpPr>
          <p:spPr>
            <a:xfrm>
              <a:off x="0" y="6690349"/>
              <a:ext cx="5145118" cy="2016578"/>
            </a:xfrm>
            <a:prstGeom prst="rect">
              <a:avLst/>
            </a:prstGeom>
          </p:spPr>
          <p:txBody>
            <a:bodyPr lIns="0" tIns="0" rIns="0" bIns="0" rtlCol="0" anchor="t">
              <a:spAutoFit/>
            </a:bodyPr>
            <a:lstStyle/>
            <a:p>
              <a:pPr algn="ctr" defTabSz="609630">
                <a:lnSpc>
                  <a:spcPts val="2687"/>
                </a:lnSpc>
              </a:pPr>
              <a:r>
                <a:rPr lang="en-US" sz="1919" dirty="0">
                  <a:solidFill>
                    <a:srgbClr val="000000"/>
                  </a:solidFill>
                  <a:latin typeface="Open Dyslexic"/>
                </a:rPr>
                <a:t>Remember this is about removing disadvantage not creating advantage.</a:t>
              </a:r>
            </a:p>
          </p:txBody>
        </p:sp>
        <p:sp>
          <p:nvSpPr>
            <p:cNvPr id="11" name="AutoShape 11"/>
            <p:cNvSpPr/>
            <p:nvPr/>
          </p:nvSpPr>
          <p:spPr>
            <a:xfrm>
              <a:off x="0" y="1806389"/>
              <a:ext cx="5145118" cy="0"/>
            </a:xfrm>
            <a:prstGeom prst="line">
              <a:avLst/>
            </a:prstGeom>
            <a:ln w="12700"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12" name="AutoShape 12"/>
            <p:cNvSpPr/>
            <p:nvPr/>
          </p:nvSpPr>
          <p:spPr>
            <a:xfrm>
              <a:off x="0" y="6189788"/>
              <a:ext cx="5145118" cy="0"/>
            </a:xfrm>
            <a:prstGeom prst="line">
              <a:avLst/>
            </a:prstGeom>
            <a:ln w="12700"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5" name="TextBox 5"/>
          <p:cNvSpPr txBox="1"/>
          <p:nvPr/>
        </p:nvSpPr>
        <p:spPr>
          <a:xfrm>
            <a:off x="1716253" y="847363"/>
            <a:ext cx="8269604" cy="5163273"/>
          </a:xfrm>
          <a:prstGeom prst="rect">
            <a:avLst/>
          </a:prstGeom>
        </p:spPr>
        <p:txBody>
          <a:bodyPr lIns="0" tIns="0" rIns="0" bIns="0" rtlCol="0" anchor="t">
            <a:spAutoFit/>
          </a:bodyPr>
          <a:lstStyle/>
          <a:p>
            <a:pPr algn="ctr" defTabSz="609630">
              <a:lnSpc>
                <a:spcPts val="2687"/>
              </a:lnSpc>
            </a:pPr>
            <a:r>
              <a:rPr lang="en-US" sz="1919" b="1" dirty="0">
                <a:solidFill>
                  <a:srgbClr val="000000"/>
                </a:solidFill>
                <a:latin typeface="Open Dyslexic Bold"/>
              </a:rPr>
              <a:t>Section 6 of the Equality Act 2010</a:t>
            </a:r>
          </a:p>
          <a:p>
            <a:pPr algn="ctr" defTabSz="609630">
              <a:lnSpc>
                <a:spcPts val="2687"/>
              </a:lnSpc>
            </a:pPr>
            <a:endParaRPr lang="en-US" sz="1919" dirty="0">
              <a:solidFill>
                <a:srgbClr val="000000"/>
              </a:solidFill>
              <a:latin typeface="Open Dyslexic Bold"/>
            </a:endParaRPr>
          </a:p>
          <a:p>
            <a:pPr algn="ctr" defTabSz="609630">
              <a:lnSpc>
                <a:spcPts val="2687"/>
              </a:lnSpc>
            </a:pPr>
            <a:r>
              <a:rPr lang="en-US" sz="1919" dirty="0">
                <a:solidFill>
                  <a:srgbClr val="000000"/>
                </a:solidFill>
                <a:latin typeface="Open Dyslexic"/>
              </a:rPr>
              <a:t>Section 6 defines disability as a physical or mental impairment that has a substantial and long-term adverse effect on a person's ability to carry out normal day-to-day activities. This means any condition that significantly impacts daily life for at least 12 months or is expected to do so.</a:t>
            </a:r>
          </a:p>
          <a:p>
            <a:pPr algn="ctr" defTabSz="609630">
              <a:lnSpc>
                <a:spcPts val="2687"/>
              </a:lnSpc>
            </a:pPr>
            <a:endParaRPr lang="en-US" sz="1919" dirty="0">
              <a:solidFill>
                <a:srgbClr val="000000"/>
              </a:solidFill>
              <a:latin typeface="Open Dyslexic"/>
            </a:endParaRPr>
          </a:p>
          <a:p>
            <a:pPr algn="ctr" defTabSz="609630">
              <a:lnSpc>
                <a:spcPts val="2687"/>
              </a:lnSpc>
            </a:pPr>
            <a:r>
              <a:rPr lang="en-US" sz="1919" b="1" dirty="0">
                <a:solidFill>
                  <a:srgbClr val="000000"/>
                </a:solidFill>
                <a:latin typeface="Open Dyslexic Bold"/>
              </a:rPr>
              <a:t>Section 15 of the Equality Act 2010</a:t>
            </a:r>
          </a:p>
          <a:p>
            <a:pPr algn="ctr" defTabSz="609630">
              <a:lnSpc>
                <a:spcPts val="2687"/>
              </a:lnSpc>
            </a:pPr>
            <a:endParaRPr lang="en-US" sz="1919" dirty="0">
              <a:solidFill>
                <a:srgbClr val="000000"/>
              </a:solidFill>
              <a:latin typeface="Open Dyslexic Bold"/>
            </a:endParaRPr>
          </a:p>
          <a:p>
            <a:pPr algn="ctr" defTabSz="609630">
              <a:lnSpc>
                <a:spcPts val="2687"/>
              </a:lnSpc>
            </a:pPr>
            <a:r>
              <a:rPr lang="en-US" sz="1919" dirty="0">
                <a:solidFill>
                  <a:srgbClr val="000000"/>
                </a:solidFill>
                <a:latin typeface="Open Dyslexic"/>
              </a:rPr>
              <a:t>Section 15 prohibits treating a disabled person </a:t>
            </a:r>
            <a:r>
              <a:rPr lang="en-US" sz="1919" dirty="0" err="1">
                <a:solidFill>
                  <a:srgbClr val="000000"/>
                </a:solidFill>
                <a:latin typeface="Open Dyslexic"/>
              </a:rPr>
              <a:t>unfavourably</a:t>
            </a:r>
            <a:r>
              <a:rPr lang="en-US" sz="1919" dirty="0">
                <a:solidFill>
                  <a:srgbClr val="000000"/>
                </a:solidFill>
                <a:latin typeface="Open Dyslexic"/>
              </a:rPr>
              <a:t> because of something connected to their disability unless such treatment can be justified as a proportionate means of achieving a legitimate aim. This includes making reasonable adjustments to avoid disadvantages and ensure equal opportunities for disabled individuals.</a:t>
            </a:r>
          </a:p>
          <a:p>
            <a:pPr algn="ctr" defTabSz="609630">
              <a:lnSpc>
                <a:spcPts val="2687"/>
              </a:lnSpc>
              <a:spcBef>
                <a:spcPct val="0"/>
              </a:spcBef>
            </a:pPr>
            <a:endParaRPr lang="en-US" sz="1919" dirty="0">
              <a:solidFill>
                <a:srgbClr val="000000"/>
              </a:solidFill>
              <a:latin typeface="Open Dyslexic"/>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546894" y="526972"/>
            <a:ext cx="11098212" cy="1331913"/>
          </a:xfrm>
        </p:spPr>
        <p:txBody>
          <a:bodyPr rtlCol="0"/>
          <a:lstStyle/>
          <a:p>
            <a:pPr algn="ctr" rtl="0"/>
            <a:r>
              <a:rPr lang="en-GB" sz="4400">
                <a:solidFill>
                  <a:schemeClr val="tx1"/>
                </a:solidFill>
                <a:ea typeface="Lato Black" panose="020F0502020204030203" pitchFamily="34" charset="0"/>
                <a:cs typeface="Lato Black" panose="020F0502020204030203" pitchFamily="34" charset="0"/>
              </a:rPr>
              <a:t>Reasonable adjustments</a:t>
            </a:r>
          </a:p>
        </p:txBody>
      </p:sp>
      <p:sp>
        <p:nvSpPr>
          <p:cNvPr id="3" name="TextBox 2">
            <a:extLst>
              <a:ext uri="{FF2B5EF4-FFF2-40B4-BE49-F238E27FC236}">
                <a16:creationId xmlns:a16="http://schemas.microsoft.com/office/drawing/2014/main" id="{A0604533-77B3-C262-A017-DEB09A3F12CD}"/>
              </a:ext>
            </a:extLst>
          </p:cNvPr>
          <p:cNvSpPr txBox="1"/>
          <p:nvPr/>
        </p:nvSpPr>
        <p:spPr>
          <a:xfrm>
            <a:off x="1523999" y="1718379"/>
            <a:ext cx="9410700"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t>Consider - each request individually.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Context – ask for their reasons/are they disadvantaged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Check – Have they done any research?</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Confirm – Timescales, processes and who may be involved.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Cost – What are the operational and financial costs or implications?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Communicate – If necessary, communicate the adjustment is to reduce disadvantage not create advantage. This has to be handled sensitively.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endParaRPr lang="en-GB" sz="2400" dirty="0"/>
          </a:p>
        </p:txBody>
      </p:sp>
      <p:sp>
        <p:nvSpPr>
          <p:cNvPr id="2" name="TextBox 1">
            <a:extLst>
              <a:ext uri="{FF2B5EF4-FFF2-40B4-BE49-F238E27FC236}">
                <a16:creationId xmlns:a16="http://schemas.microsoft.com/office/drawing/2014/main" id="{D9F4B2B1-DF10-6041-D2E0-C2146C0D17A3}"/>
              </a:ext>
            </a:extLst>
          </p:cNvPr>
          <p:cNvSpPr txBox="1"/>
          <p:nvPr/>
        </p:nvSpPr>
        <p:spPr>
          <a:xfrm>
            <a:off x="3281362" y="1057463"/>
            <a:ext cx="5895975" cy="369332"/>
          </a:xfrm>
          <a:prstGeom prst="rect">
            <a:avLst/>
          </a:prstGeom>
          <a:noFill/>
        </p:spPr>
        <p:txBody>
          <a:bodyPr wrap="square" rtlCol="0">
            <a:spAutoFit/>
          </a:bodyPr>
          <a:lstStyle/>
          <a:p>
            <a:pPr algn="ctr"/>
            <a:r>
              <a:rPr lang="en-GB" dirty="0"/>
              <a:t>What can you do when asked?</a:t>
            </a:r>
          </a:p>
        </p:txBody>
      </p:sp>
      <p:sp>
        <p:nvSpPr>
          <p:cNvPr id="4" name="Slide Number Placeholder 14">
            <a:extLst>
              <a:ext uri="{FF2B5EF4-FFF2-40B4-BE49-F238E27FC236}">
                <a16:creationId xmlns:a16="http://schemas.microsoft.com/office/drawing/2014/main" id="{EA56B40C-0553-0EDA-F7AD-C009F31D022E}"/>
              </a:ext>
            </a:extLst>
          </p:cNvPr>
          <p:cNvSpPr txBox="1">
            <a:spLocks/>
          </p:cNvSpPr>
          <p:nvPr/>
        </p:nvSpPr>
        <p:spPr>
          <a:xfrm>
            <a:off x="9708213" y="6507211"/>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78</a:t>
            </a:fld>
            <a:endParaRPr lang="en-GB"/>
          </a:p>
        </p:txBody>
      </p:sp>
      <p:sp>
        <p:nvSpPr>
          <p:cNvPr id="5" name="Date Placeholder 14">
            <a:extLst>
              <a:ext uri="{FF2B5EF4-FFF2-40B4-BE49-F238E27FC236}">
                <a16:creationId xmlns:a16="http://schemas.microsoft.com/office/drawing/2014/main" id="{7E40B80A-7F09-D0C7-2844-7A068F8528A0}"/>
              </a:ext>
            </a:extLst>
          </p:cNvPr>
          <p:cNvSpPr txBox="1">
            <a:spLocks/>
          </p:cNvSpPr>
          <p:nvPr/>
        </p:nvSpPr>
        <p:spPr>
          <a:xfrm>
            <a:off x="8547839" y="6478537"/>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spTree>
    <p:extLst>
      <p:ext uri="{BB962C8B-B14F-4D97-AF65-F5344CB8AC3E}">
        <p14:creationId xmlns:p14="http://schemas.microsoft.com/office/powerpoint/2010/main" val="163580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75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par>
                          <p:cTn id="11" fill="hold">
                            <p:stCondLst>
                              <p:cond delay="1250"/>
                            </p:stCondLst>
                            <p:childTnLst>
                              <p:par>
                                <p:cTn id="12" presetID="1" presetClass="entr" presetSubtype="0" fill="hold" nodeType="afterEffect">
                                  <p:stCondLst>
                                    <p:cond delay="250"/>
                                  </p:stCondLst>
                                  <p:childTnLst>
                                    <p:set>
                                      <p:cBhvr>
                                        <p:cTn id="13" dur="1" fill="hold">
                                          <p:stCondLst>
                                            <p:cond delay="499"/>
                                          </p:stCondLst>
                                        </p:cTn>
                                        <p:tgtEl>
                                          <p:spTgt spid="3">
                                            <p:txEl>
                                              <p:pRg st="2" end="2"/>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50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nodeType="afterEffect">
                                  <p:stCondLst>
                                    <p:cond delay="50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75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par>
                          <p:cTn id="23" fill="hold">
                            <p:stCondLst>
                              <p:cond delay="3750"/>
                            </p:stCondLst>
                            <p:childTnLst>
                              <p:par>
                                <p:cTn id="24" presetID="1" presetClass="entr" presetSubtype="0" fill="hold" nodeType="afterEffect">
                                  <p:stCondLst>
                                    <p:cond delay="750"/>
                                  </p:stCondLst>
                                  <p:childTnLst>
                                    <p:set>
                                      <p:cBhvr>
                                        <p:cTn id="2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546894" y="273277"/>
            <a:ext cx="11098212" cy="1331913"/>
          </a:xfrm>
        </p:spPr>
        <p:txBody>
          <a:bodyPr rtlCol="0"/>
          <a:lstStyle/>
          <a:p>
            <a:pPr algn="ctr" rtl="0"/>
            <a:r>
              <a:rPr lang="en-GB" sz="4400">
                <a:solidFill>
                  <a:schemeClr val="tx1"/>
                </a:solidFill>
                <a:ea typeface="Lato Black" panose="020F0502020204030203" pitchFamily="34" charset="0"/>
                <a:cs typeface="Lato Black" panose="020F0502020204030203" pitchFamily="34" charset="0"/>
              </a:rPr>
              <a:t>Reasonable adjustments</a:t>
            </a:r>
            <a:br>
              <a:rPr lang="en-GB" sz="4400">
                <a:solidFill>
                  <a:schemeClr val="tx1"/>
                </a:solidFill>
                <a:ea typeface="Lato Black" panose="020F0502020204030203" pitchFamily="34" charset="0"/>
                <a:cs typeface="Lato Black" panose="020F0502020204030203" pitchFamily="34" charset="0"/>
              </a:rPr>
            </a:br>
            <a:r>
              <a:rPr lang="en-GB" sz="4400">
                <a:solidFill>
                  <a:schemeClr val="tx1"/>
                </a:solidFill>
                <a:ea typeface="Lato Black" panose="020F0502020204030203" pitchFamily="34" charset="0"/>
                <a:cs typeface="Lato Black" panose="020F0502020204030203" pitchFamily="34" charset="0"/>
              </a:rPr>
              <a:t>some examples</a:t>
            </a:r>
          </a:p>
        </p:txBody>
      </p:sp>
      <p:sp>
        <p:nvSpPr>
          <p:cNvPr id="2" name="Slide Number Placeholder 14">
            <a:extLst>
              <a:ext uri="{FF2B5EF4-FFF2-40B4-BE49-F238E27FC236}">
                <a16:creationId xmlns:a16="http://schemas.microsoft.com/office/drawing/2014/main" id="{4F399377-24C3-B6CE-FB23-DFB9A4375DC1}"/>
              </a:ext>
            </a:extLst>
          </p:cNvPr>
          <p:cNvSpPr txBox="1">
            <a:spLocks/>
          </p:cNvSpPr>
          <p:nvPr/>
        </p:nvSpPr>
        <p:spPr>
          <a:xfrm>
            <a:off x="10293656" y="6521549"/>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79</a:t>
            </a:fld>
            <a:endParaRPr lang="en-GB"/>
          </a:p>
        </p:txBody>
      </p:sp>
      <p:sp>
        <p:nvSpPr>
          <p:cNvPr id="4" name="Date Placeholder 14">
            <a:extLst>
              <a:ext uri="{FF2B5EF4-FFF2-40B4-BE49-F238E27FC236}">
                <a16:creationId xmlns:a16="http://schemas.microsoft.com/office/drawing/2014/main" id="{93E59535-71CA-0C02-EB38-E2DDDA980E57}"/>
              </a:ext>
            </a:extLst>
          </p:cNvPr>
          <p:cNvSpPr txBox="1">
            <a:spLocks/>
          </p:cNvSpPr>
          <p:nvPr/>
        </p:nvSpPr>
        <p:spPr>
          <a:xfrm>
            <a:off x="9133282" y="6492875"/>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pic>
        <p:nvPicPr>
          <p:cNvPr id="8" name="Picture 7" descr="A group of blue and green logos&#10;&#10;Description automatically generated">
            <a:extLst>
              <a:ext uri="{FF2B5EF4-FFF2-40B4-BE49-F238E27FC236}">
                <a16:creationId xmlns:a16="http://schemas.microsoft.com/office/drawing/2014/main" id="{51E7F75F-3415-A363-AE4D-9B2FF7822281}"/>
              </a:ext>
            </a:extLst>
          </p:cNvPr>
          <p:cNvPicPr>
            <a:picLocks noChangeAspect="1"/>
          </p:cNvPicPr>
          <p:nvPr/>
        </p:nvPicPr>
        <p:blipFill>
          <a:blip r:embed="rId2"/>
          <a:stretch>
            <a:fillRect/>
          </a:stretch>
        </p:blipFill>
        <p:spPr>
          <a:xfrm>
            <a:off x="293568" y="3117474"/>
            <a:ext cx="3039567" cy="3031115"/>
          </a:xfrm>
          <a:prstGeom prst="rect">
            <a:avLst/>
          </a:prstGeom>
        </p:spPr>
      </p:pic>
      <p:pic>
        <p:nvPicPr>
          <p:cNvPr id="9" name="Picture 8" descr="A door with a door open">
            <a:extLst>
              <a:ext uri="{FF2B5EF4-FFF2-40B4-BE49-F238E27FC236}">
                <a16:creationId xmlns:a16="http://schemas.microsoft.com/office/drawing/2014/main" id="{178E04C8-FA03-90E1-FDC5-8D4DF8CC5EDC}"/>
              </a:ext>
            </a:extLst>
          </p:cNvPr>
          <p:cNvPicPr>
            <a:picLocks noChangeAspect="1"/>
          </p:cNvPicPr>
          <p:nvPr/>
        </p:nvPicPr>
        <p:blipFill>
          <a:blip r:embed="rId3"/>
          <a:stretch>
            <a:fillRect/>
          </a:stretch>
        </p:blipFill>
        <p:spPr>
          <a:xfrm>
            <a:off x="7938810" y="1492645"/>
            <a:ext cx="3706296" cy="2300748"/>
          </a:xfrm>
          <a:prstGeom prst="rect">
            <a:avLst/>
          </a:prstGeom>
        </p:spPr>
      </p:pic>
      <p:pic>
        <p:nvPicPr>
          <p:cNvPr id="11" name="Picture 10" descr="A person standing at a desk with a computer&#10;&#10;Description automatically generated">
            <a:extLst>
              <a:ext uri="{FF2B5EF4-FFF2-40B4-BE49-F238E27FC236}">
                <a16:creationId xmlns:a16="http://schemas.microsoft.com/office/drawing/2014/main" id="{227AD152-5009-A164-F6B6-16E2FB6FAF57}"/>
              </a:ext>
            </a:extLst>
          </p:cNvPr>
          <p:cNvPicPr>
            <a:picLocks noChangeAspect="1"/>
          </p:cNvPicPr>
          <p:nvPr/>
        </p:nvPicPr>
        <p:blipFill>
          <a:blip r:embed="rId4"/>
          <a:stretch>
            <a:fillRect/>
          </a:stretch>
        </p:blipFill>
        <p:spPr>
          <a:xfrm>
            <a:off x="4253191" y="2207155"/>
            <a:ext cx="2755876" cy="2759521"/>
          </a:xfrm>
          <a:prstGeom prst="rect">
            <a:avLst/>
          </a:prstGeom>
        </p:spPr>
      </p:pic>
    </p:spTree>
    <p:extLst>
      <p:ext uri="{BB962C8B-B14F-4D97-AF65-F5344CB8AC3E}">
        <p14:creationId xmlns:p14="http://schemas.microsoft.com/office/powerpoint/2010/main" val="1686821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9801793-3B10-4913-07AA-91819A5FBA39}"/>
              </a:ext>
            </a:extLst>
          </p:cNvPr>
          <p:cNvSpPr txBox="1"/>
          <p:nvPr/>
        </p:nvSpPr>
        <p:spPr>
          <a:xfrm>
            <a:off x="1604961" y="400050"/>
            <a:ext cx="8982075" cy="2308324"/>
          </a:xfrm>
          <a:prstGeom prst="rect">
            <a:avLst/>
          </a:prstGeom>
          <a:noFill/>
        </p:spPr>
        <p:txBody>
          <a:bodyPr wrap="square" rtlCol="0">
            <a:spAutoFit/>
          </a:bodyPr>
          <a:lstStyle/>
          <a:p>
            <a:pPr algn="ctr"/>
            <a:r>
              <a:rPr lang="en-GB" sz="4800" b="1" dirty="0">
                <a:latin typeface="Calibri" panose="020F0502020204030204" pitchFamily="34" charset="0"/>
                <a:ea typeface="Calibri" panose="020F0502020204030204" pitchFamily="34" charset="0"/>
                <a:cs typeface="Calibri" panose="020F0502020204030204" pitchFamily="34" charset="0"/>
              </a:rPr>
              <a:t>There are </a:t>
            </a:r>
          </a:p>
          <a:p>
            <a:pPr algn="ctr"/>
            <a:r>
              <a:rPr lang="en-GB" sz="4800" b="1" dirty="0">
                <a:latin typeface="Calibri" panose="020F0502020204030204" pitchFamily="34" charset="0"/>
                <a:ea typeface="Calibri" panose="020F0502020204030204" pitchFamily="34" charset="0"/>
                <a:cs typeface="Calibri" panose="020F0502020204030204" pitchFamily="34" charset="0"/>
              </a:rPr>
              <a:t> </a:t>
            </a:r>
          </a:p>
          <a:p>
            <a:pPr algn="ctr"/>
            <a:r>
              <a:rPr lang="en-GB" sz="4800" b="1" dirty="0">
                <a:latin typeface="Calibri" panose="020F0502020204030204" pitchFamily="34" charset="0"/>
                <a:ea typeface="Calibri" panose="020F0502020204030204" pitchFamily="34" charset="0"/>
                <a:cs typeface="Calibri" panose="020F0502020204030204" pitchFamily="34" charset="0"/>
              </a:rPr>
              <a:t>people in employment in the UK.</a:t>
            </a:r>
          </a:p>
        </p:txBody>
      </p:sp>
      <p:sp>
        <p:nvSpPr>
          <p:cNvPr id="2" name="TextBox 1">
            <a:extLst>
              <a:ext uri="{FF2B5EF4-FFF2-40B4-BE49-F238E27FC236}">
                <a16:creationId xmlns:a16="http://schemas.microsoft.com/office/drawing/2014/main" id="{BE42CC3C-7DA5-A3E9-AD9B-F913DE21AD4A}"/>
              </a:ext>
            </a:extLst>
          </p:cNvPr>
          <p:cNvSpPr txBox="1"/>
          <p:nvPr/>
        </p:nvSpPr>
        <p:spPr>
          <a:xfrm>
            <a:off x="1604960" y="3117774"/>
            <a:ext cx="8982075" cy="1569660"/>
          </a:xfrm>
          <a:prstGeom prst="rect">
            <a:avLst/>
          </a:prstGeom>
          <a:noFill/>
        </p:spPr>
        <p:txBody>
          <a:bodyPr wrap="square" rtlCol="0">
            <a:spAutoFit/>
          </a:bodyPr>
          <a:lstStyle/>
          <a:p>
            <a:pPr algn="ctr"/>
            <a:r>
              <a:rPr lang="en-GB" sz="4800" b="1" dirty="0">
                <a:latin typeface="Calibri" panose="020F0502020204030204" pitchFamily="34" charset="0"/>
                <a:ea typeface="Calibri" panose="020F0502020204030204" pitchFamily="34" charset="0"/>
                <a:cs typeface="Calibri" panose="020F0502020204030204" pitchFamily="34" charset="0"/>
              </a:rPr>
              <a:t>Which means this conversation could affect:</a:t>
            </a:r>
          </a:p>
        </p:txBody>
      </p:sp>
      <p:sp>
        <p:nvSpPr>
          <p:cNvPr id="3" name="Rectangle 2">
            <a:extLst>
              <a:ext uri="{FF2B5EF4-FFF2-40B4-BE49-F238E27FC236}">
                <a16:creationId xmlns:a16="http://schemas.microsoft.com/office/drawing/2014/main" id="{D40F68B5-CB03-B7B2-62CE-FEC8FC33EB9E}"/>
              </a:ext>
            </a:extLst>
          </p:cNvPr>
          <p:cNvSpPr/>
          <p:nvPr/>
        </p:nvSpPr>
        <p:spPr>
          <a:xfrm>
            <a:off x="4004424" y="1092547"/>
            <a:ext cx="3916458" cy="923330"/>
          </a:xfrm>
          <a:prstGeom prst="rect">
            <a:avLst/>
          </a:prstGeom>
          <a:noFill/>
        </p:spPr>
        <p:txBody>
          <a:bodyPr wrap="none" lIns="91440" tIns="45720" rIns="91440" bIns="45720">
            <a:spAutoFit/>
          </a:bodyPr>
          <a:lstStyle/>
          <a:p>
            <a:pPr algn="ctr"/>
            <a:r>
              <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33.09 million</a:t>
            </a:r>
            <a:endPar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3">
            <a:extLst>
              <a:ext uri="{FF2B5EF4-FFF2-40B4-BE49-F238E27FC236}">
                <a16:creationId xmlns:a16="http://schemas.microsoft.com/office/drawing/2014/main" id="{AFBE77CE-7796-7EE5-3E15-8392871D0B92}"/>
              </a:ext>
            </a:extLst>
          </p:cNvPr>
          <p:cNvSpPr/>
          <p:nvPr/>
        </p:nvSpPr>
        <p:spPr>
          <a:xfrm>
            <a:off x="3281470" y="4635169"/>
            <a:ext cx="536236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1,935,767 peo</a:t>
            </a:r>
            <a:r>
              <a:rPr lang="en-US" sz="5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ple!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9380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4956D2-C553-2495-F807-FAA7A9B5CFB7}"/>
              </a:ext>
            </a:extLst>
          </p:cNvPr>
          <p:cNvPicPr>
            <a:picLocks noChangeAspect="1"/>
          </p:cNvPicPr>
          <p:nvPr/>
        </p:nvPicPr>
        <p:blipFill>
          <a:blip r:embed="rId2"/>
          <a:srcRect/>
          <a:stretch/>
        </p:blipFill>
        <p:spPr>
          <a:xfrm>
            <a:off x="558192" y="114269"/>
            <a:ext cx="10719408" cy="6629462"/>
          </a:xfrm>
          <a:prstGeom prst="rect">
            <a:avLst/>
          </a:prstGeom>
        </p:spPr>
      </p:pic>
      <p:sp>
        <p:nvSpPr>
          <p:cNvPr id="2" name="Slide Number Placeholder 14">
            <a:extLst>
              <a:ext uri="{FF2B5EF4-FFF2-40B4-BE49-F238E27FC236}">
                <a16:creationId xmlns:a16="http://schemas.microsoft.com/office/drawing/2014/main" id="{6DD22685-222A-38BA-149C-B51E73468E5A}"/>
              </a:ext>
            </a:extLst>
          </p:cNvPr>
          <p:cNvSpPr txBox="1">
            <a:spLocks/>
          </p:cNvSpPr>
          <p:nvPr/>
        </p:nvSpPr>
        <p:spPr>
          <a:xfrm>
            <a:off x="10220285" y="6589842"/>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80</a:t>
            </a:fld>
            <a:endParaRPr lang="en-GB"/>
          </a:p>
        </p:txBody>
      </p:sp>
      <p:sp>
        <p:nvSpPr>
          <p:cNvPr id="3" name="Date Placeholder 14">
            <a:extLst>
              <a:ext uri="{FF2B5EF4-FFF2-40B4-BE49-F238E27FC236}">
                <a16:creationId xmlns:a16="http://schemas.microsoft.com/office/drawing/2014/main" id="{25ACB676-5D62-0B6D-DF59-624DF2C24E53}"/>
              </a:ext>
            </a:extLst>
          </p:cNvPr>
          <p:cNvSpPr txBox="1">
            <a:spLocks/>
          </p:cNvSpPr>
          <p:nvPr/>
        </p:nvSpPr>
        <p:spPr>
          <a:xfrm>
            <a:off x="9059911" y="6561168"/>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spTree>
    <p:extLst>
      <p:ext uri="{BB962C8B-B14F-4D97-AF65-F5344CB8AC3E}">
        <p14:creationId xmlns:p14="http://schemas.microsoft.com/office/powerpoint/2010/main" val="250391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B4E87B-7E29-1B33-A00F-1905A87F131C}"/>
              </a:ext>
            </a:extLst>
          </p:cNvPr>
          <p:cNvGrpSpPr/>
          <p:nvPr/>
        </p:nvGrpSpPr>
        <p:grpSpPr>
          <a:xfrm>
            <a:off x="628650" y="86456"/>
            <a:ext cx="10744200" cy="6685087"/>
            <a:chOff x="628650" y="86456"/>
            <a:chExt cx="10744200" cy="6685087"/>
          </a:xfrm>
        </p:grpSpPr>
        <p:pic>
          <p:nvPicPr>
            <p:cNvPr id="3" name="Picture 2" descr="Graphical user interface, text, application, email">
              <a:extLst>
                <a:ext uri="{FF2B5EF4-FFF2-40B4-BE49-F238E27FC236}">
                  <a16:creationId xmlns:a16="http://schemas.microsoft.com/office/drawing/2014/main" id="{E0B37D90-1492-225A-0BB1-872B30549519}"/>
                </a:ext>
              </a:extLst>
            </p:cNvPr>
            <p:cNvPicPr>
              <a:picLocks noChangeAspect="1"/>
            </p:cNvPicPr>
            <p:nvPr/>
          </p:nvPicPr>
          <p:blipFill>
            <a:blip r:embed="rId2"/>
            <a:stretch>
              <a:fillRect/>
            </a:stretch>
          </p:blipFill>
          <p:spPr>
            <a:xfrm>
              <a:off x="628650" y="86456"/>
              <a:ext cx="10744200" cy="6685087"/>
            </a:xfrm>
            <a:prstGeom prst="rect">
              <a:avLst/>
            </a:prstGeom>
          </p:spPr>
        </p:pic>
        <p:sp>
          <p:nvSpPr>
            <p:cNvPr id="5" name="Rectangle 4">
              <a:extLst>
                <a:ext uri="{FF2B5EF4-FFF2-40B4-BE49-F238E27FC236}">
                  <a16:creationId xmlns:a16="http://schemas.microsoft.com/office/drawing/2014/main" id="{A0B9550C-B927-2B6A-304E-4CBD8CEB36FF}"/>
                </a:ext>
              </a:extLst>
            </p:cNvPr>
            <p:cNvSpPr/>
            <p:nvPr/>
          </p:nvSpPr>
          <p:spPr>
            <a:xfrm>
              <a:off x="1371600" y="409575"/>
              <a:ext cx="1885950" cy="5524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2" name="Slide Number Placeholder 14">
            <a:extLst>
              <a:ext uri="{FF2B5EF4-FFF2-40B4-BE49-F238E27FC236}">
                <a16:creationId xmlns:a16="http://schemas.microsoft.com/office/drawing/2014/main" id="{FBDD514A-9220-DC08-F499-D6C101B3B05A}"/>
              </a:ext>
            </a:extLst>
          </p:cNvPr>
          <p:cNvSpPr txBox="1">
            <a:spLocks/>
          </p:cNvSpPr>
          <p:nvPr/>
        </p:nvSpPr>
        <p:spPr>
          <a:xfrm>
            <a:off x="10226687" y="6617654"/>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81</a:t>
            </a:fld>
            <a:endParaRPr lang="en-GB"/>
          </a:p>
        </p:txBody>
      </p:sp>
      <p:sp>
        <p:nvSpPr>
          <p:cNvPr id="4" name="Date Placeholder 14">
            <a:extLst>
              <a:ext uri="{FF2B5EF4-FFF2-40B4-BE49-F238E27FC236}">
                <a16:creationId xmlns:a16="http://schemas.microsoft.com/office/drawing/2014/main" id="{4629DCED-177D-CCEC-D943-2C9A23FBCD6D}"/>
              </a:ext>
            </a:extLst>
          </p:cNvPr>
          <p:cNvSpPr txBox="1">
            <a:spLocks/>
          </p:cNvSpPr>
          <p:nvPr/>
        </p:nvSpPr>
        <p:spPr>
          <a:xfrm>
            <a:off x="9066313" y="6588980"/>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spTree>
    <p:extLst>
      <p:ext uri="{BB962C8B-B14F-4D97-AF65-F5344CB8AC3E}">
        <p14:creationId xmlns:p14="http://schemas.microsoft.com/office/powerpoint/2010/main" val="31458456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 name="Slide Number Placeholder 14">
            <a:extLst>
              <a:ext uri="{FF2B5EF4-FFF2-40B4-BE49-F238E27FC236}">
                <a16:creationId xmlns:a16="http://schemas.microsoft.com/office/drawing/2014/main" id="{408D5DE2-09AF-2547-C122-418EFE60FC8A}"/>
              </a:ext>
            </a:extLst>
          </p:cNvPr>
          <p:cNvSpPr txBox="1">
            <a:spLocks/>
          </p:cNvSpPr>
          <p:nvPr/>
        </p:nvSpPr>
        <p:spPr>
          <a:xfrm>
            <a:off x="10198407" y="6521549"/>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82</a:t>
            </a:fld>
            <a:endParaRPr lang="en-GB"/>
          </a:p>
        </p:txBody>
      </p:sp>
      <p:sp>
        <p:nvSpPr>
          <p:cNvPr id="4" name="Date Placeholder 14">
            <a:extLst>
              <a:ext uri="{FF2B5EF4-FFF2-40B4-BE49-F238E27FC236}">
                <a16:creationId xmlns:a16="http://schemas.microsoft.com/office/drawing/2014/main" id="{B79EF0B2-2A4C-C13F-6C12-ACEC2A9ED9E3}"/>
              </a:ext>
            </a:extLst>
          </p:cNvPr>
          <p:cNvSpPr txBox="1">
            <a:spLocks/>
          </p:cNvSpPr>
          <p:nvPr/>
        </p:nvSpPr>
        <p:spPr>
          <a:xfrm>
            <a:off x="9038033" y="6492875"/>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pic>
        <p:nvPicPr>
          <p:cNvPr id="6" name="Picture 5" descr="A screenshot of a computer screen&#10;&#10;Description automatically generated">
            <a:extLst>
              <a:ext uri="{FF2B5EF4-FFF2-40B4-BE49-F238E27FC236}">
                <a16:creationId xmlns:a16="http://schemas.microsoft.com/office/drawing/2014/main" id="{BF1EB359-E417-2187-01D2-B2D915858E13}"/>
              </a:ext>
            </a:extLst>
          </p:cNvPr>
          <p:cNvPicPr>
            <a:picLocks noChangeAspect="1"/>
          </p:cNvPicPr>
          <p:nvPr/>
        </p:nvPicPr>
        <p:blipFill>
          <a:blip r:embed="rId2"/>
          <a:stretch>
            <a:fillRect/>
          </a:stretch>
        </p:blipFill>
        <p:spPr>
          <a:xfrm>
            <a:off x="0" y="422275"/>
            <a:ext cx="12192000" cy="6013450"/>
          </a:xfrm>
          <a:prstGeom prst="rect">
            <a:avLst/>
          </a:prstGeom>
        </p:spPr>
      </p:pic>
    </p:spTree>
    <p:extLst>
      <p:ext uri="{BB962C8B-B14F-4D97-AF65-F5344CB8AC3E}">
        <p14:creationId xmlns:p14="http://schemas.microsoft.com/office/powerpoint/2010/main" val="5289276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 name="Slide Number Placeholder 14">
            <a:extLst>
              <a:ext uri="{FF2B5EF4-FFF2-40B4-BE49-F238E27FC236}">
                <a16:creationId xmlns:a16="http://schemas.microsoft.com/office/drawing/2014/main" id="{408D5DE2-09AF-2547-C122-418EFE60FC8A}"/>
              </a:ext>
            </a:extLst>
          </p:cNvPr>
          <p:cNvSpPr txBox="1">
            <a:spLocks/>
          </p:cNvSpPr>
          <p:nvPr/>
        </p:nvSpPr>
        <p:spPr>
          <a:xfrm>
            <a:off x="10198407" y="6521549"/>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83</a:t>
            </a:fld>
            <a:endParaRPr lang="en-GB"/>
          </a:p>
        </p:txBody>
      </p:sp>
      <p:sp>
        <p:nvSpPr>
          <p:cNvPr id="4" name="Date Placeholder 14">
            <a:extLst>
              <a:ext uri="{FF2B5EF4-FFF2-40B4-BE49-F238E27FC236}">
                <a16:creationId xmlns:a16="http://schemas.microsoft.com/office/drawing/2014/main" id="{B79EF0B2-2A4C-C13F-6C12-ACEC2A9ED9E3}"/>
              </a:ext>
            </a:extLst>
          </p:cNvPr>
          <p:cNvSpPr txBox="1">
            <a:spLocks/>
          </p:cNvSpPr>
          <p:nvPr/>
        </p:nvSpPr>
        <p:spPr>
          <a:xfrm>
            <a:off x="9038033" y="6492875"/>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pic>
        <p:nvPicPr>
          <p:cNvPr id="5" name="Picture 4" descr="A screenshot of a computer&#10;&#10;Description automatically generated">
            <a:extLst>
              <a:ext uri="{FF2B5EF4-FFF2-40B4-BE49-F238E27FC236}">
                <a16:creationId xmlns:a16="http://schemas.microsoft.com/office/drawing/2014/main" id="{9FF48552-E210-2F9C-2B42-FBFF9D04A639}"/>
              </a:ext>
            </a:extLst>
          </p:cNvPr>
          <p:cNvPicPr>
            <a:picLocks noChangeAspect="1"/>
          </p:cNvPicPr>
          <p:nvPr/>
        </p:nvPicPr>
        <p:blipFill>
          <a:blip r:embed="rId2"/>
          <a:stretch>
            <a:fillRect/>
          </a:stretch>
        </p:blipFill>
        <p:spPr>
          <a:xfrm>
            <a:off x="0" y="438630"/>
            <a:ext cx="12192000" cy="5980740"/>
          </a:xfrm>
          <a:prstGeom prst="rect">
            <a:avLst/>
          </a:prstGeom>
        </p:spPr>
      </p:pic>
    </p:spTree>
    <p:extLst>
      <p:ext uri="{BB962C8B-B14F-4D97-AF65-F5344CB8AC3E}">
        <p14:creationId xmlns:p14="http://schemas.microsoft.com/office/powerpoint/2010/main" val="40153649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a:extLst>
            <a:ext uri="{FF2B5EF4-FFF2-40B4-BE49-F238E27FC236}">
              <a16:creationId xmlns:a16="http://schemas.microsoft.com/office/drawing/2014/main" id="{8B93754C-9507-05CE-7176-FBF4ABE97320}"/>
            </a:ext>
          </a:extLst>
        </p:cNvPr>
        <p:cNvGrpSpPr/>
        <p:nvPr/>
      </p:nvGrpSpPr>
      <p:grpSpPr>
        <a:xfrm>
          <a:off x="0" y="0"/>
          <a:ext cx="0" cy="0"/>
          <a:chOff x="0" y="0"/>
          <a:chExt cx="0" cy="0"/>
        </a:xfrm>
      </p:grpSpPr>
      <p:sp>
        <p:nvSpPr>
          <p:cNvPr id="2" name="Slide Number Placeholder 14">
            <a:extLst>
              <a:ext uri="{FF2B5EF4-FFF2-40B4-BE49-F238E27FC236}">
                <a16:creationId xmlns:a16="http://schemas.microsoft.com/office/drawing/2014/main" id="{07A4E302-0F8D-A5F2-2E65-40F44EC2EAC0}"/>
              </a:ext>
            </a:extLst>
          </p:cNvPr>
          <p:cNvSpPr txBox="1">
            <a:spLocks/>
          </p:cNvSpPr>
          <p:nvPr/>
        </p:nvSpPr>
        <p:spPr>
          <a:xfrm>
            <a:off x="10273821" y="6521549"/>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84</a:t>
            </a:fld>
            <a:endParaRPr lang="en-GB"/>
          </a:p>
        </p:txBody>
      </p:sp>
      <p:sp>
        <p:nvSpPr>
          <p:cNvPr id="4" name="Date Placeholder 14">
            <a:extLst>
              <a:ext uri="{FF2B5EF4-FFF2-40B4-BE49-F238E27FC236}">
                <a16:creationId xmlns:a16="http://schemas.microsoft.com/office/drawing/2014/main" id="{3BBB3441-A43D-B4E8-0C40-6FED5E187833}"/>
              </a:ext>
            </a:extLst>
          </p:cNvPr>
          <p:cNvSpPr txBox="1">
            <a:spLocks/>
          </p:cNvSpPr>
          <p:nvPr/>
        </p:nvSpPr>
        <p:spPr>
          <a:xfrm>
            <a:off x="9113447" y="6492875"/>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pic>
        <p:nvPicPr>
          <p:cNvPr id="6" name="Picture 5">
            <a:extLst>
              <a:ext uri="{FF2B5EF4-FFF2-40B4-BE49-F238E27FC236}">
                <a16:creationId xmlns:a16="http://schemas.microsoft.com/office/drawing/2014/main" id="{FC37A09F-1402-E189-DB9A-D964CE24C6EA}"/>
              </a:ext>
            </a:extLst>
          </p:cNvPr>
          <p:cNvPicPr>
            <a:picLocks noChangeAspect="1"/>
          </p:cNvPicPr>
          <p:nvPr/>
        </p:nvPicPr>
        <p:blipFill>
          <a:blip r:embed="rId2"/>
          <a:srcRect/>
          <a:stretch/>
        </p:blipFill>
        <p:spPr>
          <a:xfrm>
            <a:off x="2602469" y="182562"/>
            <a:ext cx="6510977" cy="6492875"/>
          </a:xfrm>
          <a:prstGeom prst="rect">
            <a:avLst/>
          </a:prstGeom>
        </p:spPr>
      </p:pic>
    </p:spTree>
    <p:extLst>
      <p:ext uri="{BB962C8B-B14F-4D97-AF65-F5344CB8AC3E}">
        <p14:creationId xmlns:p14="http://schemas.microsoft.com/office/powerpoint/2010/main" val="5135372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a:extLst>
            <a:ext uri="{FF2B5EF4-FFF2-40B4-BE49-F238E27FC236}">
              <a16:creationId xmlns:a16="http://schemas.microsoft.com/office/drawing/2014/main" id="{8B93754C-9507-05CE-7176-FBF4ABE97320}"/>
            </a:ext>
          </a:extLst>
        </p:cNvPr>
        <p:cNvGrpSpPr/>
        <p:nvPr/>
      </p:nvGrpSpPr>
      <p:grpSpPr>
        <a:xfrm>
          <a:off x="0" y="0"/>
          <a:ext cx="0" cy="0"/>
          <a:chOff x="0" y="0"/>
          <a:chExt cx="0" cy="0"/>
        </a:xfrm>
      </p:grpSpPr>
      <p:sp>
        <p:nvSpPr>
          <p:cNvPr id="2" name="Slide Number Placeholder 14">
            <a:extLst>
              <a:ext uri="{FF2B5EF4-FFF2-40B4-BE49-F238E27FC236}">
                <a16:creationId xmlns:a16="http://schemas.microsoft.com/office/drawing/2014/main" id="{07A4E302-0F8D-A5F2-2E65-40F44EC2EAC0}"/>
              </a:ext>
            </a:extLst>
          </p:cNvPr>
          <p:cNvSpPr txBox="1">
            <a:spLocks/>
          </p:cNvSpPr>
          <p:nvPr/>
        </p:nvSpPr>
        <p:spPr>
          <a:xfrm>
            <a:off x="10273821" y="6521549"/>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85</a:t>
            </a:fld>
            <a:endParaRPr lang="en-GB"/>
          </a:p>
        </p:txBody>
      </p:sp>
      <p:sp>
        <p:nvSpPr>
          <p:cNvPr id="4" name="Date Placeholder 14">
            <a:extLst>
              <a:ext uri="{FF2B5EF4-FFF2-40B4-BE49-F238E27FC236}">
                <a16:creationId xmlns:a16="http://schemas.microsoft.com/office/drawing/2014/main" id="{3BBB3441-A43D-B4E8-0C40-6FED5E187833}"/>
              </a:ext>
            </a:extLst>
          </p:cNvPr>
          <p:cNvSpPr txBox="1">
            <a:spLocks/>
          </p:cNvSpPr>
          <p:nvPr/>
        </p:nvSpPr>
        <p:spPr>
          <a:xfrm>
            <a:off x="9113447" y="6492875"/>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pic>
        <p:nvPicPr>
          <p:cNvPr id="6" name="Picture 5">
            <a:extLst>
              <a:ext uri="{FF2B5EF4-FFF2-40B4-BE49-F238E27FC236}">
                <a16:creationId xmlns:a16="http://schemas.microsoft.com/office/drawing/2014/main" id="{FC37A09F-1402-E189-DB9A-D964CE24C6EA}"/>
              </a:ext>
            </a:extLst>
          </p:cNvPr>
          <p:cNvPicPr>
            <a:picLocks noChangeAspect="1"/>
          </p:cNvPicPr>
          <p:nvPr/>
        </p:nvPicPr>
        <p:blipFill>
          <a:blip r:embed="rId2"/>
          <a:srcRect/>
          <a:stretch/>
        </p:blipFill>
        <p:spPr>
          <a:xfrm>
            <a:off x="1578543" y="122528"/>
            <a:ext cx="8532029" cy="6399021"/>
          </a:xfrm>
          <a:prstGeom prst="rect">
            <a:avLst/>
          </a:prstGeom>
        </p:spPr>
      </p:pic>
    </p:spTree>
    <p:extLst>
      <p:ext uri="{BB962C8B-B14F-4D97-AF65-F5344CB8AC3E}">
        <p14:creationId xmlns:p14="http://schemas.microsoft.com/office/powerpoint/2010/main" val="23838977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a:extLst>
            <a:ext uri="{FF2B5EF4-FFF2-40B4-BE49-F238E27FC236}">
              <a16:creationId xmlns:a16="http://schemas.microsoft.com/office/drawing/2014/main" id="{8B93754C-9507-05CE-7176-FBF4ABE97320}"/>
            </a:ext>
          </a:extLst>
        </p:cNvPr>
        <p:cNvGrpSpPr/>
        <p:nvPr/>
      </p:nvGrpSpPr>
      <p:grpSpPr>
        <a:xfrm>
          <a:off x="0" y="0"/>
          <a:ext cx="0" cy="0"/>
          <a:chOff x="0" y="0"/>
          <a:chExt cx="0" cy="0"/>
        </a:xfrm>
      </p:grpSpPr>
      <p:sp>
        <p:nvSpPr>
          <p:cNvPr id="2" name="Slide Number Placeholder 14">
            <a:extLst>
              <a:ext uri="{FF2B5EF4-FFF2-40B4-BE49-F238E27FC236}">
                <a16:creationId xmlns:a16="http://schemas.microsoft.com/office/drawing/2014/main" id="{07A4E302-0F8D-A5F2-2E65-40F44EC2EAC0}"/>
              </a:ext>
            </a:extLst>
          </p:cNvPr>
          <p:cNvSpPr txBox="1">
            <a:spLocks/>
          </p:cNvSpPr>
          <p:nvPr/>
        </p:nvSpPr>
        <p:spPr>
          <a:xfrm>
            <a:off x="10273821" y="6521549"/>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86</a:t>
            </a:fld>
            <a:endParaRPr lang="en-GB"/>
          </a:p>
        </p:txBody>
      </p:sp>
      <p:sp>
        <p:nvSpPr>
          <p:cNvPr id="4" name="Date Placeholder 14">
            <a:extLst>
              <a:ext uri="{FF2B5EF4-FFF2-40B4-BE49-F238E27FC236}">
                <a16:creationId xmlns:a16="http://schemas.microsoft.com/office/drawing/2014/main" id="{3BBB3441-A43D-B4E8-0C40-6FED5E187833}"/>
              </a:ext>
            </a:extLst>
          </p:cNvPr>
          <p:cNvSpPr txBox="1">
            <a:spLocks/>
          </p:cNvSpPr>
          <p:nvPr/>
        </p:nvSpPr>
        <p:spPr>
          <a:xfrm>
            <a:off x="9113447" y="6492875"/>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pic>
        <p:nvPicPr>
          <p:cNvPr id="6" name="Picture 5">
            <a:extLst>
              <a:ext uri="{FF2B5EF4-FFF2-40B4-BE49-F238E27FC236}">
                <a16:creationId xmlns:a16="http://schemas.microsoft.com/office/drawing/2014/main" id="{FC37A09F-1402-E189-DB9A-D964CE24C6EA}"/>
              </a:ext>
            </a:extLst>
          </p:cNvPr>
          <p:cNvPicPr>
            <a:picLocks noChangeAspect="1"/>
          </p:cNvPicPr>
          <p:nvPr/>
        </p:nvPicPr>
        <p:blipFill>
          <a:blip r:embed="rId2"/>
          <a:srcRect/>
          <a:stretch/>
        </p:blipFill>
        <p:spPr>
          <a:xfrm>
            <a:off x="1028700" y="332510"/>
            <a:ext cx="9772649" cy="6066543"/>
          </a:xfrm>
          <a:prstGeom prst="rect">
            <a:avLst/>
          </a:prstGeom>
        </p:spPr>
      </p:pic>
    </p:spTree>
    <p:extLst>
      <p:ext uri="{BB962C8B-B14F-4D97-AF65-F5344CB8AC3E}">
        <p14:creationId xmlns:p14="http://schemas.microsoft.com/office/powerpoint/2010/main" val="13065953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a:extLst>
            <a:ext uri="{FF2B5EF4-FFF2-40B4-BE49-F238E27FC236}">
              <a16:creationId xmlns:a16="http://schemas.microsoft.com/office/drawing/2014/main" id="{8B93754C-9507-05CE-7176-FBF4ABE97320}"/>
            </a:ext>
          </a:extLst>
        </p:cNvPr>
        <p:cNvGrpSpPr/>
        <p:nvPr/>
      </p:nvGrpSpPr>
      <p:grpSpPr>
        <a:xfrm>
          <a:off x="0" y="0"/>
          <a:ext cx="0" cy="0"/>
          <a:chOff x="0" y="0"/>
          <a:chExt cx="0" cy="0"/>
        </a:xfrm>
      </p:grpSpPr>
      <p:sp>
        <p:nvSpPr>
          <p:cNvPr id="2" name="Slide Number Placeholder 14">
            <a:extLst>
              <a:ext uri="{FF2B5EF4-FFF2-40B4-BE49-F238E27FC236}">
                <a16:creationId xmlns:a16="http://schemas.microsoft.com/office/drawing/2014/main" id="{07A4E302-0F8D-A5F2-2E65-40F44EC2EAC0}"/>
              </a:ext>
            </a:extLst>
          </p:cNvPr>
          <p:cNvSpPr txBox="1">
            <a:spLocks/>
          </p:cNvSpPr>
          <p:nvPr/>
        </p:nvSpPr>
        <p:spPr>
          <a:xfrm>
            <a:off x="10273821" y="6521549"/>
            <a:ext cx="1692274" cy="153888"/>
          </a:xfrm>
          <a:prstGeom prst="rect">
            <a:avLst/>
          </a:prstGeom>
        </p:spPr>
        <p:txBody>
          <a:bodyPr vert="horz" lIns="91440" tIns="45720" rIns="91440" bIns="45720" rtlCol="0" anchor="ctr"/>
          <a:lstStyle>
            <a:defPPr rtl="0">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B0FB-D917-4C8C-928F-313BD683BF39}" type="slidenum">
              <a:rPr lang="en-GB" smtClean="0"/>
              <a:pPr/>
              <a:t>87</a:t>
            </a:fld>
            <a:endParaRPr lang="en-GB"/>
          </a:p>
        </p:txBody>
      </p:sp>
      <p:sp>
        <p:nvSpPr>
          <p:cNvPr id="4" name="Date Placeholder 14">
            <a:extLst>
              <a:ext uri="{FF2B5EF4-FFF2-40B4-BE49-F238E27FC236}">
                <a16:creationId xmlns:a16="http://schemas.microsoft.com/office/drawing/2014/main" id="{3BBB3441-A43D-B4E8-0C40-6FED5E187833}"/>
              </a:ext>
            </a:extLst>
          </p:cNvPr>
          <p:cNvSpPr txBox="1">
            <a:spLocks/>
          </p:cNvSpPr>
          <p:nvPr/>
        </p:nvSpPr>
        <p:spPr>
          <a:xfrm>
            <a:off x="9113447" y="6492875"/>
            <a:ext cx="2573897" cy="365125"/>
          </a:xfrm>
          <a:prstGeom prst="rect">
            <a:avLst/>
          </a:prstGeom>
        </p:spPr>
        <p:txBody>
          <a:bodyPr rtlCol="0"/>
          <a:ls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ThinkNeurodiversity.com 2023</a:t>
            </a:r>
          </a:p>
        </p:txBody>
      </p:sp>
      <p:pic>
        <p:nvPicPr>
          <p:cNvPr id="6" name="Picture 5">
            <a:extLst>
              <a:ext uri="{FF2B5EF4-FFF2-40B4-BE49-F238E27FC236}">
                <a16:creationId xmlns:a16="http://schemas.microsoft.com/office/drawing/2014/main" id="{FC37A09F-1402-E189-DB9A-D964CE24C6EA}"/>
              </a:ext>
            </a:extLst>
          </p:cNvPr>
          <p:cNvPicPr>
            <a:picLocks noChangeAspect="1"/>
          </p:cNvPicPr>
          <p:nvPr/>
        </p:nvPicPr>
        <p:blipFill>
          <a:blip r:embed="rId2"/>
          <a:srcRect/>
          <a:stretch/>
        </p:blipFill>
        <p:spPr>
          <a:xfrm>
            <a:off x="2885760" y="332510"/>
            <a:ext cx="6058529" cy="6066543"/>
          </a:xfrm>
          <a:prstGeom prst="rect">
            <a:avLst/>
          </a:prstGeom>
        </p:spPr>
      </p:pic>
    </p:spTree>
    <p:extLst>
      <p:ext uri="{BB962C8B-B14F-4D97-AF65-F5344CB8AC3E}">
        <p14:creationId xmlns:p14="http://schemas.microsoft.com/office/powerpoint/2010/main" val="323142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rot="-5400000">
            <a:off x="2306475" y="3269670"/>
            <a:ext cx="7176659" cy="0"/>
          </a:xfrm>
          <a:prstGeom prst="line">
            <a:avLst/>
          </a:prstGeom>
          <a:ln w="9525" cap="rnd">
            <a:solidFill>
              <a:srgbClr val="000000">
                <a:alpha val="32941"/>
              </a:srgbClr>
            </a:solidFill>
            <a:prstDash val="solid"/>
            <a:headEnd type="none" w="sm" len="sm"/>
            <a:tailEnd type="none" w="sm" len="sm"/>
          </a:ln>
        </p:spPr>
        <p:txBody>
          <a:bodyPr/>
          <a:lstStyle/>
          <a:p>
            <a:pPr defTabSz="609630">
              <a:defRPr/>
            </a:pPr>
            <a:endParaRPr lang="en-GB" sz="1200">
              <a:solidFill>
                <a:prstClr val="black"/>
              </a:solidFill>
              <a:latin typeface="Calibri"/>
            </a:endParaRPr>
          </a:p>
        </p:txBody>
      </p:sp>
      <p:sp>
        <p:nvSpPr>
          <p:cNvPr id="6" name="TextBox 6"/>
          <p:cNvSpPr txBox="1"/>
          <p:nvPr/>
        </p:nvSpPr>
        <p:spPr>
          <a:xfrm>
            <a:off x="2482081" y="5254636"/>
            <a:ext cx="7043088" cy="626133"/>
          </a:xfrm>
          <a:prstGeom prst="rect">
            <a:avLst/>
          </a:prstGeom>
        </p:spPr>
        <p:txBody>
          <a:bodyPr lIns="0" tIns="0" rIns="0" bIns="0" rtlCol="0" anchor="t">
            <a:spAutoFit/>
          </a:bodyPr>
          <a:lstStyle/>
          <a:p>
            <a:pPr algn="ctr" defTabSz="609630">
              <a:lnSpc>
                <a:spcPts val="5676"/>
              </a:lnSpc>
              <a:defRPr/>
            </a:pPr>
            <a:r>
              <a:rPr lang="en-US" sz="2667" dirty="0">
                <a:solidFill>
                  <a:srgbClr val="000000"/>
                </a:solidFill>
                <a:latin typeface="Open Dyslexic Bold"/>
              </a:rPr>
              <a:t>Or for that matter disclosure?</a:t>
            </a:r>
          </a:p>
        </p:txBody>
      </p:sp>
      <p:sp>
        <p:nvSpPr>
          <p:cNvPr id="7" name="TextBox 6">
            <a:extLst>
              <a:ext uri="{FF2B5EF4-FFF2-40B4-BE49-F238E27FC236}">
                <a16:creationId xmlns:a16="http://schemas.microsoft.com/office/drawing/2014/main" id="{4929BE83-DA7C-4CFD-CD65-03A00BF7FF7A}"/>
              </a:ext>
            </a:extLst>
          </p:cNvPr>
          <p:cNvSpPr txBox="1"/>
          <p:nvPr/>
        </p:nvSpPr>
        <p:spPr>
          <a:xfrm>
            <a:off x="2061575" y="532639"/>
            <a:ext cx="8068849" cy="676788"/>
          </a:xfrm>
          <a:prstGeom prst="rect">
            <a:avLst/>
          </a:prstGeom>
        </p:spPr>
        <p:txBody>
          <a:bodyPr wrap="square" lIns="0" tIns="0" rIns="0" bIns="0" rtlCol="0" anchor="t">
            <a:spAutoFit/>
          </a:bodyPr>
          <a:lstStyle/>
          <a:p>
            <a:pPr algn="ctr" defTabSz="609630">
              <a:lnSpc>
                <a:spcPts val="5676"/>
              </a:lnSpc>
              <a:defRPr/>
            </a:pPr>
            <a:r>
              <a:rPr lang="en-US" sz="4400" dirty="0">
                <a:solidFill>
                  <a:srgbClr val="000000"/>
                </a:solidFill>
                <a:latin typeface="Open Dyslexic Bold"/>
              </a:rPr>
              <a:t>Does diagnosis matter.</a:t>
            </a:r>
          </a:p>
        </p:txBody>
      </p:sp>
      <p:pic>
        <p:nvPicPr>
          <p:cNvPr id="3" name="Picture 2">
            <a:extLst>
              <a:ext uri="{FF2B5EF4-FFF2-40B4-BE49-F238E27FC236}">
                <a16:creationId xmlns:a16="http://schemas.microsoft.com/office/drawing/2014/main" id="{97D1042B-0970-E072-124E-8C8AAD0E585F}"/>
              </a:ext>
            </a:extLst>
          </p:cNvPr>
          <p:cNvPicPr>
            <a:picLocks noChangeAspect="1"/>
          </p:cNvPicPr>
          <p:nvPr/>
        </p:nvPicPr>
        <p:blipFill>
          <a:blip r:embed="rId2"/>
          <a:stretch>
            <a:fillRect/>
          </a:stretch>
        </p:blipFill>
        <p:spPr>
          <a:xfrm>
            <a:off x="2990824" y="1635800"/>
            <a:ext cx="5807959" cy="3267739"/>
          </a:xfrm>
          <a:prstGeom prst="rect">
            <a:avLst/>
          </a:prstGeom>
        </p:spPr>
      </p:pic>
    </p:spTree>
    <p:extLst>
      <p:ext uri="{BB962C8B-B14F-4D97-AF65-F5344CB8AC3E}">
        <p14:creationId xmlns:p14="http://schemas.microsoft.com/office/powerpoint/2010/main" val="3097417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a:off x="-170574" y="6165850"/>
            <a:ext cx="13018687"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3" name="AutoShape 3"/>
          <p:cNvSpPr/>
          <p:nvPr/>
        </p:nvSpPr>
        <p:spPr>
          <a:xfrm>
            <a:off x="-170574" y="682625"/>
            <a:ext cx="13018687"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4" name="TextBox 4"/>
          <p:cNvSpPr txBox="1"/>
          <p:nvPr/>
        </p:nvSpPr>
        <p:spPr>
          <a:xfrm>
            <a:off x="1519989" y="1364828"/>
            <a:ext cx="9152023" cy="3856505"/>
          </a:xfrm>
          <a:prstGeom prst="rect">
            <a:avLst/>
          </a:prstGeom>
        </p:spPr>
        <p:txBody>
          <a:bodyPr lIns="0" tIns="0" rIns="0" bIns="0" rtlCol="0" anchor="t">
            <a:spAutoFit/>
          </a:bodyPr>
          <a:lstStyle/>
          <a:p>
            <a:pPr algn="ctr" defTabSz="609630">
              <a:lnSpc>
                <a:spcPts val="3827"/>
              </a:lnSpc>
            </a:pPr>
            <a:r>
              <a:rPr lang="en-US" sz="2733" dirty="0">
                <a:solidFill>
                  <a:srgbClr val="000000"/>
                </a:solidFill>
                <a:latin typeface="Open Dyslexic Bold"/>
              </a:rPr>
              <a:t>Under the Equality Act 2010, </a:t>
            </a:r>
            <a:r>
              <a:rPr lang="en-US" sz="2733" dirty="0">
                <a:solidFill>
                  <a:srgbClr val="000000"/>
                </a:solidFill>
                <a:latin typeface="Open Dyslexic"/>
              </a:rPr>
              <a:t>UK law does not require an employee to have a formal diagnosis to request support or reasonable adjustments at work. Employers are obligated to make reasonable adjustments if </a:t>
            </a:r>
            <a:r>
              <a:rPr lang="en-US" sz="2733" u="sng" dirty="0">
                <a:solidFill>
                  <a:srgbClr val="000000"/>
                </a:solidFill>
                <a:latin typeface="Open Dyslexic Italics"/>
              </a:rPr>
              <a:t>they know, or could reasonably be expected to know, that an employee has a disability  or condition that affects their ability to perform their job</a:t>
            </a:r>
            <a:r>
              <a:rPr lang="en-US" sz="2733" dirty="0">
                <a:solidFill>
                  <a:srgbClr val="000000"/>
                </a:solidFill>
                <a:latin typeface="Open Dyslexic"/>
              </a:rPr>
              <a:t>. The focus is on the impact of the impairment rather than the formal diagnosis itself.</a:t>
            </a:r>
          </a:p>
        </p:txBody>
      </p:sp>
      <p:sp>
        <p:nvSpPr>
          <p:cNvPr id="5" name="TextBox 5"/>
          <p:cNvSpPr txBox="1"/>
          <p:nvPr/>
        </p:nvSpPr>
        <p:spPr>
          <a:xfrm>
            <a:off x="3514810" y="590550"/>
            <a:ext cx="5162382" cy="578235"/>
          </a:xfrm>
          <a:prstGeom prst="rect">
            <a:avLst/>
          </a:prstGeom>
        </p:spPr>
        <p:txBody>
          <a:bodyPr lIns="0" tIns="0" rIns="0" bIns="0" rtlCol="0" anchor="t">
            <a:spAutoFit/>
          </a:bodyPr>
          <a:lstStyle/>
          <a:p>
            <a:pPr algn="ctr" defTabSz="609630">
              <a:lnSpc>
                <a:spcPts val="5000"/>
              </a:lnSpc>
            </a:pPr>
            <a:r>
              <a:rPr lang="en-US" sz="3333" dirty="0">
                <a:solidFill>
                  <a:srgbClr val="000000"/>
                </a:solidFill>
                <a:latin typeface="Open Dyslexic Bold"/>
              </a:rPr>
              <a:t>Definition</a:t>
            </a:r>
          </a:p>
        </p:txBody>
      </p:sp>
    </p:spTree>
    <p:extLst>
      <p:ext uri="{BB962C8B-B14F-4D97-AF65-F5344CB8AC3E}">
        <p14:creationId xmlns:p14="http://schemas.microsoft.com/office/powerpoint/2010/main" val="3067402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p:cNvGrpSpPr/>
        <p:nvPr/>
      </p:nvGrpSpPr>
      <p:grpSpPr>
        <a:xfrm>
          <a:off x="0" y="0"/>
          <a:ext cx="0" cy="0"/>
          <a:chOff x="0" y="0"/>
          <a:chExt cx="0" cy="0"/>
        </a:xfrm>
      </p:grpSpPr>
      <p:sp>
        <p:nvSpPr>
          <p:cNvPr id="6" name="TextBox 6"/>
          <p:cNvSpPr txBox="1"/>
          <p:nvPr/>
        </p:nvSpPr>
        <p:spPr>
          <a:xfrm>
            <a:off x="431800" y="425450"/>
            <a:ext cx="11328400" cy="1969770"/>
          </a:xfrm>
          <a:prstGeom prst="rect">
            <a:avLst/>
          </a:prstGeom>
        </p:spPr>
        <p:txBody>
          <a:bodyPr wrap="square" lIns="0" tIns="0" rIns="0" bIns="0" rtlCol="0" anchor="t">
            <a:spAutoFit/>
          </a:bodyPr>
          <a:lstStyle/>
          <a:p>
            <a:pPr marL="295080" marR="0" lvl="1" indent="0" algn="ctr" defTabSz="609630" rtl="0" eaLnBrk="1" fontAlgn="auto" latinLnBrk="0" hangingPunct="1">
              <a:spcBef>
                <a:spcPts val="0"/>
              </a:spcBef>
              <a:spcAft>
                <a:spcPts val="0"/>
              </a:spcAft>
              <a:buClrTx/>
              <a:buSzTx/>
              <a:buFontTx/>
              <a:buNone/>
              <a:tabLst/>
              <a:defRPr/>
            </a:pPr>
            <a:r>
              <a:rPr lang="en-US" sz="6400" dirty="0">
                <a:solidFill>
                  <a:srgbClr val="000000"/>
                </a:solidFill>
                <a:latin typeface="Open Dyslexic Bold"/>
              </a:rPr>
              <a:t>The most common conditions you may receive referrals for?</a:t>
            </a:r>
            <a:endParaRPr kumimoji="0" lang="en-US" sz="6400" b="0" i="0" u="none" strike="noStrike" kern="1200" cap="none" spc="0" normalizeH="0" baseline="0" noProof="0" dirty="0">
              <a:ln>
                <a:noFill/>
              </a:ln>
              <a:solidFill>
                <a:srgbClr val="000000"/>
              </a:solidFill>
              <a:effectLst/>
              <a:uLnTx/>
              <a:uFillTx/>
              <a:latin typeface="Open Dyslexic"/>
              <a:ea typeface="+mn-ea"/>
              <a:cs typeface="+mn-cs"/>
            </a:endParaRPr>
          </a:p>
        </p:txBody>
      </p:sp>
      <p:sp>
        <p:nvSpPr>
          <p:cNvPr id="2" name="Rectangle 1">
            <a:extLst>
              <a:ext uri="{FF2B5EF4-FFF2-40B4-BE49-F238E27FC236}">
                <a16:creationId xmlns:a16="http://schemas.microsoft.com/office/drawing/2014/main" id="{CEA86551-EC07-2038-ED15-A92E029A4002}"/>
              </a:ext>
            </a:extLst>
          </p:cNvPr>
          <p:cNvSpPr/>
          <p:nvPr/>
        </p:nvSpPr>
        <p:spPr>
          <a:xfrm>
            <a:off x="1033571" y="2681585"/>
            <a:ext cx="191430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ADHD</a:t>
            </a:r>
          </a:p>
        </p:txBody>
      </p:sp>
      <p:sp>
        <p:nvSpPr>
          <p:cNvPr id="3" name="Rectangle 2">
            <a:extLst>
              <a:ext uri="{FF2B5EF4-FFF2-40B4-BE49-F238E27FC236}">
                <a16:creationId xmlns:a16="http://schemas.microsoft.com/office/drawing/2014/main" id="{A2426247-39AC-4F69-298D-F3FF09FBEA56}"/>
              </a:ext>
            </a:extLst>
          </p:cNvPr>
          <p:cNvSpPr/>
          <p:nvPr/>
        </p:nvSpPr>
        <p:spPr>
          <a:xfrm>
            <a:off x="8564755" y="2681585"/>
            <a:ext cx="2225289"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Autism</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94737DA0-5F67-BD79-8126-6AFDF0FC3A24}"/>
              </a:ext>
            </a:extLst>
          </p:cNvPr>
          <p:cNvSpPr/>
          <p:nvPr/>
        </p:nvSpPr>
        <p:spPr>
          <a:xfrm>
            <a:off x="563201" y="4900910"/>
            <a:ext cx="2550250" cy="923330"/>
          </a:xfrm>
          <a:prstGeom prst="rect">
            <a:avLst/>
          </a:prstGeom>
          <a:noFill/>
        </p:spPr>
        <p:txBody>
          <a:bodyPr wrap="none" lIns="91440" tIns="45720" rIns="91440" bIns="45720">
            <a:spAutoFit/>
          </a:bodyPr>
          <a:lstStyle/>
          <a:p>
            <a:pPr algn="ctr"/>
            <a:r>
              <a:rPr lang="en-US" sz="5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Dsylexia</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1D897D7-4814-CBEC-056F-C084CB87B0FE}"/>
              </a:ext>
            </a:extLst>
          </p:cNvPr>
          <p:cNvSpPr/>
          <p:nvPr/>
        </p:nvSpPr>
        <p:spPr>
          <a:xfrm>
            <a:off x="3645906" y="4900910"/>
            <a:ext cx="4519186" cy="923330"/>
          </a:xfrm>
          <a:prstGeom prst="rect">
            <a:avLst/>
          </a:prstGeom>
          <a:noFill/>
        </p:spPr>
        <p:txBody>
          <a:bodyPr wrap="none" lIns="91440" tIns="45720" rIns="91440" bIns="45720">
            <a:spAutoFit/>
          </a:bodyPr>
          <a:lstStyle/>
          <a:p>
            <a:pPr algn="ctr"/>
            <a:r>
              <a:rPr lang="en-US" sz="5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Dsypraxia</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/DCD</a:t>
            </a:r>
          </a:p>
        </p:txBody>
      </p:sp>
      <p:sp>
        <p:nvSpPr>
          <p:cNvPr id="8" name="Rectangle 7">
            <a:extLst>
              <a:ext uri="{FF2B5EF4-FFF2-40B4-BE49-F238E27FC236}">
                <a16:creationId xmlns:a16="http://schemas.microsoft.com/office/drawing/2014/main" id="{1FEFF169-6161-D265-35F9-DCC8493B0F7A}"/>
              </a:ext>
            </a:extLst>
          </p:cNvPr>
          <p:cNvSpPr/>
          <p:nvPr/>
        </p:nvSpPr>
        <p:spPr>
          <a:xfrm>
            <a:off x="8508948" y="4900910"/>
            <a:ext cx="3346558" cy="923330"/>
          </a:xfrm>
          <a:prstGeom prst="rect">
            <a:avLst/>
          </a:prstGeom>
          <a:noFill/>
        </p:spPr>
        <p:txBody>
          <a:bodyPr wrap="none" lIns="91440" tIns="45720" rIns="91440" bIns="45720">
            <a:spAutoFit/>
          </a:bodyPr>
          <a:lstStyle/>
          <a:p>
            <a:pPr algn="ctr"/>
            <a:r>
              <a:rPr lang="en-US" sz="5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Dsycalculia</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8F8F9F3E-6684-B75D-7709-ACB57A5DD98C}"/>
              </a:ext>
            </a:extLst>
          </p:cNvPr>
          <p:cNvSpPr/>
          <p:nvPr/>
        </p:nvSpPr>
        <p:spPr>
          <a:xfrm>
            <a:off x="2434377" y="3691215"/>
            <a:ext cx="288175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Tourettes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77DA425-0A37-6E66-1CFB-C96EAFBA5332}"/>
              </a:ext>
            </a:extLst>
          </p:cNvPr>
          <p:cNvSpPr/>
          <p:nvPr/>
        </p:nvSpPr>
        <p:spPr>
          <a:xfrm>
            <a:off x="7635025" y="3691215"/>
            <a:ext cx="1455848"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OCD</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9032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anim calcmode="lin" valueType="num">
                                      <p:cBhvr>
                                        <p:cTn id="22" dur="2000" fill="hold"/>
                                        <p:tgtEl>
                                          <p:spTgt spid="9"/>
                                        </p:tgtEl>
                                        <p:attrNameLst>
                                          <p:attrName>ppt_w</p:attrName>
                                        </p:attrNameLst>
                                      </p:cBhvr>
                                      <p:tavLst>
                                        <p:tav tm="0" fmla="#ppt_w*sin(2.5*pi*$)">
                                          <p:val>
                                            <p:fltVal val="0"/>
                                          </p:val>
                                        </p:tav>
                                        <p:tav tm="100000">
                                          <p:val>
                                            <p:fltVal val="1"/>
                                          </p:val>
                                        </p:tav>
                                      </p:tavLst>
                                    </p:anim>
                                    <p:anim calcmode="lin" valueType="num">
                                      <p:cBhvr>
                                        <p:cTn id="2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flipH="1" flipV="1">
            <a:off x="6391259" y="135712"/>
            <a:ext cx="3175" cy="701733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grpSp>
        <p:nvGrpSpPr>
          <p:cNvPr id="5" name="Group 5"/>
          <p:cNvGrpSpPr/>
          <p:nvPr/>
        </p:nvGrpSpPr>
        <p:grpSpPr>
          <a:xfrm>
            <a:off x="8611134" y="281214"/>
            <a:ext cx="2587073" cy="5778796"/>
            <a:chOff x="0" y="291006"/>
            <a:chExt cx="5174146" cy="11557593"/>
          </a:xfrm>
        </p:grpSpPr>
        <p:sp>
          <p:nvSpPr>
            <p:cNvPr id="6" name="TextBox 6"/>
            <p:cNvSpPr txBox="1"/>
            <p:nvPr/>
          </p:nvSpPr>
          <p:spPr>
            <a:xfrm>
              <a:off x="29028" y="291006"/>
              <a:ext cx="5145118" cy="2609688"/>
            </a:xfrm>
            <a:prstGeom prst="rect">
              <a:avLst/>
            </a:prstGeom>
          </p:spPr>
          <p:txBody>
            <a:bodyPr lIns="0" tIns="0" rIns="0" bIns="0" rtlCol="0" anchor="t">
              <a:spAutoFit/>
            </a:bodyPr>
            <a:lstStyle/>
            <a:p>
              <a:pPr algn="ctr" defTabSz="609630">
                <a:lnSpc>
                  <a:spcPts val="2613"/>
                </a:lnSpc>
              </a:pPr>
              <a:r>
                <a:rPr lang="en-US" sz="1866" dirty="0">
                  <a:solidFill>
                    <a:srgbClr val="000000"/>
                  </a:solidFill>
                  <a:latin typeface="Open Dyslexic"/>
                </a:rPr>
                <a:t>If the person is open about their conditions the questions are different.</a:t>
              </a:r>
            </a:p>
          </p:txBody>
        </p:sp>
        <p:sp>
          <p:nvSpPr>
            <p:cNvPr id="7" name="TextBox 7"/>
            <p:cNvSpPr txBox="1"/>
            <p:nvPr/>
          </p:nvSpPr>
          <p:spPr>
            <a:xfrm>
              <a:off x="0" y="4597572"/>
              <a:ext cx="5145118" cy="3943388"/>
            </a:xfrm>
            <a:prstGeom prst="rect">
              <a:avLst/>
            </a:prstGeom>
          </p:spPr>
          <p:txBody>
            <a:bodyPr lIns="0" tIns="0" rIns="0" bIns="0" rtlCol="0" anchor="t">
              <a:spAutoFit/>
            </a:bodyPr>
            <a:lstStyle/>
            <a:p>
              <a:pPr algn="ctr" defTabSz="609630">
                <a:lnSpc>
                  <a:spcPts val="2613"/>
                </a:lnSpc>
              </a:pPr>
              <a:r>
                <a:rPr lang="en-US" sz="1866" dirty="0">
                  <a:solidFill>
                    <a:srgbClr val="000000"/>
                  </a:solidFill>
                  <a:latin typeface="Open Dyslexic"/>
                </a:rPr>
                <a:t>How does your X affect you?</a:t>
              </a:r>
            </a:p>
            <a:p>
              <a:pPr algn="ctr" defTabSz="609630">
                <a:lnSpc>
                  <a:spcPts val="2613"/>
                </a:lnSpc>
              </a:pPr>
              <a:r>
                <a:rPr lang="en-US" sz="1866" dirty="0">
                  <a:solidFill>
                    <a:srgbClr val="000000"/>
                  </a:solidFill>
                  <a:latin typeface="Open Dyslexic"/>
                </a:rPr>
                <a:t>When does it affect you?</a:t>
              </a:r>
            </a:p>
            <a:p>
              <a:pPr algn="ctr" defTabSz="609630">
                <a:lnSpc>
                  <a:spcPts val="2613"/>
                </a:lnSpc>
              </a:pPr>
              <a:r>
                <a:rPr lang="en-US" sz="1866" dirty="0">
                  <a:solidFill>
                    <a:srgbClr val="000000"/>
                  </a:solidFill>
                  <a:latin typeface="Open Dyslexic"/>
                </a:rPr>
                <a:t>What help do you think you need?</a:t>
              </a:r>
            </a:p>
          </p:txBody>
        </p:sp>
        <p:sp>
          <p:nvSpPr>
            <p:cNvPr id="8" name="TextBox 8"/>
            <p:cNvSpPr txBox="1"/>
            <p:nvPr/>
          </p:nvSpPr>
          <p:spPr>
            <a:xfrm>
              <a:off x="0" y="9238911"/>
              <a:ext cx="5145118" cy="2609688"/>
            </a:xfrm>
            <a:prstGeom prst="rect">
              <a:avLst/>
            </a:prstGeom>
          </p:spPr>
          <p:txBody>
            <a:bodyPr lIns="0" tIns="0" rIns="0" bIns="0" rtlCol="0" anchor="t">
              <a:spAutoFit/>
            </a:bodyPr>
            <a:lstStyle/>
            <a:p>
              <a:pPr algn="ctr" defTabSz="609630">
                <a:lnSpc>
                  <a:spcPts val="2613"/>
                </a:lnSpc>
              </a:pPr>
              <a:r>
                <a:rPr lang="en-US" sz="1866" dirty="0">
                  <a:solidFill>
                    <a:srgbClr val="000000"/>
                  </a:solidFill>
                  <a:latin typeface="Open Dyslexic"/>
                </a:rPr>
                <a:t>That could be reasonable adjustments or pointing to workplace assessments.</a:t>
              </a:r>
            </a:p>
          </p:txBody>
        </p:sp>
        <p:sp>
          <p:nvSpPr>
            <p:cNvPr id="9" name="AutoShape 9"/>
            <p:cNvSpPr/>
            <p:nvPr/>
          </p:nvSpPr>
          <p:spPr>
            <a:xfrm>
              <a:off x="0" y="4425283"/>
              <a:ext cx="5145118" cy="0"/>
            </a:xfrm>
            <a:prstGeom prst="line">
              <a:avLst/>
            </a:prstGeom>
            <a:ln w="12700"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10" name="AutoShape 10"/>
            <p:cNvSpPr/>
            <p:nvPr/>
          </p:nvSpPr>
          <p:spPr>
            <a:xfrm>
              <a:off x="0" y="8747876"/>
              <a:ext cx="5145118" cy="0"/>
            </a:xfrm>
            <a:prstGeom prst="line">
              <a:avLst/>
            </a:prstGeom>
            <a:ln w="12700"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grpSp>
      <p:sp>
        <p:nvSpPr>
          <p:cNvPr id="11" name="TextBox 11"/>
          <p:cNvSpPr txBox="1"/>
          <p:nvPr/>
        </p:nvSpPr>
        <p:spPr>
          <a:xfrm>
            <a:off x="496470" y="2333372"/>
            <a:ext cx="4348759" cy="2138727"/>
          </a:xfrm>
          <a:prstGeom prst="rect">
            <a:avLst/>
          </a:prstGeom>
        </p:spPr>
        <p:txBody>
          <a:bodyPr lIns="0" tIns="0" rIns="0" bIns="0" rtlCol="0" anchor="t">
            <a:spAutoFit/>
          </a:bodyPr>
          <a:lstStyle/>
          <a:p>
            <a:pPr defTabSz="609630">
              <a:lnSpc>
                <a:spcPts val="5676"/>
              </a:lnSpc>
            </a:pPr>
            <a:r>
              <a:rPr lang="en-US" sz="4400" dirty="0">
                <a:solidFill>
                  <a:srgbClr val="000000"/>
                </a:solidFill>
                <a:latin typeface="Open Dyslexic Bold"/>
              </a:rPr>
              <a:t>There are two sides to this conversation.</a:t>
            </a:r>
          </a:p>
        </p:txBody>
      </p:sp>
      <p:pic>
        <p:nvPicPr>
          <p:cNvPr id="13" name="Picture 12" descr="A person in a brown shirt">
            <a:extLst>
              <a:ext uri="{FF2B5EF4-FFF2-40B4-BE49-F238E27FC236}">
                <a16:creationId xmlns:a16="http://schemas.microsoft.com/office/drawing/2014/main" id="{F1F2B1FF-8A0E-BC9E-EFBF-485A1E4761A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27600" y="1936795"/>
            <a:ext cx="3223521" cy="2753582"/>
          </a:xfrm>
          <a:prstGeom prst="rect">
            <a:avLst/>
          </a:prstGeom>
        </p:spPr>
      </p:pic>
    </p:spTree>
    <p:extLst>
      <p:ext uri="{BB962C8B-B14F-4D97-AF65-F5344CB8AC3E}">
        <p14:creationId xmlns:p14="http://schemas.microsoft.com/office/powerpoint/2010/main" val="3295719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flipH="1" flipV="1">
            <a:off x="6391259" y="135712"/>
            <a:ext cx="3175" cy="701733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grpSp>
        <p:nvGrpSpPr>
          <p:cNvPr id="5" name="Group 5"/>
          <p:cNvGrpSpPr/>
          <p:nvPr/>
        </p:nvGrpSpPr>
        <p:grpSpPr>
          <a:xfrm>
            <a:off x="8611134" y="281214"/>
            <a:ext cx="2572559" cy="5632084"/>
            <a:chOff x="0" y="291006"/>
            <a:chExt cx="5145118" cy="11264171"/>
          </a:xfrm>
        </p:grpSpPr>
        <p:sp>
          <p:nvSpPr>
            <p:cNvPr id="6" name="TextBox 6"/>
            <p:cNvSpPr txBox="1"/>
            <p:nvPr/>
          </p:nvSpPr>
          <p:spPr>
            <a:xfrm>
              <a:off x="0" y="291006"/>
              <a:ext cx="5145118" cy="2609689"/>
            </a:xfrm>
            <a:prstGeom prst="rect">
              <a:avLst/>
            </a:prstGeom>
          </p:spPr>
          <p:txBody>
            <a:bodyPr lIns="0" tIns="0" rIns="0" bIns="0" rtlCol="0" anchor="t">
              <a:spAutoFit/>
            </a:bodyPr>
            <a:lstStyle/>
            <a:p>
              <a:pPr algn="ctr" defTabSz="609630">
                <a:lnSpc>
                  <a:spcPts val="2613"/>
                </a:lnSpc>
              </a:pPr>
              <a:r>
                <a:rPr lang="en-US" sz="1866" dirty="0">
                  <a:solidFill>
                    <a:srgbClr val="000000"/>
                  </a:solidFill>
                  <a:latin typeface="Open Dyslexic"/>
                </a:rPr>
                <a:t>If they don’t know or haven’t mentioned it the 	questions should only:</a:t>
              </a:r>
            </a:p>
          </p:txBody>
        </p:sp>
        <p:sp>
          <p:nvSpPr>
            <p:cNvPr id="7" name="TextBox 7"/>
            <p:cNvSpPr txBox="1"/>
            <p:nvPr/>
          </p:nvSpPr>
          <p:spPr>
            <a:xfrm>
              <a:off x="0" y="4916317"/>
              <a:ext cx="5145118" cy="1942840"/>
            </a:xfrm>
            <a:prstGeom prst="rect">
              <a:avLst/>
            </a:prstGeom>
          </p:spPr>
          <p:txBody>
            <a:bodyPr lIns="0" tIns="0" rIns="0" bIns="0" rtlCol="0" anchor="t">
              <a:spAutoFit/>
            </a:bodyPr>
            <a:lstStyle/>
            <a:p>
              <a:pPr algn="ctr" defTabSz="609630">
                <a:lnSpc>
                  <a:spcPts val="2613"/>
                </a:lnSpc>
              </a:pPr>
              <a:r>
                <a:rPr lang="en-US" sz="1866" dirty="0">
                  <a:solidFill>
                    <a:srgbClr val="000000"/>
                  </a:solidFill>
                  <a:latin typeface="Open Dyslexic"/>
                </a:rPr>
                <a:t>Focus on removing perceived disadvantage, not labelling the why.</a:t>
              </a:r>
            </a:p>
          </p:txBody>
        </p:sp>
        <p:sp>
          <p:nvSpPr>
            <p:cNvPr id="8" name="TextBox 8"/>
            <p:cNvSpPr txBox="1"/>
            <p:nvPr/>
          </p:nvSpPr>
          <p:spPr>
            <a:xfrm>
              <a:off x="0" y="8945488"/>
              <a:ext cx="5145118" cy="2609689"/>
            </a:xfrm>
            <a:prstGeom prst="rect">
              <a:avLst/>
            </a:prstGeom>
          </p:spPr>
          <p:txBody>
            <a:bodyPr lIns="0" tIns="0" rIns="0" bIns="0" rtlCol="0" anchor="t">
              <a:spAutoFit/>
            </a:bodyPr>
            <a:lstStyle/>
            <a:p>
              <a:pPr algn="ctr" defTabSz="609630">
                <a:lnSpc>
                  <a:spcPts val="2613"/>
                </a:lnSpc>
              </a:pPr>
              <a:r>
                <a:rPr lang="en-US" sz="1866" dirty="0">
                  <a:solidFill>
                    <a:srgbClr val="000000"/>
                  </a:solidFill>
                  <a:latin typeface="Open Dyslexic"/>
                </a:rPr>
                <a:t>It may take longer, or they may need more help identifying what would help.</a:t>
              </a:r>
            </a:p>
          </p:txBody>
        </p:sp>
        <p:sp>
          <p:nvSpPr>
            <p:cNvPr id="9" name="AutoShape 9"/>
            <p:cNvSpPr/>
            <p:nvPr/>
          </p:nvSpPr>
          <p:spPr>
            <a:xfrm>
              <a:off x="0" y="4425283"/>
              <a:ext cx="5145118" cy="0"/>
            </a:xfrm>
            <a:prstGeom prst="line">
              <a:avLst/>
            </a:prstGeom>
            <a:ln w="12700"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10" name="AutoShape 10"/>
            <p:cNvSpPr/>
            <p:nvPr/>
          </p:nvSpPr>
          <p:spPr>
            <a:xfrm>
              <a:off x="0" y="8313780"/>
              <a:ext cx="5145118" cy="0"/>
            </a:xfrm>
            <a:prstGeom prst="line">
              <a:avLst/>
            </a:prstGeom>
            <a:ln w="12700"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grpSp>
      <p:sp>
        <p:nvSpPr>
          <p:cNvPr id="11" name="TextBox 11"/>
          <p:cNvSpPr txBox="1"/>
          <p:nvPr/>
        </p:nvSpPr>
        <p:spPr>
          <a:xfrm>
            <a:off x="496470" y="2333372"/>
            <a:ext cx="4348759" cy="2138727"/>
          </a:xfrm>
          <a:prstGeom prst="rect">
            <a:avLst/>
          </a:prstGeom>
        </p:spPr>
        <p:txBody>
          <a:bodyPr lIns="0" tIns="0" rIns="0" bIns="0" rtlCol="0" anchor="t">
            <a:spAutoFit/>
          </a:bodyPr>
          <a:lstStyle/>
          <a:p>
            <a:pPr defTabSz="609630">
              <a:lnSpc>
                <a:spcPts val="5676"/>
              </a:lnSpc>
            </a:pPr>
            <a:r>
              <a:rPr lang="en-US" sz="4400" dirty="0">
                <a:solidFill>
                  <a:srgbClr val="000000"/>
                </a:solidFill>
                <a:latin typeface="Open Dyslexic Bold"/>
              </a:rPr>
              <a:t>There are two sides to this conversation.</a:t>
            </a:r>
          </a:p>
        </p:txBody>
      </p:sp>
      <p:pic>
        <p:nvPicPr>
          <p:cNvPr id="16" name="Picture 15" descr="A couple of women sitting at a table">
            <a:extLst>
              <a:ext uri="{FF2B5EF4-FFF2-40B4-BE49-F238E27FC236}">
                <a16:creationId xmlns:a16="http://schemas.microsoft.com/office/drawing/2014/main" id="{FACE97C8-19A1-0580-D747-445D5DC1B98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27600" y="2269491"/>
            <a:ext cx="3562350" cy="2374900"/>
          </a:xfrm>
          <a:prstGeom prst="rect">
            <a:avLst/>
          </a:prstGeom>
        </p:spPr>
      </p:pic>
    </p:spTree>
    <p:extLst>
      <p:ext uri="{BB962C8B-B14F-4D97-AF65-F5344CB8AC3E}">
        <p14:creationId xmlns:p14="http://schemas.microsoft.com/office/powerpoint/2010/main" val="2364867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grpSp>
        <p:nvGrpSpPr>
          <p:cNvPr id="2" name="Group 2"/>
          <p:cNvGrpSpPr/>
          <p:nvPr/>
        </p:nvGrpSpPr>
        <p:grpSpPr>
          <a:xfrm>
            <a:off x="7620000" y="0"/>
            <a:ext cx="4572000" cy="685800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35252" r="-39675"/>
              </a:stretch>
            </a:blipFill>
          </p:spPr>
          <p:txBody>
            <a:bodyPr/>
            <a:lstStyle/>
            <a:p>
              <a:pPr defTabSz="609630"/>
              <a:endParaRPr lang="en-GB" sz="1200" dirty="0">
                <a:solidFill>
                  <a:prstClr val="black"/>
                </a:solidFill>
                <a:latin typeface="Calibri"/>
              </a:endParaRPr>
            </a:p>
          </p:txBody>
        </p:sp>
      </p:grpSp>
      <p:sp>
        <p:nvSpPr>
          <p:cNvPr id="4" name="TextBox 4"/>
          <p:cNvSpPr txBox="1"/>
          <p:nvPr/>
        </p:nvSpPr>
        <p:spPr>
          <a:xfrm>
            <a:off x="927089" y="429844"/>
            <a:ext cx="5162382" cy="578235"/>
          </a:xfrm>
          <a:prstGeom prst="rect">
            <a:avLst/>
          </a:prstGeom>
        </p:spPr>
        <p:txBody>
          <a:bodyPr lIns="0" tIns="0" rIns="0" bIns="0" rtlCol="0" anchor="t">
            <a:spAutoFit/>
          </a:bodyPr>
          <a:lstStyle/>
          <a:p>
            <a:pPr algn="ctr" defTabSz="609630">
              <a:lnSpc>
                <a:spcPts val="5000"/>
              </a:lnSpc>
            </a:pPr>
            <a:r>
              <a:rPr lang="en-US" sz="3333" dirty="0">
                <a:solidFill>
                  <a:srgbClr val="000000"/>
                </a:solidFill>
                <a:latin typeface="Open Dyslexic Bold"/>
              </a:rPr>
              <a:t>What can you do?</a:t>
            </a:r>
          </a:p>
        </p:txBody>
      </p:sp>
      <p:sp>
        <p:nvSpPr>
          <p:cNvPr id="5" name="TextBox 5"/>
          <p:cNvSpPr txBox="1"/>
          <p:nvPr/>
        </p:nvSpPr>
        <p:spPr>
          <a:xfrm>
            <a:off x="203200" y="1244686"/>
            <a:ext cx="6756400" cy="3946208"/>
          </a:xfrm>
          <a:prstGeom prst="rect">
            <a:avLst/>
          </a:prstGeom>
        </p:spPr>
        <p:txBody>
          <a:bodyPr wrap="square" lIns="0" tIns="0" rIns="0" bIns="0" rtlCol="0" anchor="t">
            <a:spAutoFit/>
          </a:bodyPr>
          <a:lstStyle/>
          <a:p>
            <a:pPr marL="561369" lvl="1" indent="-280685" algn="ctr" defTabSz="609630">
              <a:lnSpc>
                <a:spcPts val="3900"/>
              </a:lnSpc>
              <a:buFont typeface="Arial"/>
              <a:buChar char="•"/>
            </a:pPr>
            <a:r>
              <a:rPr lang="en-US" sz="2400" dirty="0">
                <a:solidFill>
                  <a:srgbClr val="000000"/>
                </a:solidFill>
                <a:latin typeface="Open Dyslexic"/>
              </a:rPr>
              <a:t>Focus on the person first. To find a solution to their problems. </a:t>
            </a:r>
          </a:p>
          <a:p>
            <a:pPr marL="561369" lvl="1" indent="-280685" algn="ctr" defTabSz="609630">
              <a:lnSpc>
                <a:spcPts val="3900"/>
              </a:lnSpc>
              <a:buFont typeface="Arial"/>
              <a:buChar char="•"/>
            </a:pPr>
            <a:r>
              <a:rPr lang="en-US" sz="2400" dirty="0">
                <a:solidFill>
                  <a:srgbClr val="000000"/>
                </a:solidFill>
                <a:latin typeface="Open Dyslexic"/>
              </a:rPr>
              <a:t>Remember, diagnosed or not – asking for help takes courage and they may already be anxious about the response.</a:t>
            </a:r>
          </a:p>
          <a:p>
            <a:pPr marL="561369" lvl="1" indent="-280685" algn="ctr" defTabSz="609630">
              <a:lnSpc>
                <a:spcPts val="3900"/>
              </a:lnSpc>
              <a:buFont typeface="Arial"/>
              <a:buChar char="•"/>
            </a:pPr>
            <a:r>
              <a:rPr lang="en-US" sz="2400" dirty="0">
                <a:solidFill>
                  <a:srgbClr val="000000"/>
                </a:solidFill>
                <a:latin typeface="Open Dyslexic"/>
              </a:rPr>
              <a:t>Know that the person may already be aware of how they are perceived or may believe they are perceived.</a:t>
            </a:r>
          </a:p>
        </p:txBody>
      </p:sp>
    </p:spTree>
    <p:extLst>
      <p:ext uri="{BB962C8B-B14F-4D97-AF65-F5344CB8AC3E}">
        <p14:creationId xmlns:p14="http://schemas.microsoft.com/office/powerpoint/2010/main" val="1681428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rot="-5400000">
            <a:off x="2773200" y="3269670"/>
            <a:ext cx="7176659"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grpSp>
        <p:nvGrpSpPr>
          <p:cNvPr id="3" name="Group 3"/>
          <p:cNvGrpSpPr/>
          <p:nvPr/>
        </p:nvGrpSpPr>
        <p:grpSpPr>
          <a:xfrm>
            <a:off x="3457285" y="2444750"/>
            <a:ext cx="5808488" cy="3267233"/>
            <a:chOff x="0" y="0"/>
            <a:chExt cx="11289030" cy="6350000"/>
          </a:xfrm>
        </p:grpSpPr>
        <p:sp>
          <p:nvSpPr>
            <p:cNvPr id="4" name="Freeform 4"/>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2"/>
              <a:stretch>
                <a:fillRect t="-9339" b="-9339"/>
              </a:stretch>
            </a:blipFill>
          </p:spPr>
          <p:txBody>
            <a:bodyPr/>
            <a:lstStyle/>
            <a:p>
              <a:pPr defTabSz="609630"/>
              <a:endParaRPr lang="en-GB" sz="1200" dirty="0">
                <a:solidFill>
                  <a:prstClr val="black"/>
                </a:solidFill>
                <a:latin typeface="Calibri"/>
              </a:endParaRPr>
            </a:p>
          </p:txBody>
        </p:sp>
      </p:grpSp>
      <p:sp>
        <p:nvSpPr>
          <p:cNvPr id="6" name="TextBox 6"/>
          <p:cNvSpPr txBox="1"/>
          <p:nvPr/>
        </p:nvSpPr>
        <p:spPr>
          <a:xfrm>
            <a:off x="2772625" y="415925"/>
            <a:ext cx="7315195" cy="1407758"/>
          </a:xfrm>
          <a:prstGeom prst="rect">
            <a:avLst/>
          </a:prstGeom>
        </p:spPr>
        <p:txBody>
          <a:bodyPr wrap="square" lIns="0" tIns="0" rIns="0" bIns="0" rtlCol="0" anchor="t">
            <a:spAutoFit/>
          </a:bodyPr>
          <a:lstStyle/>
          <a:p>
            <a:pPr algn="ctr" defTabSz="609630">
              <a:lnSpc>
                <a:spcPts val="5676"/>
              </a:lnSpc>
            </a:pPr>
            <a:r>
              <a:rPr lang="en-US" sz="4400" dirty="0">
                <a:solidFill>
                  <a:srgbClr val="000000"/>
                </a:solidFill>
                <a:latin typeface="Open Dyslexic Bold"/>
              </a:rPr>
              <a:t>What to do when performance is an issue?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a:off x="-170574" y="6165850"/>
            <a:ext cx="13018687"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3" name="AutoShape 3"/>
          <p:cNvSpPr/>
          <p:nvPr/>
        </p:nvSpPr>
        <p:spPr>
          <a:xfrm>
            <a:off x="-170574" y="682625"/>
            <a:ext cx="13018687"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4" name="TextBox 4"/>
          <p:cNvSpPr txBox="1"/>
          <p:nvPr/>
        </p:nvSpPr>
        <p:spPr>
          <a:xfrm>
            <a:off x="1519989" y="1254207"/>
            <a:ext cx="9152023" cy="4805867"/>
          </a:xfrm>
          <a:prstGeom prst="rect">
            <a:avLst/>
          </a:prstGeom>
        </p:spPr>
        <p:txBody>
          <a:bodyPr lIns="0" tIns="0" rIns="0" bIns="0" rtlCol="0" anchor="t">
            <a:spAutoFit/>
          </a:bodyPr>
          <a:lstStyle/>
          <a:p>
            <a:pPr marL="590161" lvl="1" indent="-295081" algn="ctr" defTabSz="609630">
              <a:lnSpc>
                <a:spcPts val="3827"/>
              </a:lnSpc>
              <a:buFont typeface="Arial"/>
              <a:buChar char="•"/>
            </a:pPr>
            <a:r>
              <a:rPr lang="en-US" sz="1867" dirty="0">
                <a:solidFill>
                  <a:srgbClr val="000000"/>
                </a:solidFill>
                <a:latin typeface="Open Dyslexic" panose="020B0604020202020204" charset="0"/>
              </a:rPr>
              <a:t>A neurodivergent condition is not an excuse and should never be perceived as one.</a:t>
            </a:r>
          </a:p>
          <a:p>
            <a:pPr marL="590161" lvl="1" indent="-295081" algn="ctr" defTabSz="609630">
              <a:lnSpc>
                <a:spcPts val="3827"/>
              </a:lnSpc>
              <a:buFont typeface="Arial"/>
              <a:buChar char="•"/>
            </a:pPr>
            <a:r>
              <a:rPr lang="en-US" sz="1867" dirty="0">
                <a:solidFill>
                  <a:srgbClr val="000000"/>
                </a:solidFill>
                <a:latin typeface="Open Dyslexic" panose="020B0604020202020204" charset="0"/>
              </a:rPr>
              <a:t>Performance problems can often be the result of issues with </a:t>
            </a:r>
            <a:r>
              <a:rPr lang="en-US" sz="1867" i="1" dirty="0">
                <a:solidFill>
                  <a:srgbClr val="000000"/>
                </a:solidFill>
                <a:latin typeface="Open Dyslexic" panose="020B0604020202020204" charset="0"/>
              </a:rPr>
              <a:t>Communication, Clarity, calmness and feeling out of control</a:t>
            </a:r>
            <a:r>
              <a:rPr lang="en-US" sz="1867" dirty="0">
                <a:solidFill>
                  <a:srgbClr val="000000"/>
                </a:solidFill>
                <a:latin typeface="Open Dyslexic" panose="020B0604020202020204" charset="0"/>
              </a:rPr>
              <a:t>.</a:t>
            </a:r>
          </a:p>
          <a:p>
            <a:pPr marL="590161" lvl="1" indent="-295081" algn="ctr" defTabSz="609630">
              <a:lnSpc>
                <a:spcPts val="3827"/>
              </a:lnSpc>
              <a:buFont typeface="Arial"/>
              <a:buChar char="•"/>
            </a:pPr>
            <a:r>
              <a:rPr lang="en-US" sz="1867" dirty="0">
                <a:solidFill>
                  <a:srgbClr val="000000"/>
                </a:solidFill>
                <a:latin typeface="Open Dyslexic" panose="020B0604020202020204" charset="0"/>
              </a:rPr>
              <a:t>Remember they may fear asking for help and be ashamed that it’s got to this point!</a:t>
            </a:r>
          </a:p>
          <a:p>
            <a:pPr marL="590161" lvl="1" indent="-295081" algn="ctr" defTabSz="609630">
              <a:lnSpc>
                <a:spcPts val="3827"/>
              </a:lnSpc>
              <a:buFont typeface="Arial"/>
              <a:buChar char="•"/>
            </a:pPr>
            <a:r>
              <a:rPr lang="en-US" sz="1867" dirty="0">
                <a:solidFill>
                  <a:srgbClr val="000000"/>
                </a:solidFill>
                <a:latin typeface="Open Dyslexic" panose="020B0604020202020204" charset="0"/>
              </a:rPr>
              <a:t>But one can be neurodivergent and; </a:t>
            </a:r>
          </a:p>
          <a:p>
            <a:pPr algn="ctr" defTabSz="609630">
              <a:lnSpc>
                <a:spcPts val="3827"/>
              </a:lnSpc>
            </a:pPr>
            <a:r>
              <a:rPr lang="en-US" sz="1867" dirty="0">
                <a:solidFill>
                  <a:srgbClr val="000000"/>
                </a:solidFill>
                <a:latin typeface="Open Dyslexic" panose="020B0604020202020204" charset="0"/>
              </a:rPr>
              <a:t>-in the wrong role</a:t>
            </a:r>
          </a:p>
          <a:p>
            <a:pPr algn="ctr" defTabSz="609630">
              <a:lnSpc>
                <a:spcPts val="3827"/>
              </a:lnSpc>
            </a:pPr>
            <a:r>
              <a:rPr lang="en-US" sz="1867" dirty="0">
                <a:solidFill>
                  <a:srgbClr val="000000"/>
                </a:solidFill>
                <a:latin typeface="Open Dyslexic" panose="020B0604020202020204" charset="0"/>
              </a:rPr>
              <a:t>-not able to cope</a:t>
            </a:r>
          </a:p>
          <a:p>
            <a:pPr algn="ctr" defTabSz="609630">
              <a:lnSpc>
                <a:spcPts val="3827"/>
              </a:lnSpc>
            </a:pPr>
            <a:r>
              <a:rPr lang="en-US" sz="1867" dirty="0">
                <a:solidFill>
                  <a:srgbClr val="000000"/>
                </a:solidFill>
                <a:latin typeface="Open Dyslexic" panose="020B0604020202020204" charset="0"/>
              </a:rPr>
              <a:t>-or not easy to work with or manage.</a:t>
            </a:r>
          </a:p>
        </p:txBody>
      </p:sp>
      <p:sp>
        <p:nvSpPr>
          <p:cNvPr id="5" name="TextBox 5"/>
          <p:cNvSpPr txBox="1"/>
          <p:nvPr/>
        </p:nvSpPr>
        <p:spPr>
          <a:xfrm>
            <a:off x="3514810" y="590550"/>
            <a:ext cx="5162382" cy="578235"/>
          </a:xfrm>
          <a:prstGeom prst="rect">
            <a:avLst/>
          </a:prstGeom>
        </p:spPr>
        <p:txBody>
          <a:bodyPr lIns="0" tIns="0" rIns="0" bIns="0" rtlCol="0" anchor="t">
            <a:spAutoFit/>
          </a:bodyPr>
          <a:lstStyle/>
          <a:p>
            <a:pPr algn="ctr" defTabSz="609630">
              <a:lnSpc>
                <a:spcPts val="5000"/>
              </a:lnSpc>
            </a:pPr>
            <a:r>
              <a:rPr lang="en-US" sz="3333" dirty="0">
                <a:solidFill>
                  <a:srgbClr val="000000"/>
                </a:solidFill>
                <a:latin typeface="Open Dyslexic Bold"/>
              </a:rPr>
              <a:t>Reasons not excuses.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sp>
        <p:nvSpPr>
          <p:cNvPr id="2" name="AutoShape 2"/>
          <p:cNvSpPr/>
          <p:nvPr/>
        </p:nvSpPr>
        <p:spPr>
          <a:xfrm rot="-5400000">
            <a:off x="2504496" y="3425825"/>
            <a:ext cx="7176659" cy="0"/>
          </a:xfrm>
          <a:prstGeom prst="line">
            <a:avLst/>
          </a:prstGeom>
          <a:ln w="9525"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grpSp>
        <p:nvGrpSpPr>
          <p:cNvPr id="3" name="Group 3"/>
          <p:cNvGrpSpPr/>
          <p:nvPr/>
        </p:nvGrpSpPr>
        <p:grpSpPr>
          <a:xfrm>
            <a:off x="4637651" y="1109005"/>
            <a:ext cx="3093328" cy="4639991"/>
            <a:chOff x="0" y="0"/>
            <a:chExt cx="6350000" cy="9525000"/>
          </a:xfrm>
        </p:grpSpPr>
        <p:sp>
          <p:nvSpPr>
            <p:cNvPr id="4" name="Freeform 4"/>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570" r="-62570"/>
              </a:stretch>
            </a:blipFill>
          </p:spPr>
          <p:txBody>
            <a:bodyPr/>
            <a:lstStyle/>
            <a:p>
              <a:pPr defTabSz="609630"/>
              <a:endParaRPr lang="en-GB" sz="1200" dirty="0">
                <a:solidFill>
                  <a:prstClr val="black"/>
                </a:solidFill>
                <a:latin typeface="Calibri"/>
              </a:endParaRPr>
            </a:p>
          </p:txBody>
        </p:sp>
      </p:grpSp>
      <p:grpSp>
        <p:nvGrpSpPr>
          <p:cNvPr id="5" name="Group 5"/>
          <p:cNvGrpSpPr/>
          <p:nvPr/>
        </p:nvGrpSpPr>
        <p:grpSpPr>
          <a:xfrm>
            <a:off x="722683" y="886752"/>
            <a:ext cx="2572559" cy="4730167"/>
            <a:chOff x="0" y="-57151"/>
            <a:chExt cx="5145118" cy="9460333"/>
          </a:xfrm>
        </p:grpSpPr>
        <p:sp>
          <p:nvSpPr>
            <p:cNvPr id="6" name="TextBox 6"/>
            <p:cNvSpPr txBox="1"/>
            <p:nvPr/>
          </p:nvSpPr>
          <p:spPr>
            <a:xfrm>
              <a:off x="0" y="-57151"/>
              <a:ext cx="5145118" cy="2016578"/>
            </a:xfrm>
            <a:prstGeom prst="rect">
              <a:avLst/>
            </a:prstGeom>
          </p:spPr>
          <p:txBody>
            <a:bodyPr lIns="0" tIns="0" rIns="0" bIns="0" rtlCol="0" anchor="t">
              <a:spAutoFit/>
            </a:bodyPr>
            <a:lstStyle/>
            <a:p>
              <a:pPr algn="ctr" defTabSz="609630">
                <a:lnSpc>
                  <a:spcPts val="2687"/>
                </a:lnSpc>
              </a:pPr>
              <a:r>
                <a:rPr lang="en-US" sz="1919" dirty="0">
                  <a:solidFill>
                    <a:srgbClr val="000000"/>
                  </a:solidFill>
                  <a:latin typeface="Open Dyslexic"/>
                </a:rPr>
                <a:t>Address causes first. Find out how the person is.</a:t>
              </a:r>
            </a:p>
          </p:txBody>
        </p:sp>
        <p:sp>
          <p:nvSpPr>
            <p:cNvPr id="7" name="TextBox 7"/>
            <p:cNvSpPr txBox="1"/>
            <p:nvPr/>
          </p:nvSpPr>
          <p:spPr>
            <a:xfrm>
              <a:off x="0" y="2988733"/>
              <a:ext cx="5145118" cy="2709076"/>
            </a:xfrm>
            <a:prstGeom prst="rect">
              <a:avLst/>
            </a:prstGeom>
          </p:spPr>
          <p:txBody>
            <a:bodyPr lIns="0" tIns="0" rIns="0" bIns="0" rtlCol="0" anchor="t">
              <a:spAutoFit/>
            </a:bodyPr>
            <a:lstStyle/>
            <a:p>
              <a:pPr algn="ctr" defTabSz="609630">
                <a:lnSpc>
                  <a:spcPts val="2687"/>
                </a:lnSpc>
              </a:pPr>
              <a:r>
                <a:rPr lang="en-US" sz="1919" dirty="0">
                  <a:solidFill>
                    <a:srgbClr val="000000"/>
                  </a:solidFill>
                  <a:latin typeface="Open Dyslexic"/>
                </a:rPr>
                <a:t>Don’t guess at needs or conditions but manage the person not the problem.</a:t>
              </a:r>
            </a:p>
          </p:txBody>
        </p:sp>
        <p:sp>
          <p:nvSpPr>
            <p:cNvPr id="8" name="TextBox 8"/>
            <p:cNvSpPr txBox="1"/>
            <p:nvPr/>
          </p:nvSpPr>
          <p:spPr>
            <a:xfrm>
              <a:off x="0" y="7386604"/>
              <a:ext cx="5145118" cy="2016578"/>
            </a:xfrm>
            <a:prstGeom prst="rect">
              <a:avLst/>
            </a:prstGeom>
          </p:spPr>
          <p:txBody>
            <a:bodyPr lIns="0" tIns="0" rIns="0" bIns="0" rtlCol="0" anchor="t">
              <a:spAutoFit/>
            </a:bodyPr>
            <a:lstStyle/>
            <a:p>
              <a:pPr algn="ctr" defTabSz="609630">
                <a:lnSpc>
                  <a:spcPts val="2687"/>
                </a:lnSpc>
              </a:pPr>
              <a:r>
                <a:rPr lang="en-US" sz="1919" dirty="0">
                  <a:solidFill>
                    <a:srgbClr val="000000"/>
                  </a:solidFill>
                  <a:latin typeface="Open Dyslexic"/>
                </a:rPr>
                <a:t>Reassure them that the aim is to help. Whatever that takes.</a:t>
              </a:r>
            </a:p>
          </p:txBody>
        </p:sp>
        <p:sp>
          <p:nvSpPr>
            <p:cNvPr id="9" name="AutoShape 9"/>
            <p:cNvSpPr/>
            <p:nvPr/>
          </p:nvSpPr>
          <p:spPr>
            <a:xfrm>
              <a:off x="0" y="2488173"/>
              <a:ext cx="5145118" cy="0"/>
            </a:xfrm>
            <a:prstGeom prst="line">
              <a:avLst/>
            </a:prstGeom>
            <a:ln w="12700"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sp>
          <p:nvSpPr>
            <p:cNvPr id="10" name="AutoShape 10"/>
            <p:cNvSpPr/>
            <p:nvPr/>
          </p:nvSpPr>
          <p:spPr>
            <a:xfrm>
              <a:off x="0" y="6886045"/>
              <a:ext cx="5145118" cy="0"/>
            </a:xfrm>
            <a:prstGeom prst="line">
              <a:avLst/>
            </a:prstGeom>
            <a:ln w="12700" cap="rnd">
              <a:solidFill>
                <a:srgbClr val="000000">
                  <a:alpha val="32941"/>
                </a:srgbClr>
              </a:solidFill>
              <a:prstDash val="solid"/>
              <a:headEnd type="none" w="sm" len="sm"/>
              <a:tailEnd type="none" w="sm" len="sm"/>
            </a:ln>
          </p:spPr>
          <p:txBody>
            <a:bodyPr/>
            <a:lstStyle/>
            <a:p>
              <a:pPr defTabSz="609630"/>
              <a:endParaRPr lang="en-GB" sz="1200" dirty="0">
                <a:solidFill>
                  <a:prstClr val="black"/>
                </a:solidFill>
                <a:latin typeface="Calibri"/>
              </a:endParaRPr>
            </a:p>
          </p:txBody>
        </p:sp>
      </p:grpSp>
      <p:sp>
        <p:nvSpPr>
          <p:cNvPr id="11" name="TextBox 11"/>
          <p:cNvSpPr txBox="1"/>
          <p:nvPr/>
        </p:nvSpPr>
        <p:spPr>
          <a:xfrm>
            <a:off x="7843241" y="2333372"/>
            <a:ext cx="4348759" cy="1407758"/>
          </a:xfrm>
          <a:prstGeom prst="rect">
            <a:avLst/>
          </a:prstGeom>
        </p:spPr>
        <p:txBody>
          <a:bodyPr lIns="0" tIns="0" rIns="0" bIns="0" rtlCol="0" anchor="t">
            <a:spAutoFit/>
          </a:bodyPr>
          <a:lstStyle/>
          <a:p>
            <a:pPr algn="ctr" defTabSz="609630">
              <a:lnSpc>
                <a:spcPts val="5676"/>
              </a:lnSpc>
            </a:pPr>
            <a:r>
              <a:rPr lang="en-US" sz="4400" dirty="0">
                <a:solidFill>
                  <a:srgbClr val="000000"/>
                </a:solidFill>
                <a:latin typeface="Open Dyslexic Bold"/>
              </a:rPr>
              <a:t>The first meeting is crucial.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bg>
      <p:bgPr>
        <a:solidFill>
          <a:srgbClr val="FFCA0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572000" cy="685800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35252" r="-39675"/>
              </a:stretch>
            </a:blipFill>
          </p:spPr>
          <p:txBody>
            <a:bodyPr/>
            <a:lstStyle/>
            <a:p>
              <a:pPr defTabSz="609630"/>
              <a:endParaRPr lang="en-GB" sz="1200" dirty="0">
                <a:solidFill>
                  <a:prstClr val="black"/>
                </a:solidFill>
                <a:latin typeface="Calibri"/>
              </a:endParaRPr>
            </a:p>
          </p:txBody>
        </p:sp>
      </p:grpSp>
      <p:sp>
        <p:nvSpPr>
          <p:cNvPr id="4" name="TextBox 4"/>
          <p:cNvSpPr txBox="1"/>
          <p:nvPr/>
        </p:nvSpPr>
        <p:spPr>
          <a:xfrm>
            <a:off x="5344121" y="99103"/>
            <a:ext cx="6625742" cy="1219436"/>
          </a:xfrm>
          <a:prstGeom prst="rect">
            <a:avLst/>
          </a:prstGeom>
        </p:spPr>
        <p:txBody>
          <a:bodyPr lIns="0" tIns="0" rIns="0" bIns="0" rtlCol="0" anchor="t">
            <a:spAutoFit/>
          </a:bodyPr>
          <a:lstStyle/>
          <a:p>
            <a:pPr algn="ctr" defTabSz="609630">
              <a:lnSpc>
                <a:spcPts val="5000"/>
              </a:lnSpc>
            </a:pPr>
            <a:r>
              <a:rPr lang="en-US" sz="3333" dirty="0">
                <a:solidFill>
                  <a:srgbClr val="000000"/>
                </a:solidFill>
                <a:latin typeface="Open Dyslexic Bold"/>
              </a:rPr>
              <a:t>My tips having been sacked 30 times!</a:t>
            </a:r>
          </a:p>
        </p:txBody>
      </p:sp>
      <p:sp>
        <p:nvSpPr>
          <p:cNvPr id="5" name="TextBox 5"/>
          <p:cNvSpPr txBox="1"/>
          <p:nvPr/>
        </p:nvSpPr>
        <p:spPr>
          <a:xfrm>
            <a:off x="5087313" y="1353821"/>
            <a:ext cx="6750653" cy="3445367"/>
          </a:xfrm>
          <a:prstGeom prst="rect">
            <a:avLst/>
          </a:prstGeom>
        </p:spPr>
        <p:txBody>
          <a:bodyPr lIns="0" tIns="0" rIns="0" bIns="0" rtlCol="0" anchor="t">
            <a:spAutoFit/>
          </a:bodyPr>
          <a:lstStyle/>
          <a:p>
            <a:pPr marL="489400" lvl="1" indent="-244700" defTabSz="609630">
              <a:lnSpc>
                <a:spcPts val="3400"/>
              </a:lnSpc>
              <a:buFont typeface="Arial"/>
              <a:buChar char="•"/>
            </a:pPr>
            <a:r>
              <a:rPr lang="en-US" sz="2267" dirty="0">
                <a:solidFill>
                  <a:srgbClr val="000000"/>
                </a:solidFill>
                <a:latin typeface="Open Dyslexic"/>
              </a:rPr>
              <a:t>Investigate causes before anything else.</a:t>
            </a:r>
          </a:p>
          <a:p>
            <a:pPr marL="489400" lvl="1" indent="-244700" defTabSz="609630">
              <a:lnSpc>
                <a:spcPts val="3400"/>
              </a:lnSpc>
              <a:buFont typeface="Arial"/>
              <a:buChar char="•"/>
            </a:pPr>
            <a:r>
              <a:rPr lang="en-US" sz="2267" dirty="0">
                <a:solidFill>
                  <a:srgbClr val="000000"/>
                </a:solidFill>
                <a:latin typeface="Open Dyslexic"/>
              </a:rPr>
              <a:t>Don’t seek to get all the answers in 1 meeting.</a:t>
            </a:r>
          </a:p>
          <a:p>
            <a:pPr marL="489400" lvl="1" indent="-244700" defTabSz="609630">
              <a:lnSpc>
                <a:spcPts val="3400"/>
              </a:lnSpc>
              <a:buFont typeface="Arial"/>
              <a:buChar char="•"/>
            </a:pPr>
            <a:r>
              <a:rPr lang="en-US" sz="2267" dirty="0">
                <a:solidFill>
                  <a:srgbClr val="000000"/>
                </a:solidFill>
                <a:latin typeface="Open Dyslexic"/>
              </a:rPr>
              <a:t>Allow time for the person to process what is happening.  A break in the meeting or scheduling another meeting</a:t>
            </a:r>
          </a:p>
          <a:p>
            <a:pPr marL="489400" lvl="1" indent="-244700" defTabSz="609630">
              <a:lnSpc>
                <a:spcPts val="3400"/>
              </a:lnSpc>
              <a:buFont typeface="Arial"/>
              <a:buChar char="•"/>
            </a:pPr>
            <a:r>
              <a:rPr lang="en-US" sz="2267" dirty="0">
                <a:solidFill>
                  <a:srgbClr val="000000"/>
                </a:solidFill>
                <a:latin typeface="Open Dyslexic"/>
              </a:rPr>
              <a:t>At all stages show them the aim is to help.</a:t>
            </a:r>
          </a:p>
          <a:p>
            <a:pPr marL="489400" lvl="1" indent="-244700" defTabSz="609630">
              <a:lnSpc>
                <a:spcPts val="3400"/>
              </a:lnSpc>
              <a:buFont typeface="Arial"/>
              <a:buChar char="•"/>
            </a:pPr>
            <a:r>
              <a:rPr lang="en-US" sz="2267" dirty="0">
                <a:solidFill>
                  <a:srgbClr val="000000"/>
                </a:solidFill>
                <a:latin typeface="Open Dyslexic"/>
              </a:rPr>
              <a:t>Remember that neurodivergent emotions, therefore responses can be BIG!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546894" y="2515570"/>
            <a:ext cx="11098212" cy="1331913"/>
          </a:xfrm>
        </p:spPr>
        <p:txBody>
          <a:bodyPr rtlCol="0"/>
          <a:lstStyle/>
          <a:p>
            <a:pPr algn="ctr" rtl="0"/>
            <a:r>
              <a:rPr lang="en-GB" sz="9600">
                <a:solidFill>
                  <a:schemeClr val="tx1"/>
                </a:solidFill>
                <a:ea typeface="Lato Black" panose="020F0502020204030203" pitchFamily="34" charset="0"/>
                <a:cs typeface="Lato Black" panose="020F0502020204030203" pitchFamily="34" charset="0"/>
              </a:rPr>
              <a:t>Resources</a:t>
            </a:r>
          </a:p>
        </p:txBody>
      </p:sp>
      <p:sp>
        <p:nvSpPr>
          <p:cNvPr id="11" name="Slide Number Placeholder 10">
            <a:extLst>
              <a:ext uri="{FF2B5EF4-FFF2-40B4-BE49-F238E27FC236}">
                <a16:creationId xmlns:a16="http://schemas.microsoft.com/office/drawing/2014/main" id="{43F863E6-8949-23E1-3685-45940EB132C9}"/>
              </a:ext>
            </a:extLst>
          </p:cNvPr>
          <p:cNvSpPr>
            <a:spLocks noGrp="1"/>
          </p:cNvSpPr>
          <p:nvPr>
            <p:ph type="sldNum" sz="quarter" idx="4294967295"/>
          </p:nvPr>
        </p:nvSpPr>
        <p:spPr>
          <a:xfrm>
            <a:off x="10499725" y="6507163"/>
            <a:ext cx="1692275" cy="153987"/>
          </a:xfrm>
        </p:spPr>
        <p:txBody>
          <a:bodyPr/>
          <a:lstStyle/>
          <a:p>
            <a:pPr rtl="0"/>
            <a:fld id="{DBA1B0FB-D917-4C8C-928F-313BD683BF39}" type="slidenum">
              <a:rPr lang="en-GB" smtClean="0"/>
              <a:t>97</a:t>
            </a:fld>
            <a:endParaRPr lang="en-GB"/>
          </a:p>
        </p:txBody>
      </p:sp>
      <p:sp>
        <p:nvSpPr>
          <p:cNvPr id="5" name="Title 6">
            <a:extLst>
              <a:ext uri="{FF2B5EF4-FFF2-40B4-BE49-F238E27FC236}">
                <a16:creationId xmlns:a16="http://schemas.microsoft.com/office/drawing/2014/main" id="{8BE98015-B4C2-F796-080F-C5FF25D06DAC}"/>
              </a:ext>
            </a:extLst>
          </p:cNvPr>
          <p:cNvSpPr txBox="1">
            <a:spLocks/>
          </p:cNvSpPr>
          <p:nvPr/>
        </p:nvSpPr>
        <p:spPr>
          <a:xfrm>
            <a:off x="327530" y="2097038"/>
            <a:ext cx="11098212" cy="441012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endParaRPr lang="en-US" sz="1050"/>
          </a:p>
          <a:p>
            <a:endParaRPr lang="en-US" sz="2800">
              <a:solidFill>
                <a:schemeClr val="accent3"/>
              </a:solidFill>
              <a:latin typeface="+mn-lt"/>
              <a:ea typeface="Lato Black" panose="020F0502020204030203" pitchFamily="34" charset="0"/>
              <a:cs typeface="Lato Black" panose="020F0502020204030203" pitchFamily="34" charset="0"/>
            </a:endParaRPr>
          </a:p>
        </p:txBody>
      </p:sp>
      <p:sp>
        <p:nvSpPr>
          <p:cNvPr id="2" name="Date Placeholder 1">
            <a:extLst>
              <a:ext uri="{FF2B5EF4-FFF2-40B4-BE49-F238E27FC236}">
                <a16:creationId xmlns:a16="http://schemas.microsoft.com/office/drawing/2014/main" id="{C03A7446-FF07-5700-54FF-842EE7845793}"/>
              </a:ext>
            </a:extLst>
          </p:cNvPr>
          <p:cNvSpPr txBox="1">
            <a:spLocks/>
          </p:cNvSpPr>
          <p:nvPr/>
        </p:nvSpPr>
        <p:spPr>
          <a:xfrm>
            <a:off x="240145" y="6521161"/>
            <a:ext cx="2628900" cy="153987"/>
          </a:xfrm>
          <a:prstGeom prst="rect">
            <a:avLst/>
          </a:prstGeom>
        </p:spPr>
        <p:txBody>
          <a:bodyPr vert="horz" wrap="square" lIns="0" tIns="0" rIns="0" bIns="0" rtlCol="0" anchor="ctr">
            <a:normAutofit/>
          </a:bodyPr>
          <a:lstStyle>
            <a:defPPr rtl="0">
              <a:defRPr lang="en-GB"/>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a:t>Think Neurodiversity 2023</a:t>
            </a:r>
          </a:p>
        </p:txBody>
      </p:sp>
    </p:spTree>
    <p:extLst>
      <p:ext uri="{BB962C8B-B14F-4D97-AF65-F5344CB8AC3E}">
        <p14:creationId xmlns:p14="http://schemas.microsoft.com/office/powerpoint/2010/main" val="3080434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546894" y="526972"/>
            <a:ext cx="11098212" cy="1331913"/>
          </a:xfrm>
        </p:spPr>
        <p:txBody>
          <a:bodyPr rtlCol="0"/>
          <a:lstStyle/>
          <a:p>
            <a:pPr algn="ctr" rtl="0"/>
            <a:r>
              <a:rPr lang="en-GB" sz="4400">
                <a:solidFill>
                  <a:schemeClr val="tx1"/>
                </a:solidFill>
                <a:ea typeface="Lato Black" panose="020F0502020204030203" pitchFamily="34" charset="0"/>
                <a:cs typeface="Lato Black" panose="020F0502020204030203" pitchFamily="34" charset="0"/>
              </a:rPr>
              <a:t>Online assessments</a:t>
            </a:r>
          </a:p>
        </p:txBody>
      </p:sp>
      <p:sp>
        <p:nvSpPr>
          <p:cNvPr id="11" name="Slide Number Placeholder 10">
            <a:extLst>
              <a:ext uri="{FF2B5EF4-FFF2-40B4-BE49-F238E27FC236}">
                <a16:creationId xmlns:a16="http://schemas.microsoft.com/office/drawing/2014/main" id="{43F863E6-8949-23E1-3685-45940EB132C9}"/>
              </a:ext>
            </a:extLst>
          </p:cNvPr>
          <p:cNvSpPr>
            <a:spLocks noGrp="1"/>
          </p:cNvSpPr>
          <p:nvPr>
            <p:ph type="sldNum" sz="quarter" idx="4294967295"/>
          </p:nvPr>
        </p:nvSpPr>
        <p:spPr>
          <a:xfrm>
            <a:off x="10499725" y="6507163"/>
            <a:ext cx="1692275" cy="153987"/>
          </a:xfrm>
        </p:spPr>
        <p:txBody>
          <a:bodyPr/>
          <a:lstStyle/>
          <a:p>
            <a:pPr rtl="0"/>
            <a:fld id="{DBA1B0FB-D917-4C8C-928F-313BD683BF39}" type="slidenum">
              <a:rPr lang="en-GB" smtClean="0"/>
              <a:t>98</a:t>
            </a:fld>
            <a:endParaRPr lang="en-GB"/>
          </a:p>
        </p:txBody>
      </p:sp>
      <p:sp>
        <p:nvSpPr>
          <p:cNvPr id="5" name="Title 6">
            <a:extLst>
              <a:ext uri="{FF2B5EF4-FFF2-40B4-BE49-F238E27FC236}">
                <a16:creationId xmlns:a16="http://schemas.microsoft.com/office/drawing/2014/main" id="{8BE98015-B4C2-F796-080F-C5FF25D06DAC}"/>
              </a:ext>
            </a:extLst>
          </p:cNvPr>
          <p:cNvSpPr txBox="1">
            <a:spLocks/>
          </p:cNvSpPr>
          <p:nvPr/>
        </p:nvSpPr>
        <p:spPr>
          <a:xfrm>
            <a:off x="472425" y="1858885"/>
            <a:ext cx="11098212" cy="441012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pPr marL="171450" indent="-171450" algn="ctr">
              <a:buFont typeface="Arial" panose="020B0604020202020204" pitchFamily="34" charset="0"/>
              <a:buChar char="•"/>
            </a:pPr>
            <a:r>
              <a:rPr lang="en-GB" sz="1800" dirty="0"/>
              <a:t>Remember the tests on the next page are not clinical assessments and should not be taken as such.</a:t>
            </a:r>
          </a:p>
          <a:p>
            <a:pPr marL="171450" indent="-171450" algn="ctr">
              <a:buFont typeface="Arial" panose="020B0604020202020204" pitchFamily="34" charset="0"/>
              <a:buChar char="•"/>
            </a:pPr>
            <a:endParaRPr lang="en-GB" sz="1800" dirty="0"/>
          </a:p>
          <a:p>
            <a:pPr marL="171450" indent="-171450" algn="ctr">
              <a:buFont typeface="Arial" panose="020B0604020202020204" pitchFamily="34" charset="0"/>
              <a:buChar char="•"/>
            </a:pPr>
            <a:r>
              <a:rPr lang="en-GB" sz="1800" dirty="0"/>
              <a:t>However, they offer a good indication of whether someone is affected by those conditions.</a:t>
            </a:r>
          </a:p>
          <a:p>
            <a:pPr marL="171450" indent="-171450" algn="ctr">
              <a:buFont typeface="Arial" panose="020B0604020202020204" pitchFamily="34" charset="0"/>
              <a:buChar char="•"/>
            </a:pPr>
            <a:endParaRPr lang="en-GB" sz="1800" dirty="0"/>
          </a:p>
          <a:p>
            <a:pPr marL="171450" indent="-171450" algn="ctr">
              <a:buFont typeface="Arial" panose="020B0604020202020204" pitchFamily="34" charset="0"/>
              <a:buChar char="•"/>
            </a:pPr>
            <a:r>
              <a:rPr lang="en-GB" sz="1800" dirty="0"/>
              <a:t>If you or someone else are concerned or feel that life is impacted negatively, always speak to a GP first. It is recommended that if the tests indicate you may have a condition that your show the GP a copy of your results, as this can help expedite referrals.</a:t>
            </a:r>
            <a:endParaRPr lang="en-US" sz="1800" dirty="0"/>
          </a:p>
          <a:p>
            <a:endParaRPr lang="en-US" sz="1050" dirty="0"/>
          </a:p>
          <a:p>
            <a:endParaRPr lang="en-US" sz="1050" dirty="0"/>
          </a:p>
          <a:p>
            <a:endParaRPr lang="en-US" sz="2800" dirty="0">
              <a:solidFill>
                <a:schemeClr val="accent3"/>
              </a:solidFill>
              <a:latin typeface="+mn-lt"/>
              <a:ea typeface="Lato Black" panose="020F0502020204030203" pitchFamily="34" charset="0"/>
              <a:cs typeface="Lato Black" panose="020F0502020204030203" pitchFamily="34" charset="0"/>
            </a:endParaRPr>
          </a:p>
        </p:txBody>
      </p:sp>
      <p:sp>
        <p:nvSpPr>
          <p:cNvPr id="2" name="Date Placeholder 1">
            <a:extLst>
              <a:ext uri="{FF2B5EF4-FFF2-40B4-BE49-F238E27FC236}">
                <a16:creationId xmlns:a16="http://schemas.microsoft.com/office/drawing/2014/main" id="{A7CECBB2-327D-D784-23E7-A3FAEB2A54E4}"/>
              </a:ext>
            </a:extLst>
          </p:cNvPr>
          <p:cNvSpPr txBox="1">
            <a:spLocks/>
          </p:cNvSpPr>
          <p:nvPr/>
        </p:nvSpPr>
        <p:spPr>
          <a:xfrm>
            <a:off x="240145" y="6521161"/>
            <a:ext cx="2628900" cy="153987"/>
          </a:xfrm>
          <a:prstGeom prst="rect">
            <a:avLst/>
          </a:prstGeom>
        </p:spPr>
        <p:txBody>
          <a:bodyPr vert="horz" wrap="square" lIns="0" tIns="0" rIns="0" bIns="0" rtlCol="0" anchor="ctr">
            <a:normAutofit/>
          </a:bodyPr>
          <a:lstStyle>
            <a:defPPr rtl="0">
              <a:defRPr lang="en-GB"/>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a:t>Think Neurodiversity 2023</a:t>
            </a:r>
          </a:p>
        </p:txBody>
      </p:sp>
    </p:spTree>
    <p:extLst>
      <p:ext uri="{BB962C8B-B14F-4D97-AF65-F5344CB8AC3E}">
        <p14:creationId xmlns:p14="http://schemas.microsoft.com/office/powerpoint/2010/main" val="14148824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73FCE7D8-0FAA-00EF-5B88-81C75A7218BE}"/>
              </a:ext>
            </a:extLst>
          </p:cNvPr>
          <p:cNvSpPr>
            <a:spLocks noGrp="1"/>
          </p:cNvSpPr>
          <p:nvPr>
            <p:ph type="title"/>
          </p:nvPr>
        </p:nvSpPr>
        <p:spPr>
          <a:xfrm>
            <a:off x="463767" y="350788"/>
            <a:ext cx="11098212" cy="1331913"/>
          </a:xfrm>
        </p:spPr>
        <p:txBody>
          <a:bodyPr rtlCol="0"/>
          <a:lstStyle/>
          <a:p>
            <a:pPr algn="ctr" rtl="0"/>
            <a:r>
              <a:rPr lang="en-GB" sz="6000">
                <a:solidFill>
                  <a:schemeClr val="tx1"/>
                </a:solidFill>
                <a:ea typeface="Lato Black" panose="020F0502020204030203" pitchFamily="34" charset="0"/>
                <a:cs typeface="Lato Black" panose="020F0502020204030203" pitchFamily="34" charset="0"/>
              </a:rPr>
              <a:t>Useful links</a:t>
            </a:r>
          </a:p>
        </p:txBody>
      </p:sp>
      <p:sp>
        <p:nvSpPr>
          <p:cNvPr id="11" name="Slide Number Placeholder 10">
            <a:extLst>
              <a:ext uri="{FF2B5EF4-FFF2-40B4-BE49-F238E27FC236}">
                <a16:creationId xmlns:a16="http://schemas.microsoft.com/office/drawing/2014/main" id="{43F863E6-8949-23E1-3685-45940EB132C9}"/>
              </a:ext>
            </a:extLst>
          </p:cNvPr>
          <p:cNvSpPr>
            <a:spLocks noGrp="1"/>
          </p:cNvSpPr>
          <p:nvPr>
            <p:ph type="sldNum" sz="quarter" idx="4294967295"/>
          </p:nvPr>
        </p:nvSpPr>
        <p:spPr>
          <a:xfrm>
            <a:off x="10499725" y="6507163"/>
            <a:ext cx="1692275" cy="153987"/>
          </a:xfrm>
        </p:spPr>
        <p:txBody>
          <a:bodyPr/>
          <a:lstStyle/>
          <a:p>
            <a:pPr rtl="0"/>
            <a:fld id="{DBA1B0FB-D917-4C8C-928F-313BD683BF39}" type="slidenum">
              <a:rPr lang="en-GB" smtClean="0"/>
              <a:t>99</a:t>
            </a:fld>
            <a:endParaRPr lang="en-GB"/>
          </a:p>
        </p:txBody>
      </p:sp>
      <p:sp>
        <p:nvSpPr>
          <p:cNvPr id="5" name="Title 6">
            <a:extLst>
              <a:ext uri="{FF2B5EF4-FFF2-40B4-BE49-F238E27FC236}">
                <a16:creationId xmlns:a16="http://schemas.microsoft.com/office/drawing/2014/main" id="{8BE98015-B4C2-F796-080F-C5FF25D06DAC}"/>
              </a:ext>
            </a:extLst>
          </p:cNvPr>
          <p:cNvSpPr txBox="1">
            <a:spLocks/>
          </p:cNvSpPr>
          <p:nvPr/>
        </p:nvSpPr>
        <p:spPr>
          <a:xfrm>
            <a:off x="262875" y="2097087"/>
            <a:ext cx="11098212" cy="441012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endParaRPr lang="en-US" sz="1050"/>
          </a:p>
          <a:p>
            <a:endParaRPr lang="en-US" sz="2800">
              <a:solidFill>
                <a:schemeClr val="accent3"/>
              </a:solidFill>
              <a:latin typeface="+mn-lt"/>
              <a:ea typeface="Lato Black" panose="020F0502020204030203" pitchFamily="34" charset="0"/>
              <a:cs typeface="Lato Black" panose="020F0502020204030203" pitchFamily="34" charset="0"/>
            </a:endParaRPr>
          </a:p>
        </p:txBody>
      </p:sp>
      <p:sp>
        <p:nvSpPr>
          <p:cNvPr id="6" name="TextBox 5">
            <a:extLst>
              <a:ext uri="{FF2B5EF4-FFF2-40B4-BE49-F238E27FC236}">
                <a16:creationId xmlns:a16="http://schemas.microsoft.com/office/drawing/2014/main" id="{1F47F537-AE50-912D-E3DF-E4EE13B3E559}"/>
              </a:ext>
            </a:extLst>
          </p:cNvPr>
          <p:cNvSpPr txBox="1"/>
          <p:nvPr/>
        </p:nvSpPr>
        <p:spPr>
          <a:xfrm>
            <a:off x="2346036" y="3155516"/>
            <a:ext cx="7499928" cy="369332"/>
          </a:xfrm>
          <a:prstGeom prst="rect">
            <a:avLst/>
          </a:prstGeom>
          <a:noFill/>
        </p:spPr>
        <p:txBody>
          <a:bodyPr wrap="square" rtlCol="0">
            <a:spAutoFit/>
          </a:bodyPr>
          <a:lstStyle/>
          <a:p>
            <a:pPr algn="ctr"/>
            <a:r>
              <a:rPr lang="en-GB" u="sng">
                <a:hlinkClick r:id="rId2">
                  <a:extLst>
                    <a:ext uri="{A12FA001-AC4F-418D-AE19-62706E023703}">
                      <ahyp:hlinkClr xmlns:ahyp="http://schemas.microsoft.com/office/drawing/2018/hyperlinkcolor" val="tx"/>
                    </a:ext>
                  </a:extLst>
                </a:hlinkClick>
              </a:rPr>
              <a:t>https://www.additudemag.com/self-test-adhd-symptoms-women-girls/</a:t>
            </a:r>
            <a:endParaRPr lang="en-GB" u="sng"/>
          </a:p>
        </p:txBody>
      </p:sp>
      <p:sp>
        <p:nvSpPr>
          <p:cNvPr id="10" name="TextBox 9">
            <a:extLst>
              <a:ext uri="{FF2B5EF4-FFF2-40B4-BE49-F238E27FC236}">
                <a16:creationId xmlns:a16="http://schemas.microsoft.com/office/drawing/2014/main" id="{916E7D18-B33E-DE2B-DF74-3C05B5D44973}"/>
              </a:ext>
            </a:extLst>
          </p:cNvPr>
          <p:cNvSpPr txBox="1"/>
          <p:nvPr/>
        </p:nvSpPr>
        <p:spPr>
          <a:xfrm>
            <a:off x="2346036" y="2665066"/>
            <a:ext cx="7499928" cy="369332"/>
          </a:xfrm>
          <a:prstGeom prst="rect">
            <a:avLst/>
          </a:prstGeom>
          <a:noFill/>
        </p:spPr>
        <p:txBody>
          <a:bodyPr wrap="square" rtlCol="0">
            <a:spAutoFit/>
          </a:bodyPr>
          <a:lstStyle/>
          <a:p>
            <a:pPr algn="ctr"/>
            <a:r>
              <a:rPr lang="en-GB"/>
              <a:t>ADHD test specific to women and girls.</a:t>
            </a:r>
          </a:p>
        </p:txBody>
      </p:sp>
      <p:sp>
        <p:nvSpPr>
          <p:cNvPr id="13" name="TextBox 12">
            <a:extLst>
              <a:ext uri="{FF2B5EF4-FFF2-40B4-BE49-F238E27FC236}">
                <a16:creationId xmlns:a16="http://schemas.microsoft.com/office/drawing/2014/main" id="{3B90D506-C730-054C-1D71-4E860F042522}"/>
              </a:ext>
            </a:extLst>
          </p:cNvPr>
          <p:cNvSpPr txBox="1"/>
          <p:nvPr/>
        </p:nvSpPr>
        <p:spPr>
          <a:xfrm>
            <a:off x="2346036" y="5199614"/>
            <a:ext cx="7499928" cy="369332"/>
          </a:xfrm>
          <a:prstGeom prst="rect">
            <a:avLst/>
          </a:prstGeom>
          <a:noFill/>
        </p:spPr>
        <p:txBody>
          <a:bodyPr wrap="square" rtlCol="0">
            <a:spAutoFit/>
          </a:bodyPr>
          <a:lstStyle/>
          <a:p>
            <a:pPr algn="ctr"/>
            <a:r>
              <a:rPr lang="en-GB"/>
              <a:t>The Autism spectrum (</a:t>
            </a:r>
            <a:r>
              <a:rPr lang="en-GB" err="1"/>
              <a:t>eq</a:t>
            </a:r>
            <a:r>
              <a:rPr lang="en-GB"/>
              <a:t>) test.</a:t>
            </a:r>
          </a:p>
        </p:txBody>
      </p:sp>
      <p:sp>
        <p:nvSpPr>
          <p:cNvPr id="15" name="TextBox 14">
            <a:extLst>
              <a:ext uri="{FF2B5EF4-FFF2-40B4-BE49-F238E27FC236}">
                <a16:creationId xmlns:a16="http://schemas.microsoft.com/office/drawing/2014/main" id="{8C6482D9-46B6-23D7-28C9-E28C6B5CDF37}"/>
              </a:ext>
            </a:extLst>
          </p:cNvPr>
          <p:cNvSpPr txBox="1"/>
          <p:nvPr/>
        </p:nvSpPr>
        <p:spPr>
          <a:xfrm>
            <a:off x="2346036" y="4432165"/>
            <a:ext cx="7499928" cy="369332"/>
          </a:xfrm>
          <a:prstGeom prst="rect">
            <a:avLst/>
          </a:prstGeom>
          <a:noFill/>
        </p:spPr>
        <p:txBody>
          <a:bodyPr wrap="square" rtlCol="0">
            <a:spAutoFit/>
          </a:bodyPr>
          <a:lstStyle/>
          <a:p>
            <a:pPr algn="ctr"/>
            <a:r>
              <a:rPr lang="en-GB" u="sng"/>
              <a:t>https://www.additudemag.com/adhd-symptoms-test-adults/</a:t>
            </a:r>
          </a:p>
        </p:txBody>
      </p:sp>
      <p:sp>
        <p:nvSpPr>
          <p:cNvPr id="18" name="TextBox 17">
            <a:extLst>
              <a:ext uri="{FF2B5EF4-FFF2-40B4-BE49-F238E27FC236}">
                <a16:creationId xmlns:a16="http://schemas.microsoft.com/office/drawing/2014/main" id="{CEE96524-BE10-6A67-B409-C3A92E885DB7}"/>
              </a:ext>
            </a:extLst>
          </p:cNvPr>
          <p:cNvSpPr txBox="1"/>
          <p:nvPr/>
        </p:nvSpPr>
        <p:spPr>
          <a:xfrm>
            <a:off x="2346036" y="3985864"/>
            <a:ext cx="7499928" cy="369332"/>
          </a:xfrm>
          <a:prstGeom prst="rect">
            <a:avLst/>
          </a:prstGeom>
          <a:noFill/>
        </p:spPr>
        <p:txBody>
          <a:bodyPr wrap="square" rtlCol="0">
            <a:spAutoFit/>
          </a:bodyPr>
          <a:lstStyle/>
          <a:p>
            <a:pPr algn="ctr"/>
            <a:r>
              <a:rPr lang="en-GB"/>
              <a:t>ADHD test general (adults only).</a:t>
            </a:r>
          </a:p>
        </p:txBody>
      </p:sp>
      <p:sp>
        <p:nvSpPr>
          <p:cNvPr id="20" name="TextBox 19">
            <a:extLst>
              <a:ext uri="{FF2B5EF4-FFF2-40B4-BE49-F238E27FC236}">
                <a16:creationId xmlns:a16="http://schemas.microsoft.com/office/drawing/2014/main" id="{3F32D11D-AECD-9A62-9CC7-59D7E3042C2F}"/>
              </a:ext>
            </a:extLst>
          </p:cNvPr>
          <p:cNvSpPr txBox="1"/>
          <p:nvPr/>
        </p:nvSpPr>
        <p:spPr>
          <a:xfrm>
            <a:off x="2346036" y="5722884"/>
            <a:ext cx="7499928" cy="369332"/>
          </a:xfrm>
          <a:prstGeom prst="rect">
            <a:avLst/>
          </a:prstGeom>
          <a:noFill/>
        </p:spPr>
        <p:txBody>
          <a:bodyPr wrap="square" rtlCol="0">
            <a:spAutoFit/>
          </a:bodyPr>
          <a:lstStyle/>
          <a:p>
            <a:pPr algn="ctr"/>
            <a:r>
              <a:rPr lang="en-GB" u="sng"/>
              <a:t>https://www.additudemag.com/adhd-symptoms-test-adults/</a:t>
            </a:r>
          </a:p>
        </p:txBody>
      </p:sp>
      <p:sp>
        <p:nvSpPr>
          <p:cNvPr id="24" name="TextBox 23">
            <a:extLst>
              <a:ext uri="{FF2B5EF4-FFF2-40B4-BE49-F238E27FC236}">
                <a16:creationId xmlns:a16="http://schemas.microsoft.com/office/drawing/2014/main" id="{9A0D602B-4922-9525-AB69-F2F7F3EA8529}"/>
              </a:ext>
            </a:extLst>
          </p:cNvPr>
          <p:cNvSpPr txBox="1"/>
          <p:nvPr/>
        </p:nvSpPr>
        <p:spPr>
          <a:xfrm>
            <a:off x="2346036" y="1451316"/>
            <a:ext cx="7499928" cy="646331"/>
          </a:xfrm>
          <a:prstGeom prst="rect">
            <a:avLst/>
          </a:prstGeom>
          <a:noFill/>
        </p:spPr>
        <p:txBody>
          <a:bodyPr wrap="square" rtlCol="0">
            <a:spAutoFit/>
          </a:bodyPr>
          <a:lstStyle/>
          <a:p>
            <a:pPr algn="ctr"/>
            <a:r>
              <a:rPr lang="en-GB"/>
              <a:t>Genius Within finder. A multi condition assessment and display of strengths and challenges.</a:t>
            </a:r>
          </a:p>
        </p:txBody>
      </p:sp>
      <p:sp>
        <p:nvSpPr>
          <p:cNvPr id="26" name="TextBox 25">
            <a:extLst>
              <a:ext uri="{FF2B5EF4-FFF2-40B4-BE49-F238E27FC236}">
                <a16:creationId xmlns:a16="http://schemas.microsoft.com/office/drawing/2014/main" id="{CBACCA9E-8C7B-810E-EA62-40111BCCF52D}"/>
              </a:ext>
            </a:extLst>
          </p:cNvPr>
          <p:cNvSpPr txBox="1"/>
          <p:nvPr/>
        </p:nvSpPr>
        <p:spPr>
          <a:xfrm>
            <a:off x="2346036" y="2174616"/>
            <a:ext cx="7499928" cy="369332"/>
          </a:xfrm>
          <a:prstGeom prst="rect">
            <a:avLst/>
          </a:prstGeom>
          <a:noFill/>
        </p:spPr>
        <p:txBody>
          <a:bodyPr wrap="square" rtlCol="0">
            <a:spAutoFit/>
          </a:bodyPr>
          <a:lstStyle/>
          <a:p>
            <a:pPr algn="ctr"/>
            <a:r>
              <a:rPr lang="en-GB" u="sng"/>
              <a:t>http://geniusfinder.pro/</a:t>
            </a:r>
          </a:p>
        </p:txBody>
      </p:sp>
      <p:sp>
        <p:nvSpPr>
          <p:cNvPr id="2" name="Date Placeholder 1">
            <a:extLst>
              <a:ext uri="{FF2B5EF4-FFF2-40B4-BE49-F238E27FC236}">
                <a16:creationId xmlns:a16="http://schemas.microsoft.com/office/drawing/2014/main" id="{217C8721-1345-CBE6-D345-5BE493AAC2A3}"/>
              </a:ext>
            </a:extLst>
          </p:cNvPr>
          <p:cNvSpPr txBox="1">
            <a:spLocks/>
          </p:cNvSpPr>
          <p:nvPr/>
        </p:nvSpPr>
        <p:spPr>
          <a:xfrm>
            <a:off x="240145" y="6521161"/>
            <a:ext cx="2628900" cy="153987"/>
          </a:xfrm>
          <a:prstGeom prst="rect">
            <a:avLst/>
          </a:prstGeom>
        </p:spPr>
        <p:txBody>
          <a:bodyPr vert="horz" wrap="square" lIns="0" tIns="0" rIns="0" bIns="0" rtlCol="0" anchor="ctr">
            <a:normAutofit/>
          </a:bodyPr>
          <a:lstStyle>
            <a:defPPr rtl="0">
              <a:defRPr lang="en-GB"/>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a:t>Think Neurodiversity 2023</a:t>
            </a:r>
          </a:p>
        </p:txBody>
      </p:sp>
    </p:spTree>
    <p:extLst>
      <p:ext uri="{BB962C8B-B14F-4D97-AF65-F5344CB8AC3E}">
        <p14:creationId xmlns:p14="http://schemas.microsoft.com/office/powerpoint/2010/main" val="2988066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cf428538-433d-4760-8eb1-33f2e6d6063e"/>
  <p:tag name="SLIDO_EVENT_SECTION_UUID" val="363f14f0-f5e1-46bb-baa8-335cf3a5bd1f"/>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ags/tag3.xml><?xml version="1.0" encoding="utf-8"?>
<p:tagLst xmlns:a="http://schemas.openxmlformats.org/drawingml/2006/main" xmlns:r="http://schemas.openxmlformats.org/officeDocument/2006/relationships" xmlns:p="http://schemas.openxmlformats.org/presentationml/2006/main">
  <p:tag name="TIMING" val="|1.7"/>
</p:tagLst>
</file>

<file path=ppt/tags/tag4.xml><?xml version="1.0" encoding="utf-8"?>
<p:tagLst xmlns:a="http://schemas.openxmlformats.org/drawingml/2006/main" xmlns:r="http://schemas.openxmlformats.org/officeDocument/2006/relationships" xmlns:p="http://schemas.openxmlformats.org/presentationml/2006/main">
  <p:tag name="TIMING" val="|1.6"/>
</p:tagLst>
</file>

<file path=ppt/tags/tag5.xml><?xml version="1.0" encoding="utf-8"?>
<p:tagLst xmlns:a="http://schemas.openxmlformats.org/drawingml/2006/main" xmlns:r="http://schemas.openxmlformats.org/officeDocument/2006/relationships" xmlns:p="http://schemas.openxmlformats.org/presentationml/2006/main">
  <p:tag name="TIMING" val="|1.6"/>
</p:tagLst>
</file>

<file path=ppt/tags/tag6.xml><?xml version="1.0" encoding="utf-8"?>
<p:tagLst xmlns:a="http://schemas.openxmlformats.org/drawingml/2006/main" xmlns:r="http://schemas.openxmlformats.org/officeDocument/2006/relationships" xmlns:p="http://schemas.openxmlformats.org/presentationml/2006/main">
  <p:tag name="TIMING" val="|1.5"/>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1.5"/>
</p:tagLst>
</file>

<file path=ppt/tags/tag9.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ColorBlockVTI">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Neuro slides format" id="{8A0AFA00-865A-4D1F-AD37-B660705CA33D}" vid="{9342E98C-B7D3-4632-8321-5B0F7FDD88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 dylexic">
      <a:majorFont>
        <a:latin typeface="OpenDyslexic3"/>
        <a:ea typeface=""/>
        <a:cs typeface=""/>
      </a:majorFont>
      <a:minorFont>
        <a:latin typeface="OpenDyslexic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inkNeuro slides format" id="{8A0AFA00-865A-4D1F-AD37-B660705CA33D}" vid="{42D57068-8C7A-4A22-9931-64B4B2FB76B5}"/>
    </a:ext>
  </a:extLst>
</a:theme>
</file>

<file path=ppt/theme/theme3.xml><?xml version="1.0" encoding="utf-8"?>
<a:theme xmlns:a="http://schemas.openxmlformats.org/drawingml/2006/main" name="1_ColorBlockVTI">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Neuro slides format" id="{8A0AFA00-865A-4D1F-AD37-B660705CA33D}" vid="{8FB851EA-5D87-41A3-8C79-F06489734292}"/>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inkNeuro slides format" id="{8A0AFA00-865A-4D1F-AD37-B660705CA33D}" vid="{0BC0A27E-C4E4-4EF6-83C8-98ADA45BE39C}"/>
    </a:ext>
  </a:extLst>
</a:theme>
</file>

<file path=ppt/theme/theme5.xml><?xml version="1.0" encoding="utf-8"?>
<a:theme xmlns:a="http://schemas.openxmlformats.org/drawingml/2006/main" name="2_ColorBlockVTI">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Neuro slides format" id="{8A0AFA00-865A-4D1F-AD37-B660705CA33D}" vid="{30BBCF5E-D85F-4FC0-BA85-BB50E33DBCA2}"/>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inkNeuro slides format" id="{8A0AFA00-865A-4D1F-AD37-B660705CA33D}" vid="{EB44BF83-058A-48E9-B9C7-CE88771957A1}"/>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2.xml><?xml version="1.0" encoding="utf-8"?>
<ds:datastoreItem xmlns:ds="http://schemas.openxmlformats.org/officeDocument/2006/customXml" ds:itemID="{08757C30-AE9A-4680-90EB-19D282EC2B7C}">
  <ds:schemaRefs>
    <ds:schemaRef ds:uri="http://schemas.microsoft.com/office/2006/metadata/properties"/>
    <ds:schemaRef ds:uri="16c05727-aa75-4e4a-9b5f-8a80a1165891"/>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230e9df3-be65-4c73-a93b-d1236ebd677e"/>
    <ds:schemaRef ds:uri="71af3243-3dd4-4a8d-8c0d-dd76da1f02a5"/>
    <ds:schemaRef ds:uri="http://schemas.microsoft.com/sharepoint/v3"/>
    <ds:schemaRef ds:uri="http://www.w3.org/XML/1998/namespace"/>
  </ds:schemaRefs>
</ds:datastoreItem>
</file>

<file path=customXml/itemProps3.xml><?xml version="1.0" encoding="utf-8"?>
<ds:datastoreItem xmlns:ds="http://schemas.openxmlformats.org/officeDocument/2006/customXml" ds:itemID="{0AF0BF08-C674-44E3-8BFC-85BC65E095F1}">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ThinkNeuro slides format</Template>
  <TotalTime>210</TotalTime>
  <Words>5501</Words>
  <Application>Microsoft Macintosh PowerPoint</Application>
  <PresentationFormat>Widescreen</PresentationFormat>
  <Paragraphs>745</Paragraphs>
  <Slides>108</Slides>
  <Notes>27</Notes>
  <HiddenSlides>86</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108</vt:i4>
      </vt:variant>
    </vt:vector>
  </HeadingPairs>
  <TitlesOfParts>
    <vt:vector size="126" baseType="lpstr">
      <vt:lpstr>Arial</vt:lpstr>
      <vt:lpstr>Avenir Next LT Pro</vt:lpstr>
      <vt:lpstr>Calibri</vt:lpstr>
      <vt:lpstr>Calibri Light</vt:lpstr>
      <vt:lpstr>Gill Sans MT</vt:lpstr>
      <vt:lpstr>Lato Black</vt:lpstr>
      <vt:lpstr>Open Dyslexic</vt:lpstr>
      <vt:lpstr>Open Dyslexic Bold</vt:lpstr>
      <vt:lpstr>Open Dyslexic Italics</vt:lpstr>
      <vt:lpstr>OpenDyslexic 3</vt:lpstr>
      <vt:lpstr>OpenDyslexic3</vt:lpstr>
      <vt:lpstr>ColorBlockVTI</vt:lpstr>
      <vt:lpstr>Office Theme</vt:lpstr>
      <vt:lpstr>1_ColorBlockVTI</vt:lpstr>
      <vt:lpstr>1_Office Theme</vt:lpstr>
      <vt:lpstr>2_ColorBlockVTI</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Words and terms</vt:lpstr>
      <vt:lpstr>Imagery</vt:lpstr>
      <vt:lpstr>Imagery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Combined sub type </vt:lpstr>
      <vt:lpstr>A word about Women  </vt:lpstr>
      <vt:lpstr>A word about drugs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Reasonable adjustments</vt:lpstr>
      <vt:lpstr>Reasonable adjustments some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Online assessments</vt:lpstr>
      <vt:lpstr>Useful links</vt:lpstr>
      <vt:lpstr>Useful links</vt:lpstr>
      <vt:lpstr>Resources for people waiting assessment or diagnosis</vt:lpstr>
      <vt:lpstr>Resources for people waiting assessment or diagnosis</vt:lpstr>
      <vt:lpstr>Resources for people waiting assessment or diagnosis</vt:lpstr>
      <vt:lpstr>The clinical practise I work with</vt:lpstr>
      <vt:lpstr>Resources from Matt</vt:lpstr>
      <vt:lpstr>Resources from Matt</vt:lpstr>
      <vt:lpstr>Contact Matt for consultancy, training or speaking.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Gupwell</dc:creator>
  <cp:lastModifiedBy>Anna McNeil</cp:lastModifiedBy>
  <cp:revision>2</cp:revision>
  <dcterms:created xsi:type="dcterms:W3CDTF">2024-09-05T12:28:09Z</dcterms:created>
  <dcterms:modified xsi:type="dcterms:W3CDTF">2024-09-09T14:52:07Z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SlidoAppVersion">
    <vt:lpwstr>1.6.1.4122</vt:lpwstr>
  </property>
</Properties>
</file>