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3"/>
  </p:notesMasterIdLst>
  <p:sldIdLst>
    <p:sldId id="1756" r:id="rId5"/>
    <p:sldId id="1930" r:id="rId6"/>
    <p:sldId id="1758" r:id="rId7"/>
    <p:sldId id="2030" r:id="rId8"/>
    <p:sldId id="2243" r:id="rId9"/>
    <p:sldId id="2258" r:id="rId10"/>
    <p:sldId id="2244" r:id="rId11"/>
    <p:sldId id="2245" r:id="rId12"/>
    <p:sldId id="2259" r:id="rId13"/>
    <p:sldId id="1114" r:id="rId14"/>
    <p:sldId id="2247" r:id="rId15"/>
    <p:sldId id="2248" r:id="rId16"/>
    <p:sldId id="2249" r:id="rId17"/>
    <p:sldId id="1119" r:id="rId18"/>
    <p:sldId id="2250" r:id="rId19"/>
    <p:sldId id="2246" r:id="rId20"/>
    <p:sldId id="2260" r:id="rId21"/>
    <p:sldId id="2251" r:id="rId22"/>
    <p:sldId id="2252" r:id="rId23"/>
    <p:sldId id="2261" r:id="rId24"/>
    <p:sldId id="2267" r:id="rId25"/>
    <p:sldId id="2268" r:id="rId26"/>
    <p:sldId id="2269" r:id="rId27"/>
    <p:sldId id="2270" r:id="rId28"/>
    <p:sldId id="2262" r:id="rId29"/>
    <p:sldId id="2031" r:id="rId30"/>
    <p:sldId id="2034" r:id="rId31"/>
    <p:sldId id="2035" r:id="rId32"/>
    <p:sldId id="2036" r:id="rId33"/>
    <p:sldId id="2084" r:id="rId34"/>
    <p:sldId id="2185" r:id="rId35"/>
    <p:sldId id="2196" r:id="rId36"/>
    <p:sldId id="2179" r:id="rId37"/>
    <p:sldId id="2242" r:id="rId38"/>
    <p:sldId id="2233" r:id="rId39"/>
    <p:sldId id="2271" r:id="rId40"/>
    <p:sldId id="2272" r:id="rId41"/>
    <p:sldId id="2275" r:id="rId42"/>
    <p:sldId id="2278" r:id="rId43"/>
    <p:sldId id="2210" r:id="rId44"/>
    <p:sldId id="2212" r:id="rId45"/>
    <p:sldId id="2213" r:id="rId46"/>
    <p:sldId id="2219" r:id="rId47"/>
    <p:sldId id="2218" r:id="rId48"/>
    <p:sldId id="2215" r:id="rId49"/>
    <p:sldId id="2216" r:id="rId50"/>
    <p:sldId id="2217" r:id="rId51"/>
    <p:sldId id="2220" r:id="rId52"/>
    <p:sldId id="2221" r:id="rId53"/>
    <p:sldId id="2223" r:id="rId54"/>
    <p:sldId id="2224" r:id="rId55"/>
    <p:sldId id="2225" r:id="rId56"/>
    <p:sldId id="2228" r:id="rId57"/>
    <p:sldId id="2227" r:id="rId58"/>
    <p:sldId id="2229" r:id="rId59"/>
    <p:sldId id="2230" r:id="rId60"/>
    <p:sldId id="2279" r:id="rId61"/>
    <p:sldId id="2280" r:id="rId62"/>
    <p:sldId id="2281" r:id="rId63"/>
    <p:sldId id="2282" r:id="rId64"/>
    <p:sldId id="281" r:id="rId65"/>
    <p:sldId id="810" r:id="rId66"/>
    <p:sldId id="807" r:id="rId67"/>
    <p:sldId id="2284" r:id="rId68"/>
    <p:sldId id="2285" r:id="rId69"/>
    <p:sldId id="2288" r:id="rId70"/>
    <p:sldId id="2289" r:id="rId71"/>
    <p:sldId id="2290" r:id="rId72"/>
    <p:sldId id="2291" r:id="rId73"/>
    <p:sldId id="2292" r:id="rId74"/>
    <p:sldId id="808" r:id="rId75"/>
    <p:sldId id="2293" r:id="rId76"/>
    <p:sldId id="809" r:id="rId77"/>
    <p:sldId id="2294" r:id="rId78"/>
    <p:sldId id="2257" r:id="rId79"/>
    <p:sldId id="2295" r:id="rId80"/>
    <p:sldId id="2297" r:id="rId81"/>
    <p:sldId id="2296" r:id="rId82"/>
    <p:sldId id="2299" r:id="rId83"/>
    <p:sldId id="2300" r:id="rId84"/>
    <p:sldId id="2189" r:id="rId85"/>
    <p:sldId id="2190" r:id="rId86"/>
    <p:sldId id="2304" r:id="rId87"/>
    <p:sldId id="2306" r:id="rId88"/>
    <p:sldId id="2301" r:id="rId89"/>
    <p:sldId id="2308" r:id="rId90"/>
    <p:sldId id="2194" r:id="rId91"/>
    <p:sldId id="2232" r:id="rId9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 Pan" initials="DP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F2724-8653-4ACF-92DD-D2CCB5B1093F}" v="1" dt="2024-09-09T20:29:04.8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commentAuthors" Target="commentAuthors.xml"/><Relationship Id="rId9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1D9A3F-F865-4098-B925-51F9794432F7}" type="doc">
      <dgm:prSet loTypeId="urn:microsoft.com/office/officeart/2005/8/layout/chevron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16B305-91D6-49F9-A19B-A1F1F0267F7A}">
      <dgm:prSet phldrT="[Text]" custT="1"/>
      <dgm:spPr/>
      <dgm:t>
        <a:bodyPr/>
        <a:lstStyle/>
        <a:p>
          <a:r>
            <a:rPr lang="en-US" sz="1800" b="1"/>
            <a:t>WP1</a:t>
          </a:r>
        </a:p>
      </dgm:t>
    </dgm:pt>
    <dgm:pt modelId="{125621D9-17F3-4660-B00C-B40BECF616E8}" type="parTrans" cxnId="{CEF7BF7E-DC13-4C77-A7F4-AFDE2F855766}">
      <dgm:prSet/>
      <dgm:spPr/>
      <dgm:t>
        <a:bodyPr/>
        <a:lstStyle/>
        <a:p>
          <a:endParaRPr lang="en-US" sz="1800" b="1"/>
        </a:p>
      </dgm:t>
    </dgm:pt>
    <dgm:pt modelId="{83538E70-97B3-4EA2-9FCB-A9588DF93150}" type="sibTrans" cxnId="{CEF7BF7E-DC13-4C77-A7F4-AFDE2F855766}">
      <dgm:prSet/>
      <dgm:spPr/>
      <dgm:t>
        <a:bodyPr/>
        <a:lstStyle/>
        <a:p>
          <a:endParaRPr lang="en-US" sz="1800" b="1"/>
        </a:p>
      </dgm:t>
    </dgm:pt>
    <dgm:pt modelId="{DAB13F8A-3F29-4D05-89B5-1E7F8D78CC88}">
      <dgm:prSet phldrT="[Text]" custT="1"/>
      <dgm:spPr/>
      <dgm:t>
        <a:bodyPr/>
        <a:lstStyle/>
        <a:p>
          <a:r>
            <a:rPr lang="en-GB" sz="1800" b="1">
              <a:latin typeface="Arial" panose="020B0604020202020204" pitchFamily="34" charset="0"/>
              <a:cs typeface="Arial" panose="020B0604020202020204" pitchFamily="34" charset="0"/>
            </a:rPr>
            <a:t>Expedited linkage and analysis of HCW datasets </a:t>
          </a:r>
          <a:endParaRPr lang="en-US" sz="1800" b="1"/>
        </a:p>
      </dgm:t>
    </dgm:pt>
    <dgm:pt modelId="{0ED94020-D675-4E43-89A1-092A63F8DB3B}" type="parTrans" cxnId="{75835703-D115-4D8B-9606-308BB15031BD}">
      <dgm:prSet/>
      <dgm:spPr/>
      <dgm:t>
        <a:bodyPr/>
        <a:lstStyle/>
        <a:p>
          <a:endParaRPr lang="en-US" sz="1800" b="1"/>
        </a:p>
      </dgm:t>
    </dgm:pt>
    <dgm:pt modelId="{E448CB4B-53FB-4C31-A2DE-FE4DB2803088}" type="sibTrans" cxnId="{75835703-D115-4D8B-9606-308BB15031BD}">
      <dgm:prSet/>
      <dgm:spPr/>
      <dgm:t>
        <a:bodyPr/>
        <a:lstStyle/>
        <a:p>
          <a:endParaRPr lang="en-US" sz="1800" b="1"/>
        </a:p>
      </dgm:t>
    </dgm:pt>
    <dgm:pt modelId="{B2D942C0-78DB-4A7A-A01A-34FA61A1C0D4}">
      <dgm:prSet phldrT="[Text]" custT="1"/>
      <dgm:spPr/>
      <dgm:t>
        <a:bodyPr/>
        <a:lstStyle/>
        <a:p>
          <a:r>
            <a:rPr lang="en-US" sz="1800" b="1"/>
            <a:t>WP2</a:t>
          </a:r>
        </a:p>
      </dgm:t>
    </dgm:pt>
    <dgm:pt modelId="{BBBADC33-6B97-4121-B7FA-F52D38B6EF58}" type="parTrans" cxnId="{6394B4EC-3761-466E-A6E4-18A1D544CEE2}">
      <dgm:prSet/>
      <dgm:spPr/>
      <dgm:t>
        <a:bodyPr/>
        <a:lstStyle/>
        <a:p>
          <a:endParaRPr lang="en-US" sz="1800" b="1"/>
        </a:p>
      </dgm:t>
    </dgm:pt>
    <dgm:pt modelId="{AF06FA46-DA8C-4D9E-834E-D0FCDEC48CB6}" type="sibTrans" cxnId="{6394B4EC-3761-466E-A6E4-18A1D544CEE2}">
      <dgm:prSet/>
      <dgm:spPr/>
      <dgm:t>
        <a:bodyPr/>
        <a:lstStyle/>
        <a:p>
          <a:endParaRPr lang="en-US" sz="1800" b="1"/>
        </a:p>
      </dgm:t>
    </dgm:pt>
    <dgm:pt modelId="{AFAA6B8F-F175-4A68-AFBD-DB82DCD98511}">
      <dgm:prSet phldrT="[Text]" custT="1"/>
      <dgm:spPr/>
      <dgm:t>
        <a:bodyPr/>
        <a:lstStyle/>
        <a:p>
          <a:r>
            <a:rPr lang="en-GB" sz="1800" b="1">
              <a:latin typeface="Arial" panose="020B0604020202020204" pitchFamily="34" charset="0"/>
              <a:cs typeface="Arial" panose="020B0604020202020204" pitchFamily="34" charset="0"/>
            </a:rPr>
            <a:t>Longitudinal cohort study looking at changes in health outcomes, social circumstances and professional roles of HCWs </a:t>
          </a:r>
          <a:endParaRPr lang="en-US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6053C0-B3BA-4FAA-86D2-563613F15915}" type="parTrans" cxnId="{31F64A52-772B-4565-9E96-B8435E1C7226}">
      <dgm:prSet/>
      <dgm:spPr/>
      <dgm:t>
        <a:bodyPr/>
        <a:lstStyle/>
        <a:p>
          <a:endParaRPr lang="en-US" sz="1800" b="1"/>
        </a:p>
      </dgm:t>
    </dgm:pt>
    <dgm:pt modelId="{B80E5DA4-DE04-4276-9123-08ABC091676C}" type="sibTrans" cxnId="{31F64A52-772B-4565-9E96-B8435E1C7226}">
      <dgm:prSet/>
      <dgm:spPr/>
      <dgm:t>
        <a:bodyPr/>
        <a:lstStyle/>
        <a:p>
          <a:endParaRPr lang="en-US" sz="1800" b="1"/>
        </a:p>
      </dgm:t>
    </dgm:pt>
    <dgm:pt modelId="{4A5D1474-5485-4F5A-80D1-B665FE3FF8BF}">
      <dgm:prSet phldrT="[Text]" custT="1"/>
      <dgm:spPr/>
      <dgm:t>
        <a:bodyPr/>
        <a:lstStyle/>
        <a:p>
          <a:r>
            <a:rPr lang="en-US" sz="1800" b="1"/>
            <a:t>WP3</a:t>
          </a:r>
        </a:p>
      </dgm:t>
    </dgm:pt>
    <dgm:pt modelId="{690CDD1B-A706-400D-B07F-3699610AE9BF}" type="parTrans" cxnId="{D20DD125-1B8F-4833-9F04-C6B123F9FE67}">
      <dgm:prSet/>
      <dgm:spPr/>
      <dgm:t>
        <a:bodyPr/>
        <a:lstStyle/>
        <a:p>
          <a:endParaRPr lang="en-US" sz="1800" b="1"/>
        </a:p>
      </dgm:t>
    </dgm:pt>
    <dgm:pt modelId="{3273F680-A2F1-4BA5-BF0F-25F44D67C674}" type="sibTrans" cxnId="{D20DD125-1B8F-4833-9F04-C6B123F9FE67}">
      <dgm:prSet/>
      <dgm:spPr/>
      <dgm:t>
        <a:bodyPr/>
        <a:lstStyle/>
        <a:p>
          <a:endParaRPr lang="en-US" sz="1800" b="1"/>
        </a:p>
      </dgm:t>
    </dgm:pt>
    <dgm:pt modelId="{018C95BD-A308-4313-B7F7-34A667C515F4}">
      <dgm:prSet phldrT="[Text]" custT="1"/>
      <dgm:spPr/>
      <dgm:t>
        <a:bodyPr/>
        <a:lstStyle/>
        <a:p>
          <a:r>
            <a:rPr lang="en-GB" sz="1800" b="1">
              <a:latin typeface="Arial" panose="020B0604020202020204" pitchFamily="34" charset="0"/>
              <a:cs typeface="Arial" panose="020B0604020202020204" pitchFamily="34" charset="0"/>
            </a:rPr>
            <a:t>Ethical and legal implications of linking professionals' registration data to healthcare data </a:t>
          </a:r>
          <a:endParaRPr lang="en-US" sz="1800" b="1"/>
        </a:p>
      </dgm:t>
    </dgm:pt>
    <dgm:pt modelId="{B9B3C635-9BE5-41DF-BA9A-05C98D659F75}" type="parTrans" cxnId="{5FFAD8A1-F6BD-4ECF-967F-C135BD313838}">
      <dgm:prSet/>
      <dgm:spPr/>
      <dgm:t>
        <a:bodyPr/>
        <a:lstStyle/>
        <a:p>
          <a:endParaRPr lang="en-US" sz="1800" b="1"/>
        </a:p>
      </dgm:t>
    </dgm:pt>
    <dgm:pt modelId="{A0DCAC6B-7A7E-496E-B54E-0F6098A19F37}" type="sibTrans" cxnId="{5FFAD8A1-F6BD-4ECF-967F-C135BD313838}">
      <dgm:prSet/>
      <dgm:spPr/>
      <dgm:t>
        <a:bodyPr/>
        <a:lstStyle/>
        <a:p>
          <a:endParaRPr lang="en-US" sz="1800" b="1"/>
        </a:p>
      </dgm:t>
    </dgm:pt>
    <dgm:pt modelId="{F8B07288-EDF2-44C5-BD98-58B1DA94ECB6}">
      <dgm:prSet custT="1"/>
      <dgm:spPr/>
      <dgm:t>
        <a:bodyPr/>
        <a:lstStyle/>
        <a:p>
          <a:r>
            <a:rPr lang="en-US" sz="1800" b="1"/>
            <a:t>WP4</a:t>
          </a:r>
        </a:p>
      </dgm:t>
    </dgm:pt>
    <dgm:pt modelId="{9E416DEF-BF9A-4335-AFE1-065320DC326A}" type="parTrans" cxnId="{E1AB9B12-325A-4FE5-ABB9-6AE5362A6F5C}">
      <dgm:prSet/>
      <dgm:spPr/>
      <dgm:t>
        <a:bodyPr/>
        <a:lstStyle/>
        <a:p>
          <a:endParaRPr lang="en-US" sz="1800" b="1"/>
        </a:p>
      </dgm:t>
    </dgm:pt>
    <dgm:pt modelId="{5E49878C-782B-4042-9A5A-4718CF23F39D}" type="sibTrans" cxnId="{E1AB9B12-325A-4FE5-ABB9-6AE5362A6F5C}">
      <dgm:prSet/>
      <dgm:spPr/>
      <dgm:t>
        <a:bodyPr/>
        <a:lstStyle/>
        <a:p>
          <a:endParaRPr lang="en-US" sz="1800" b="1"/>
        </a:p>
      </dgm:t>
    </dgm:pt>
    <dgm:pt modelId="{D77E8F7B-0266-4B01-A189-3CDB31E37C81}">
      <dgm:prSet custT="1"/>
      <dgm:spPr/>
      <dgm:t>
        <a:bodyPr/>
        <a:lstStyle/>
        <a:p>
          <a:r>
            <a:rPr lang="en-US" sz="1800" b="1"/>
            <a:t>WP5</a:t>
          </a:r>
        </a:p>
      </dgm:t>
    </dgm:pt>
    <dgm:pt modelId="{A14418C8-BB25-4F5A-8EB5-CB470C872D42}" type="parTrans" cxnId="{806A3241-1500-4BB5-8A51-82F380DACFB1}">
      <dgm:prSet/>
      <dgm:spPr/>
      <dgm:t>
        <a:bodyPr/>
        <a:lstStyle/>
        <a:p>
          <a:endParaRPr lang="en-US" sz="1800" b="1"/>
        </a:p>
      </dgm:t>
    </dgm:pt>
    <dgm:pt modelId="{CE92AF61-8AE1-4683-9EB2-953397B1B24F}" type="sibTrans" cxnId="{806A3241-1500-4BB5-8A51-82F380DACFB1}">
      <dgm:prSet/>
      <dgm:spPr/>
      <dgm:t>
        <a:bodyPr/>
        <a:lstStyle/>
        <a:p>
          <a:endParaRPr lang="en-US" sz="1800" b="1"/>
        </a:p>
      </dgm:t>
    </dgm:pt>
    <dgm:pt modelId="{A0C36590-E6FA-4FA1-AB91-87CD487D238A}">
      <dgm:prSet custT="1"/>
      <dgm:spPr/>
      <dgm:t>
        <a:bodyPr/>
        <a:lstStyle/>
        <a:p>
          <a:r>
            <a:rPr lang="en-GB" sz="1800" b="1">
              <a:latin typeface="Arial" panose="020B0604020202020204" pitchFamily="34" charset="0"/>
              <a:cs typeface="Arial" panose="020B0604020202020204" pitchFamily="34" charset="0"/>
            </a:rPr>
            <a:t>Qualitative research focused on understanding risk perceptions, support and coping mechanisms relevant to COVID-19</a:t>
          </a:r>
          <a:endParaRPr lang="en-US" sz="1800" b="1"/>
        </a:p>
      </dgm:t>
    </dgm:pt>
    <dgm:pt modelId="{C870724E-0B54-49DE-BAF1-FEB6D7E2FF57}" type="parTrans" cxnId="{2151FD7C-000C-42CA-BBCB-79445B5B8B7D}">
      <dgm:prSet/>
      <dgm:spPr/>
      <dgm:t>
        <a:bodyPr/>
        <a:lstStyle/>
        <a:p>
          <a:endParaRPr lang="en-US" sz="1800" b="1"/>
        </a:p>
      </dgm:t>
    </dgm:pt>
    <dgm:pt modelId="{B47B90D5-7D6D-4FA9-927C-5C57C732AFCA}" type="sibTrans" cxnId="{2151FD7C-000C-42CA-BBCB-79445B5B8B7D}">
      <dgm:prSet/>
      <dgm:spPr/>
      <dgm:t>
        <a:bodyPr/>
        <a:lstStyle/>
        <a:p>
          <a:endParaRPr lang="en-US" sz="1800" b="1"/>
        </a:p>
      </dgm:t>
    </dgm:pt>
    <dgm:pt modelId="{FB0DE401-006A-47E7-9CE7-9CF25AD70924}">
      <dgm:prSet custT="1"/>
      <dgm:spPr/>
      <dgm:t>
        <a:bodyPr/>
        <a:lstStyle/>
        <a:p>
          <a:r>
            <a:rPr lang="en-GB" sz="1800" b="1">
              <a:latin typeface="Arial" panose="020B0604020202020204" pitchFamily="34" charset="0"/>
              <a:cs typeface="Arial" panose="020B0604020202020204" pitchFamily="34" charset="0"/>
            </a:rPr>
            <a:t>Key recommendations through sustained joint working with a multi-professional, national stakeholder group</a:t>
          </a:r>
          <a:endParaRPr lang="en-US" sz="1800" b="1"/>
        </a:p>
      </dgm:t>
    </dgm:pt>
    <dgm:pt modelId="{55255381-8CF0-4F83-A363-749744818345}" type="parTrans" cxnId="{E46A8C4A-40C4-410A-8950-65C6F9377CA7}">
      <dgm:prSet/>
      <dgm:spPr/>
      <dgm:t>
        <a:bodyPr/>
        <a:lstStyle/>
        <a:p>
          <a:endParaRPr lang="en-US" sz="1800" b="1"/>
        </a:p>
      </dgm:t>
    </dgm:pt>
    <dgm:pt modelId="{1DB7CDBA-5081-4003-AD0F-AF27B4EB3687}" type="sibTrans" cxnId="{E46A8C4A-40C4-410A-8950-65C6F9377CA7}">
      <dgm:prSet/>
      <dgm:spPr/>
      <dgm:t>
        <a:bodyPr/>
        <a:lstStyle/>
        <a:p>
          <a:endParaRPr lang="en-US" sz="1800" b="1"/>
        </a:p>
      </dgm:t>
    </dgm:pt>
    <dgm:pt modelId="{D6476685-094F-4ACE-B0BD-3E6D1E3B117B}">
      <dgm:prSet custT="1"/>
      <dgm:spPr/>
      <dgm:t>
        <a:bodyPr/>
        <a:lstStyle/>
        <a:p>
          <a:r>
            <a:rPr lang="en-US" sz="1800" b="1"/>
            <a:t>WP6</a:t>
          </a:r>
        </a:p>
      </dgm:t>
    </dgm:pt>
    <dgm:pt modelId="{86D56D8D-91BF-4492-812E-DBA48048AD20}" type="parTrans" cxnId="{BC1C9722-3343-4269-95E6-507247FD6BF2}">
      <dgm:prSet/>
      <dgm:spPr/>
      <dgm:t>
        <a:bodyPr/>
        <a:lstStyle/>
        <a:p>
          <a:endParaRPr lang="en-US" sz="1800" b="1"/>
        </a:p>
      </dgm:t>
    </dgm:pt>
    <dgm:pt modelId="{A8E03C23-FD42-4AED-8718-9C6CDE79B8A5}" type="sibTrans" cxnId="{BC1C9722-3343-4269-95E6-507247FD6BF2}">
      <dgm:prSet/>
      <dgm:spPr/>
      <dgm:t>
        <a:bodyPr/>
        <a:lstStyle/>
        <a:p>
          <a:endParaRPr lang="en-US" sz="1800" b="1"/>
        </a:p>
      </dgm:t>
    </dgm:pt>
    <dgm:pt modelId="{E7A2B57D-8CAF-486F-81F1-12FC5F5423D8}">
      <dgm:prSet custT="1"/>
      <dgm:spPr/>
      <dgm:t>
        <a:bodyPr/>
        <a:lstStyle/>
        <a:p>
          <a:r>
            <a:rPr lang="en-GB" sz="1800" b="1">
              <a:latin typeface="Arial" panose="020B0604020202020204" pitchFamily="34" charset="0"/>
              <a:cs typeface="Arial" panose="020B0604020202020204" pitchFamily="34" charset="0"/>
            </a:rPr>
            <a:t>Immune response to COVID-19 infection/vaccination and differences by ethnicity in HCWs </a:t>
          </a:r>
          <a:r>
            <a:rPr lang="en-GB" sz="1800" b="1" i="1">
              <a:latin typeface="Arial" panose="020B0604020202020204" pitchFamily="34" charset="0"/>
              <a:cs typeface="Arial" panose="020B0604020202020204" pitchFamily="34" charset="0"/>
            </a:rPr>
            <a:t>(National Core Studies funded)</a:t>
          </a:r>
          <a:endParaRPr lang="en-US" sz="1800" b="1"/>
        </a:p>
      </dgm:t>
    </dgm:pt>
    <dgm:pt modelId="{CA25E7E1-D437-4B35-8002-300872671E0B}" type="parTrans" cxnId="{92EF69ED-C141-4253-89D7-8E128BB63623}">
      <dgm:prSet/>
      <dgm:spPr/>
      <dgm:t>
        <a:bodyPr/>
        <a:lstStyle/>
        <a:p>
          <a:endParaRPr lang="en-US" sz="1800" b="1"/>
        </a:p>
      </dgm:t>
    </dgm:pt>
    <dgm:pt modelId="{869A62BD-43F4-43B5-95BA-AB19B1A7E416}" type="sibTrans" cxnId="{92EF69ED-C141-4253-89D7-8E128BB63623}">
      <dgm:prSet/>
      <dgm:spPr/>
      <dgm:t>
        <a:bodyPr/>
        <a:lstStyle/>
        <a:p>
          <a:endParaRPr lang="en-US" sz="1800" b="1"/>
        </a:p>
      </dgm:t>
    </dgm:pt>
    <dgm:pt modelId="{0A7CB634-4EFF-4618-BC74-97EF47BAC0A6}" type="pres">
      <dgm:prSet presAssocID="{311D9A3F-F865-4098-B925-51F9794432F7}" presName="linearFlow" presStyleCnt="0">
        <dgm:presLayoutVars>
          <dgm:dir/>
          <dgm:animLvl val="lvl"/>
          <dgm:resizeHandles val="exact"/>
        </dgm:presLayoutVars>
      </dgm:prSet>
      <dgm:spPr/>
    </dgm:pt>
    <dgm:pt modelId="{ABA64941-7142-40BD-A9BB-A10DF4B59EB4}" type="pres">
      <dgm:prSet presAssocID="{3E16B305-91D6-49F9-A19B-A1F1F0267F7A}" presName="composite" presStyleCnt="0"/>
      <dgm:spPr/>
    </dgm:pt>
    <dgm:pt modelId="{A21D6BAF-4D81-4137-8FEB-36DE1F8A77AF}" type="pres">
      <dgm:prSet presAssocID="{3E16B305-91D6-49F9-A19B-A1F1F0267F7A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0896BA55-B8A9-4704-AA43-7CC889A37434}" type="pres">
      <dgm:prSet presAssocID="{3E16B305-91D6-49F9-A19B-A1F1F0267F7A}" presName="descendantText" presStyleLbl="alignAcc1" presStyleIdx="0" presStyleCnt="6">
        <dgm:presLayoutVars>
          <dgm:bulletEnabled val="1"/>
        </dgm:presLayoutVars>
      </dgm:prSet>
      <dgm:spPr/>
    </dgm:pt>
    <dgm:pt modelId="{8A144A38-86CB-4CA0-979E-14DD7A81F5E7}" type="pres">
      <dgm:prSet presAssocID="{83538E70-97B3-4EA2-9FCB-A9588DF93150}" presName="sp" presStyleCnt="0"/>
      <dgm:spPr/>
    </dgm:pt>
    <dgm:pt modelId="{E28C9A60-7948-4DAE-A3FD-C0CD4C804731}" type="pres">
      <dgm:prSet presAssocID="{B2D942C0-78DB-4A7A-A01A-34FA61A1C0D4}" presName="composite" presStyleCnt="0"/>
      <dgm:spPr/>
    </dgm:pt>
    <dgm:pt modelId="{55A4C884-E632-4F30-B50C-572416F16CB2}" type="pres">
      <dgm:prSet presAssocID="{B2D942C0-78DB-4A7A-A01A-34FA61A1C0D4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8336A574-D380-41DF-87F8-E4F27E8EBAD7}" type="pres">
      <dgm:prSet presAssocID="{B2D942C0-78DB-4A7A-A01A-34FA61A1C0D4}" presName="descendantText" presStyleLbl="alignAcc1" presStyleIdx="1" presStyleCnt="6">
        <dgm:presLayoutVars>
          <dgm:bulletEnabled val="1"/>
        </dgm:presLayoutVars>
      </dgm:prSet>
      <dgm:spPr/>
    </dgm:pt>
    <dgm:pt modelId="{84BC4E3B-3B9C-46C4-9B59-685DEBD77B1C}" type="pres">
      <dgm:prSet presAssocID="{AF06FA46-DA8C-4D9E-834E-D0FCDEC48CB6}" presName="sp" presStyleCnt="0"/>
      <dgm:spPr/>
    </dgm:pt>
    <dgm:pt modelId="{5381CF5B-89A4-4200-B2FA-789AAE726237}" type="pres">
      <dgm:prSet presAssocID="{4A5D1474-5485-4F5A-80D1-B665FE3FF8BF}" presName="composite" presStyleCnt="0"/>
      <dgm:spPr/>
    </dgm:pt>
    <dgm:pt modelId="{4563D98D-1C52-4118-B003-37C69AAFF07B}" type="pres">
      <dgm:prSet presAssocID="{4A5D1474-5485-4F5A-80D1-B665FE3FF8BF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75E01309-9B47-494A-BD4A-6A8A412628C9}" type="pres">
      <dgm:prSet presAssocID="{4A5D1474-5485-4F5A-80D1-B665FE3FF8BF}" presName="descendantText" presStyleLbl="alignAcc1" presStyleIdx="2" presStyleCnt="6" custLinFactNeighborX="277" custLinFactNeighborY="-9014">
        <dgm:presLayoutVars>
          <dgm:bulletEnabled val="1"/>
        </dgm:presLayoutVars>
      </dgm:prSet>
      <dgm:spPr/>
    </dgm:pt>
    <dgm:pt modelId="{EF6396FB-F089-406E-9A1D-2810486FAEDB}" type="pres">
      <dgm:prSet presAssocID="{3273F680-A2F1-4BA5-BF0F-25F44D67C674}" presName="sp" presStyleCnt="0"/>
      <dgm:spPr/>
    </dgm:pt>
    <dgm:pt modelId="{78A578B2-E64B-44D1-8C22-3B8FE827BA9D}" type="pres">
      <dgm:prSet presAssocID="{F8B07288-EDF2-44C5-BD98-58B1DA94ECB6}" presName="composite" presStyleCnt="0"/>
      <dgm:spPr/>
    </dgm:pt>
    <dgm:pt modelId="{7EC01422-510B-4499-B45B-3F89426076E1}" type="pres">
      <dgm:prSet presAssocID="{F8B07288-EDF2-44C5-BD98-58B1DA94ECB6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9E98A8B2-BF70-4801-B42A-0DFE1C18CD94}" type="pres">
      <dgm:prSet presAssocID="{F8B07288-EDF2-44C5-BD98-58B1DA94ECB6}" presName="descendantText" presStyleLbl="alignAcc1" presStyleIdx="3" presStyleCnt="6">
        <dgm:presLayoutVars>
          <dgm:bulletEnabled val="1"/>
        </dgm:presLayoutVars>
      </dgm:prSet>
      <dgm:spPr/>
    </dgm:pt>
    <dgm:pt modelId="{3C9E292E-0F92-401E-AC34-EBCA4C26F28A}" type="pres">
      <dgm:prSet presAssocID="{5E49878C-782B-4042-9A5A-4718CF23F39D}" presName="sp" presStyleCnt="0"/>
      <dgm:spPr/>
    </dgm:pt>
    <dgm:pt modelId="{1E205553-732C-4EA6-8C92-A8586F898472}" type="pres">
      <dgm:prSet presAssocID="{D77E8F7B-0266-4B01-A189-3CDB31E37C81}" presName="composite" presStyleCnt="0"/>
      <dgm:spPr/>
    </dgm:pt>
    <dgm:pt modelId="{5DD9A62E-06F9-4B92-959C-21C8CAA3172A}" type="pres">
      <dgm:prSet presAssocID="{D77E8F7B-0266-4B01-A189-3CDB31E37C81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B11D77AA-F4B0-43C7-ABCD-5FD2C0A0924B}" type="pres">
      <dgm:prSet presAssocID="{D77E8F7B-0266-4B01-A189-3CDB31E37C81}" presName="descendantText" presStyleLbl="alignAcc1" presStyleIdx="4" presStyleCnt="6">
        <dgm:presLayoutVars>
          <dgm:bulletEnabled val="1"/>
        </dgm:presLayoutVars>
      </dgm:prSet>
      <dgm:spPr/>
    </dgm:pt>
    <dgm:pt modelId="{7DC77B9E-9880-499D-96A4-1725D03D28EC}" type="pres">
      <dgm:prSet presAssocID="{CE92AF61-8AE1-4683-9EB2-953397B1B24F}" presName="sp" presStyleCnt="0"/>
      <dgm:spPr/>
    </dgm:pt>
    <dgm:pt modelId="{C1D31B42-8A05-47E7-9D27-9FAF692B8690}" type="pres">
      <dgm:prSet presAssocID="{D6476685-094F-4ACE-B0BD-3E6D1E3B117B}" presName="composite" presStyleCnt="0"/>
      <dgm:spPr/>
    </dgm:pt>
    <dgm:pt modelId="{E12D5196-6B43-46AE-AF98-5752118F432B}" type="pres">
      <dgm:prSet presAssocID="{D6476685-094F-4ACE-B0BD-3E6D1E3B117B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683B12C3-A912-4B94-ADD0-AAAFFFABE986}" type="pres">
      <dgm:prSet presAssocID="{D6476685-094F-4ACE-B0BD-3E6D1E3B117B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75835703-D115-4D8B-9606-308BB15031BD}" srcId="{3E16B305-91D6-49F9-A19B-A1F1F0267F7A}" destId="{DAB13F8A-3F29-4D05-89B5-1E7F8D78CC88}" srcOrd="0" destOrd="0" parTransId="{0ED94020-D675-4E43-89A1-092A63F8DB3B}" sibTransId="{E448CB4B-53FB-4C31-A2DE-FE4DB2803088}"/>
    <dgm:cxn modelId="{3DA3EB11-0F01-4AF3-92F0-83431B24FFFA}" type="presOf" srcId="{F8B07288-EDF2-44C5-BD98-58B1DA94ECB6}" destId="{7EC01422-510B-4499-B45B-3F89426076E1}" srcOrd="0" destOrd="0" presId="urn:microsoft.com/office/officeart/2005/8/layout/chevron2"/>
    <dgm:cxn modelId="{E1AB9B12-325A-4FE5-ABB9-6AE5362A6F5C}" srcId="{311D9A3F-F865-4098-B925-51F9794432F7}" destId="{F8B07288-EDF2-44C5-BD98-58B1DA94ECB6}" srcOrd="3" destOrd="0" parTransId="{9E416DEF-BF9A-4335-AFE1-065320DC326A}" sibTransId="{5E49878C-782B-4042-9A5A-4718CF23F39D}"/>
    <dgm:cxn modelId="{BC1C9722-3343-4269-95E6-507247FD6BF2}" srcId="{311D9A3F-F865-4098-B925-51F9794432F7}" destId="{D6476685-094F-4ACE-B0BD-3E6D1E3B117B}" srcOrd="5" destOrd="0" parTransId="{86D56D8D-91BF-4492-812E-DBA48048AD20}" sibTransId="{A8E03C23-FD42-4AED-8718-9C6CDE79B8A5}"/>
    <dgm:cxn modelId="{D20DD125-1B8F-4833-9F04-C6B123F9FE67}" srcId="{311D9A3F-F865-4098-B925-51F9794432F7}" destId="{4A5D1474-5485-4F5A-80D1-B665FE3FF8BF}" srcOrd="2" destOrd="0" parTransId="{690CDD1B-A706-400D-B07F-3699610AE9BF}" sibTransId="{3273F680-A2F1-4BA5-BF0F-25F44D67C674}"/>
    <dgm:cxn modelId="{900FBF27-0EC9-4D7A-9E35-3ED753D53C52}" type="presOf" srcId="{A0C36590-E6FA-4FA1-AB91-87CD487D238A}" destId="{9E98A8B2-BF70-4801-B42A-0DFE1C18CD94}" srcOrd="0" destOrd="0" presId="urn:microsoft.com/office/officeart/2005/8/layout/chevron2"/>
    <dgm:cxn modelId="{806A3241-1500-4BB5-8A51-82F380DACFB1}" srcId="{311D9A3F-F865-4098-B925-51F9794432F7}" destId="{D77E8F7B-0266-4B01-A189-3CDB31E37C81}" srcOrd="4" destOrd="0" parTransId="{A14418C8-BB25-4F5A-8EB5-CB470C872D42}" sibTransId="{CE92AF61-8AE1-4683-9EB2-953397B1B24F}"/>
    <dgm:cxn modelId="{9663E348-62E7-4905-A9EE-0993E9051E75}" type="presOf" srcId="{018C95BD-A308-4313-B7F7-34A667C515F4}" destId="{75E01309-9B47-494A-BD4A-6A8A412628C9}" srcOrd="0" destOrd="0" presId="urn:microsoft.com/office/officeart/2005/8/layout/chevron2"/>
    <dgm:cxn modelId="{E46A8C4A-40C4-410A-8950-65C6F9377CA7}" srcId="{D77E8F7B-0266-4B01-A189-3CDB31E37C81}" destId="{FB0DE401-006A-47E7-9CE7-9CF25AD70924}" srcOrd="0" destOrd="0" parTransId="{55255381-8CF0-4F83-A363-749744818345}" sibTransId="{1DB7CDBA-5081-4003-AD0F-AF27B4EB3687}"/>
    <dgm:cxn modelId="{38A2054E-AE8E-4B1C-B872-F48221598327}" type="presOf" srcId="{E7A2B57D-8CAF-486F-81F1-12FC5F5423D8}" destId="{683B12C3-A912-4B94-ADD0-AAAFFFABE986}" srcOrd="0" destOrd="0" presId="urn:microsoft.com/office/officeart/2005/8/layout/chevron2"/>
    <dgm:cxn modelId="{8784FD4E-44BB-4AB1-B810-030F02779316}" type="presOf" srcId="{D6476685-094F-4ACE-B0BD-3E6D1E3B117B}" destId="{E12D5196-6B43-46AE-AF98-5752118F432B}" srcOrd="0" destOrd="0" presId="urn:microsoft.com/office/officeart/2005/8/layout/chevron2"/>
    <dgm:cxn modelId="{31F64A52-772B-4565-9E96-B8435E1C7226}" srcId="{B2D942C0-78DB-4A7A-A01A-34FA61A1C0D4}" destId="{AFAA6B8F-F175-4A68-AFBD-DB82DCD98511}" srcOrd="0" destOrd="0" parTransId="{A06053C0-B3BA-4FAA-86D2-563613F15915}" sibTransId="{B80E5DA4-DE04-4276-9123-08ABC091676C}"/>
    <dgm:cxn modelId="{8D995C5B-FF88-4B95-B0B6-77D356CDDC34}" type="presOf" srcId="{311D9A3F-F865-4098-B925-51F9794432F7}" destId="{0A7CB634-4EFF-4618-BC74-97EF47BAC0A6}" srcOrd="0" destOrd="0" presId="urn:microsoft.com/office/officeart/2005/8/layout/chevron2"/>
    <dgm:cxn modelId="{384A1762-A2E1-4692-96BB-FEB6284CCB2D}" type="presOf" srcId="{AFAA6B8F-F175-4A68-AFBD-DB82DCD98511}" destId="{8336A574-D380-41DF-87F8-E4F27E8EBAD7}" srcOrd="0" destOrd="0" presId="urn:microsoft.com/office/officeart/2005/8/layout/chevron2"/>
    <dgm:cxn modelId="{2151FD7C-000C-42CA-BBCB-79445B5B8B7D}" srcId="{F8B07288-EDF2-44C5-BD98-58B1DA94ECB6}" destId="{A0C36590-E6FA-4FA1-AB91-87CD487D238A}" srcOrd="0" destOrd="0" parTransId="{C870724E-0B54-49DE-BAF1-FEB6D7E2FF57}" sibTransId="{B47B90D5-7D6D-4FA9-927C-5C57C732AFCA}"/>
    <dgm:cxn modelId="{CEF7BF7E-DC13-4C77-A7F4-AFDE2F855766}" srcId="{311D9A3F-F865-4098-B925-51F9794432F7}" destId="{3E16B305-91D6-49F9-A19B-A1F1F0267F7A}" srcOrd="0" destOrd="0" parTransId="{125621D9-17F3-4660-B00C-B40BECF616E8}" sibTransId="{83538E70-97B3-4EA2-9FCB-A9588DF93150}"/>
    <dgm:cxn modelId="{5FFAD8A1-F6BD-4ECF-967F-C135BD313838}" srcId="{4A5D1474-5485-4F5A-80D1-B665FE3FF8BF}" destId="{018C95BD-A308-4313-B7F7-34A667C515F4}" srcOrd="0" destOrd="0" parTransId="{B9B3C635-9BE5-41DF-BA9A-05C98D659F75}" sibTransId="{A0DCAC6B-7A7E-496E-B54E-0F6098A19F37}"/>
    <dgm:cxn modelId="{680AFBC2-27C5-49BB-8E46-4EE0D8BF660F}" type="presOf" srcId="{D77E8F7B-0266-4B01-A189-3CDB31E37C81}" destId="{5DD9A62E-06F9-4B92-959C-21C8CAA3172A}" srcOrd="0" destOrd="0" presId="urn:microsoft.com/office/officeart/2005/8/layout/chevron2"/>
    <dgm:cxn modelId="{99F34DC6-5F1A-4B81-83F2-9500464FE122}" type="presOf" srcId="{B2D942C0-78DB-4A7A-A01A-34FA61A1C0D4}" destId="{55A4C884-E632-4F30-B50C-572416F16CB2}" srcOrd="0" destOrd="0" presId="urn:microsoft.com/office/officeart/2005/8/layout/chevron2"/>
    <dgm:cxn modelId="{ABCD63C8-22AC-44CD-80FE-59F680C1BB13}" type="presOf" srcId="{DAB13F8A-3F29-4D05-89B5-1E7F8D78CC88}" destId="{0896BA55-B8A9-4704-AA43-7CC889A37434}" srcOrd="0" destOrd="0" presId="urn:microsoft.com/office/officeart/2005/8/layout/chevron2"/>
    <dgm:cxn modelId="{C9A86CDB-B1F8-4084-BEC0-4AFE227FA2E0}" type="presOf" srcId="{4A5D1474-5485-4F5A-80D1-B665FE3FF8BF}" destId="{4563D98D-1C52-4118-B003-37C69AAFF07B}" srcOrd="0" destOrd="0" presId="urn:microsoft.com/office/officeart/2005/8/layout/chevron2"/>
    <dgm:cxn modelId="{189569E9-82AF-40EB-AFA6-186D7B5B6C0C}" type="presOf" srcId="{FB0DE401-006A-47E7-9CE7-9CF25AD70924}" destId="{B11D77AA-F4B0-43C7-ABCD-5FD2C0A0924B}" srcOrd="0" destOrd="0" presId="urn:microsoft.com/office/officeart/2005/8/layout/chevron2"/>
    <dgm:cxn modelId="{6394B4EC-3761-466E-A6E4-18A1D544CEE2}" srcId="{311D9A3F-F865-4098-B925-51F9794432F7}" destId="{B2D942C0-78DB-4A7A-A01A-34FA61A1C0D4}" srcOrd="1" destOrd="0" parTransId="{BBBADC33-6B97-4121-B7FA-F52D38B6EF58}" sibTransId="{AF06FA46-DA8C-4D9E-834E-D0FCDEC48CB6}"/>
    <dgm:cxn modelId="{92EF69ED-C141-4253-89D7-8E128BB63623}" srcId="{D6476685-094F-4ACE-B0BD-3E6D1E3B117B}" destId="{E7A2B57D-8CAF-486F-81F1-12FC5F5423D8}" srcOrd="0" destOrd="0" parTransId="{CA25E7E1-D437-4B35-8002-300872671E0B}" sibTransId="{869A62BD-43F4-43B5-95BA-AB19B1A7E416}"/>
    <dgm:cxn modelId="{08A41BFF-C818-4C97-97E7-24EA5B862A6F}" type="presOf" srcId="{3E16B305-91D6-49F9-A19B-A1F1F0267F7A}" destId="{A21D6BAF-4D81-4137-8FEB-36DE1F8A77AF}" srcOrd="0" destOrd="0" presId="urn:microsoft.com/office/officeart/2005/8/layout/chevron2"/>
    <dgm:cxn modelId="{12D59FDE-4BA5-4120-BDD1-EFE685C1E074}" type="presParOf" srcId="{0A7CB634-4EFF-4618-BC74-97EF47BAC0A6}" destId="{ABA64941-7142-40BD-A9BB-A10DF4B59EB4}" srcOrd="0" destOrd="0" presId="urn:microsoft.com/office/officeart/2005/8/layout/chevron2"/>
    <dgm:cxn modelId="{5EC21ABE-B49C-4393-88E4-5B979E1FCD8C}" type="presParOf" srcId="{ABA64941-7142-40BD-A9BB-A10DF4B59EB4}" destId="{A21D6BAF-4D81-4137-8FEB-36DE1F8A77AF}" srcOrd="0" destOrd="0" presId="urn:microsoft.com/office/officeart/2005/8/layout/chevron2"/>
    <dgm:cxn modelId="{986F4EBE-8481-432B-8254-FFDA5744BF6D}" type="presParOf" srcId="{ABA64941-7142-40BD-A9BB-A10DF4B59EB4}" destId="{0896BA55-B8A9-4704-AA43-7CC889A37434}" srcOrd="1" destOrd="0" presId="urn:microsoft.com/office/officeart/2005/8/layout/chevron2"/>
    <dgm:cxn modelId="{7429E76E-7735-4B67-921A-3C3E616ED6D3}" type="presParOf" srcId="{0A7CB634-4EFF-4618-BC74-97EF47BAC0A6}" destId="{8A144A38-86CB-4CA0-979E-14DD7A81F5E7}" srcOrd="1" destOrd="0" presId="urn:microsoft.com/office/officeart/2005/8/layout/chevron2"/>
    <dgm:cxn modelId="{A5F8ECE2-F9FA-4BC7-92D3-080387568BCA}" type="presParOf" srcId="{0A7CB634-4EFF-4618-BC74-97EF47BAC0A6}" destId="{E28C9A60-7948-4DAE-A3FD-C0CD4C804731}" srcOrd="2" destOrd="0" presId="urn:microsoft.com/office/officeart/2005/8/layout/chevron2"/>
    <dgm:cxn modelId="{4E5833E6-038B-4121-AC7C-5E739AB576C0}" type="presParOf" srcId="{E28C9A60-7948-4DAE-A3FD-C0CD4C804731}" destId="{55A4C884-E632-4F30-B50C-572416F16CB2}" srcOrd="0" destOrd="0" presId="urn:microsoft.com/office/officeart/2005/8/layout/chevron2"/>
    <dgm:cxn modelId="{C52F872D-8533-43EE-9C99-D7A7C6404743}" type="presParOf" srcId="{E28C9A60-7948-4DAE-A3FD-C0CD4C804731}" destId="{8336A574-D380-41DF-87F8-E4F27E8EBAD7}" srcOrd="1" destOrd="0" presId="urn:microsoft.com/office/officeart/2005/8/layout/chevron2"/>
    <dgm:cxn modelId="{150DD852-FE47-485D-830C-38B78DD56C86}" type="presParOf" srcId="{0A7CB634-4EFF-4618-BC74-97EF47BAC0A6}" destId="{84BC4E3B-3B9C-46C4-9B59-685DEBD77B1C}" srcOrd="3" destOrd="0" presId="urn:microsoft.com/office/officeart/2005/8/layout/chevron2"/>
    <dgm:cxn modelId="{9908DC85-E739-4D46-8046-EF9607A7575F}" type="presParOf" srcId="{0A7CB634-4EFF-4618-BC74-97EF47BAC0A6}" destId="{5381CF5B-89A4-4200-B2FA-789AAE726237}" srcOrd="4" destOrd="0" presId="urn:microsoft.com/office/officeart/2005/8/layout/chevron2"/>
    <dgm:cxn modelId="{04D028BE-A9F6-4EFE-82F1-32F4A3FB9A63}" type="presParOf" srcId="{5381CF5B-89A4-4200-B2FA-789AAE726237}" destId="{4563D98D-1C52-4118-B003-37C69AAFF07B}" srcOrd="0" destOrd="0" presId="urn:microsoft.com/office/officeart/2005/8/layout/chevron2"/>
    <dgm:cxn modelId="{79200996-3783-4BD5-86D3-A7AD5F923607}" type="presParOf" srcId="{5381CF5B-89A4-4200-B2FA-789AAE726237}" destId="{75E01309-9B47-494A-BD4A-6A8A412628C9}" srcOrd="1" destOrd="0" presId="urn:microsoft.com/office/officeart/2005/8/layout/chevron2"/>
    <dgm:cxn modelId="{B6EDD75F-ABD6-4C04-9CA1-665CB7F99E70}" type="presParOf" srcId="{0A7CB634-4EFF-4618-BC74-97EF47BAC0A6}" destId="{EF6396FB-F089-406E-9A1D-2810486FAEDB}" srcOrd="5" destOrd="0" presId="urn:microsoft.com/office/officeart/2005/8/layout/chevron2"/>
    <dgm:cxn modelId="{31E32BFD-F979-48B3-951B-4D9D96ADC831}" type="presParOf" srcId="{0A7CB634-4EFF-4618-BC74-97EF47BAC0A6}" destId="{78A578B2-E64B-44D1-8C22-3B8FE827BA9D}" srcOrd="6" destOrd="0" presId="urn:microsoft.com/office/officeart/2005/8/layout/chevron2"/>
    <dgm:cxn modelId="{C433A63C-5393-4FB7-98D0-45CBB248C634}" type="presParOf" srcId="{78A578B2-E64B-44D1-8C22-3B8FE827BA9D}" destId="{7EC01422-510B-4499-B45B-3F89426076E1}" srcOrd="0" destOrd="0" presId="urn:microsoft.com/office/officeart/2005/8/layout/chevron2"/>
    <dgm:cxn modelId="{2E343C32-DD44-4FE4-96CB-5962D3E94C01}" type="presParOf" srcId="{78A578B2-E64B-44D1-8C22-3B8FE827BA9D}" destId="{9E98A8B2-BF70-4801-B42A-0DFE1C18CD94}" srcOrd="1" destOrd="0" presId="urn:microsoft.com/office/officeart/2005/8/layout/chevron2"/>
    <dgm:cxn modelId="{98322CCB-A3D0-46EA-8EEF-881C81A2258C}" type="presParOf" srcId="{0A7CB634-4EFF-4618-BC74-97EF47BAC0A6}" destId="{3C9E292E-0F92-401E-AC34-EBCA4C26F28A}" srcOrd="7" destOrd="0" presId="urn:microsoft.com/office/officeart/2005/8/layout/chevron2"/>
    <dgm:cxn modelId="{6DECFD0E-0BF7-4861-AE1E-1843A40C590B}" type="presParOf" srcId="{0A7CB634-4EFF-4618-BC74-97EF47BAC0A6}" destId="{1E205553-732C-4EA6-8C92-A8586F898472}" srcOrd="8" destOrd="0" presId="urn:microsoft.com/office/officeart/2005/8/layout/chevron2"/>
    <dgm:cxn modelId="{7D8F298C-0797-4DD6-8992-D9C6BB26F064}" type="presParOf" srcId="{1E205553-732C-4EA6-8C92-A8586F898472}" destId="{5DD9A62E-06F9-4B92-959C-21C8CAA3172A}" srcOrd="0" destOrd="0" presId="urn:microsoft.com/office/officeart/2005/8/layout/chevron2"/>
    <dgm:cxn modelId="{D72A1243-6004-433C-8657-7C8AB211EC7B}" type="presParOf" srcId="{1E205553-732C-4EA6-8C92-A8586F898472}" destId="{B11D77AA-F4B0-43C7-ABCD-5FD2C0A0924B}" srcOrd="1" destOrd="0" presId="urn:microsoft.com/office/officeart/2005/8/layout/chevron2"/>
    <dgm:cxn modelId="{544F5119-AAE1-4993-BA6B-E1F290B62513}" type="presParOf" srcId="{0A7CB634-4EFF-4618-BC74-97EF47BAC0A6}" destId="{7DC77B9E-9880-499D-96A4-1725D03D28EC}" srcOrd="9" destOrd="0" presId="urn:microsoft.com/office/officeart/2005/8/layout/chevron2"/>
    <dgm:cxn modelId="{6D8ABFE9-54AE-4ED8-BF67-464C5F579E77}" type="presParOf" srcId="{0A7CB634-4EFF-4618-BC74-97EF47BAC0A6}" destId="{C1D31B42-8A05-47E7-9D27-9FAF692B8690}" srcOrd="10" destOrd="0" presId="urn:microsoft.com/office/officeart/2005/8/layout/chevron2"/>
    <dgm:cxn modelId="{9EAA4B66-BFB7-4531-8B3C-39C7A6CE2864}" type="presParOf" srcId="{C1D31B42-8A05-47E7-9D27-9FAF692B8690}" destId="{E12D5196-6B43-46AE-AF98-5752118F432B}" srcOrd="0" destOrd="0" presId="urn:microsoft.com/office/officeart/2005/8/layout/chevron2"/>
    <dgm:cxn modelId="{6BF5C829-9BE3-4A07-B381-087263859EBB}" type="presParOf" srcId="{C1D31B42-8A05-47E7-9D27-9FAF692B8690}" destId="{683B12C3-A912-4B94-ADD0-AAAFFFABE9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D6BAF-4D81-4137-8FEB-36DE1F8A77AF}">
      <dsp:nvSpPr>
        <dsp:cNvPr id="0" name=""/>
        <dsp:cNvSpPr/>
      </dsp:nvSpPr>
      <dsp:spPr>
        <a:xfrm rot="5400000">
          <a:off x="-164971" y="166519"/>
          <a:ext cx="1099809" cy="76986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WP1</a:t>
          </a:r>
        </a:p>
      </dsp:txBody>
      <dsp:txXfrm rot="-5400000">
        <a:off x="1" y="386480"/>
        <a:ext cx="769866" cy="329943"/>
      </dsp:txXfrm>
    </dsp:sp>
    <dsp:sp modelId="{0896BA55-B8A9-4704-AA43-7CC889A37434}">
      <dsp:nvSpPr>
        <dsp:cNvPr id="0" name=""/>
        <dsp:cNvSpPr/>
      </dsp:nvSpPr>
      <dsp:spPr>
        <a:xfrm rot="5400000">
          <a:off x="4419983" y="-3648568"/>
          <a:ext cx="714876" cy="8015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>
              <a:latin typeface="Arial" panose="020B0604020202020204" pitchFamily="34" charset="0"/>
              <a:cs typeface="Arial" panose="020B0604020202020204" pitchFamily="34" charset="0"/>
            </a:rPr>
            <a:t>Expedited linkage and analysis of HCW datasets </a:t>
          </a:r>
          <a:endParaRPr lang="en-US" sz="1800" b="1" kern="1200"/>
        </a:p>
      </dsp:txBody>
      <dsp:txXfrm rot="-5400000">
        <a:off x="769867" y="36445"/>
        <a:ext cx="7980212" cy="645082"/>
      </dsp:txXfrm>
    </dsp:sp>
    <dsp:sp modelId="{55A4C884-E632-4F30-B50C-572416F16CB2}">
      <dsp:nvSpPr>
        <dsp:cNvPr id="0" name=""/>
        <dsp:cNvSpPr/>
      </dsp:nvSpPr>
      <dsp:spPr>
        <a:xfrm rot="5400000">
          <a:off x="-164971" y="1170074"/>
          <a:ext cx="1099809" cy="769866"/>
        </a:xfrm>
        <a:prstGeom prst="chevron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WP2</a:t>
          </a:r>
        </a:p>
      </dsp:txBody>
      <dsp:txXfrm rot="-5400000">
        <a:off x="1" y="1390035"/>
        <a:ext cx="769866" cy="329943"/>
      </dsp:txXfrm>
    </dsp:sp>
    <dsp:sp modelId="{8336A574-D380-41DF-87F8-E4F27E8EBAD7}">
      <dsp:nvSpPr>
        <dsp:cNvPr id="0" name=""/>
        <dsp:cNvSpPr/>
      </dsp:nvSpPr>
      <dsp:spPr>
        <a:xfrm rot="5400000">
          <a:off x="4419983" y="-2645013"/>
          <a:ext cx="714876" cy="8015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>
              <a:latin typeface="Arial" panose="020B0604020202020204" pitchFamily="34" charset="0"/>
              <a:cs typeface="Arial" panose="020B0604020202020204" pitchFamily="34" charset="0"/>
            </a:rPr>
            <a:t>Longitudinal cohort study looking at changes in health outcomes, social circumstances and professional roles of HCWs </a:t>
          </a:r>
          <a:endParaRPr lang="en-US" sz="18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769867" y="1040000"/>
        <a:ext cx="7980212" cy="645082"/>
      </dsp:txXfrm>
    </dsp:sp>
    <dsp:sp modelId="{4563D98D-1C52-4118-B003-37C69AAFF07B}">
      <dsp:nvSpPr>
        <dsp:cNvPr id="0" name=""/>
        <dsp:cNvSpPr/>
      </dsp:nvSpPr>
      <dsp:spPr>
        <a:xfrm rot="5400000">
          <a:off x="-164971" y="2173629"/>
          <a:ext cx="1099809" cy="769866"/>
        </a:xfrm>
        <a:prstGeom prst="chevron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WP3</a:t>
          </a:r>
        </a:p>
      </dsp:txBody>
      <dsp:txXfrm rot="-5400000">
        <a:off x="1" y="2393590"/>
        <a:ext cx="769866" cy="329943"/>
      </dsp:txXfrm>
    </dsp:sp>
    <dsp:sp modelId="{75E01309-9B47-494A-BD4A-6A8A412628C9}">
      <dsp:nvSpPr>
        <dsp:cNvPr id="0" name=""/>
        <dsp:cNvSpPr/>
      </dsp:nvSpPr>
      <dsp:spPr>
        <a:xfrm rot="5400000">
          <a:off x="4419983" y="-1705897"/>
          <a:ext cx="714876" cy="8015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>
              <a:latin typeface="Arial" panose="020B0604020202020204" pitchFamily="34" charset="0"/>
              <a:cs typeface="Arial" panose="020B0604020202020204" pitchFamily="34" charset="0"/>
            </a:rPr>
            <a:t>Ethical and legal implications of linking professionals' registration data to healthcare data </a:t>
          </a:r>
          <a:endParaRPr lang="en-US" sz="1800" b="1" kern="1200"/>
        </a:p>
      </dsp:txBody>
      <dsp:txXfrm rot="-5400000">
        <a:off x="769867" y="1979116"/>
        <a:ext cx="7980212" cy="645082"/>
      </dsp:txXfrm>
    </dsp:sp>
    <dsp:sp modelId="{7EC01422-510B-4499-B45B-3F89426076E1}">
      <dsp:nvSpPr>
        <dsp:cNvPr id="0" name=""/>
        <dsp:cNvSpPr/>
      </dsp:nvSpPr>
      <dsp:spPr>
        <a:xfrm rot="5400000">
          <a:off x="-164971" y="3177183"/>
          <a:ext cx="1099809" cy="769866"/>
        </a:xfrm>
        <a:prstGeom prst="chevron">
          <a:avLst/>
        </a:prstGeom>
        <a:solidFill>
          <a:schemeClr val="accent2">
            <a:hueOff val="2808912"/>
            <a:satOff val="-3503"/>
            <a:lumOff val="824"/>
            <a:alphaOff val="0"/>
          </a:schemeClr>
        </a:solidFill>
        <a:ln w="25400" cap="flat" cmpd="sng" algn="ctr">
          <a:solidFill>
            <a:schemeClr val="accent2">
              <a:hueOff val="2808912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WP4</a:t>
          </a:r>
        </a:p>
      </dsp:txBody>
      <dsp:txXfrm rot="-5400000">
        <a:off x="1" y="3397144"/>
        <a:ext cx="769866" cy="329943"/>
      </dsp:txXfrm>
    </dsp:sp>
    <dsp:sp modelId="{9E98A8B2-BF70-4801-B42A-0DFE1C18CD94}">
      <dsp:nvSpPr>
        <dsp:cNvPr id="0" name=""/>
        <dsp:cNvSpPr/>
      </dsp:nvSpPr>
      <dsp:spPr>
        <a:xfrm rot="5400000">
          <a:off x="4419983" y="-637903"/>
          <a:ext cx="714876" cy="8015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808912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>
              <a:latin typeface="Arial" panose="020B0604020202020204" pitchFamily="34" charset="0"/>
              <a:cs typeface="Arial" panose="020B0604020202020204" pitchFamily="34" charset="0"/>
            </a:rPr>
            <a:t>Qualitative research focused on understanding risk perceptions, support and coping mechanisms relevant to COVID-19</a:t>
          </a:r>
          <a:endParaRPr lang="en-US" sz="1800" b="1" kern="1200"/>
        </a:p>
      </dsp:txBody>
      <dsp:txXfrm rot="-5400000">
        <a:off x="769867" y="3047110"/>
        <a:ext cx="7980212" cy="645082"/>
      </dsp:txXfrm>
    </dsp:sp>
    <dsp:sp modelId="{5DD9A62E-06F9-4B92-959C-21C8CAA3172A}">
      <dsp:nvSpPr>
        <dsp:cNvPr id="0" name=""/>
        <dsp:cNvSpPr/>
      </dsp:nvSpPr>
      <dsp:spPr>
        <a:xfrm rot="5400000">
          <a:off x="-164971" y="4180738"/>
          <a:ext cx="1099809" cy="769866"/>
        </a:xfrm>
        <a:prstGeom prst="chevron">
          <a:avLst/>
        </a:prstGeom>
        <a:solidFill>
          <a:schemeClr val="accent2">
            <a:hueOff val="3745216"/>
            <a:satOff val="-4671"/>
            <a:lumOff val="1098"/>
            <a:alphaOff val="0"/>
          </a:schemeClr>
        </a:solidFill>
        <a:ln w="25400" cap="flat" cmpd="sng" algn="ctr">
          <a:solidFill>
            <a:schemeClr val="accent2">
              <a:hueOff val="3745216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WP5</a:t>
          </a:r>
        </a:p>
      </dsp:txBody>
      <dsp:txXfrm rot="-5400000">
        <a:off x="1" y="4400699"/>
        <a:ext cx="769866" cy="329943"/>
      </dsp:txXfrm>
    </dsp:sp>
    <dsp:sp modelId="{B11D77AA-F4B0-43C7-ABCD-5FD2C0A0924B}">
      <dsp:nvSpPr>
        <dsp:cNvPr id="0" name=""/>
        <dsp:cNvSpPr/>
      </dsp:nvSpPr>
      <dsp:spPr>
        <a:xfrm rot="5400000">
          <a:off x="4419983" y="365650"/>
          <a:ext cx="714876" cy="8015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745216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>
              <a:latin typeface="Arial" panose="020B0604020202020204" pitchFamily="34" charset="0"/>
              <a:cs typeface="Arial" panose="020B0604020202020204" pitchFamily="34" charset="0"/>
            </a:rPr>
            <a:t>Key recommendations through sustained joint working with a multi-professional, national stakeholder group</a:t>
          </a:r>
          <a:endParaRPr lang="en-US" sz="1800" b="1" kern="1200"/>
        </a:p>
      </dsp:txBody>
      <dsp:txXfrm rot="-5400000">
        <a:off x="769867" y="4050664"/>
        <a:ext cx="7980212" cy="645082"/>
      </dsp:txXfrm>
    </dsp:sp>
    <dsp:sp modelId="{E12D5196-6B43-46AE-AF98-5752118F432B}">
      <dsp:nvSpPr>
        <dsp:cNvPr id="0" name=""/>
        <dsp:cNvSpPr/>
      </dsp:nvSpPr>
      <dsp:spPr>
        <a:xfrm rot="5400000">
          <a:off x="-164971" y="5184293"/>
          <a:ext cx="1099809" cy="769866"/>
        </a:xfrm>
        <a:prstGeom prst="chevron">
          <a:avLst/>
        </a:prstGeom>
        <a:solidFill>
          <a:schemeClr val="accent2">
            <a:hueOff val="4681520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WP6</a:t>
          </a:r>
        </a:p>
      </dsp:txBody>
      <dsp:txXfrm rot="-5400000">
        <a:off x="1" y="5404254"/>
        <a:ext cx="769866" cy="329943"/>
      </dsp:txXfrm>
    </dsp:sp>
    <dsp:sp modelId="{683B12C3-A912-4B94-ADD0-AAAFFFABE986}">
      <dsp:nvSpPr>
        <dsp:cNvPr id="0" name=""/>
        <dsp:cNvSpPr/>
      </dsp:nvSpPr>
      <dsp:spPr>
        <a:xfrm rot="5400000">
          <a:off x="4419983" y="1369205"/>
          <a:ext cx="714876" cy="80151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b="1" kern="1200">
              <a:latin typeface="Arial" panose="020B0604020202020204" pitchFamily="34" charset="0"/>
              <a:cs typeface="Arial" panose="020B0604020202020204" pitchFamily="34" charset="0"/>
            </a:rPr>
            <a:t>Immune response to COVID-19 infection/vaccination and differences by ethnicity in HCWs </a:t>
          </a:r>
          <a:r>
            <a:rPr lang="en-GB" sz="1800" b="1" i="1" kern="1200">
              <a:latin typeface="Arial" panose="020B0604020202020204" pitchFamily="34" charset="0"/>
              <a:cs typeface="Arial" panose="020B0604020202020204" pitchFamily="34" charset="0"/>
            </a:rPr>
            <a:t>(National Core Studies funded)</a:t>
          </a:r>
          <a:endParaRPr lang="en-US" sz="1800" b="1" kern="1200"/>
        </a:p>
      </dsp:txBody>
      <dsp:txXfrm rot="-5400000">
        <a:off x="769867" y="5054219"/>
        <a:ext cx="7980212" cy="645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1F4C75F-29D6-4386-9908-B1B87354AD95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dirty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3B3390-1021-4FE7-A375-060E5C697A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81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2DDF37-67D7-400E-A626-AF1883A4DC8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432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2DDF37-67D7-400E-A626-AF1883A4DC89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466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F83AE-D8A9-45C2-840F-5E6C58A8F82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107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3B3390-1021-4FE7-A375-060E5C697A1D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54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 flipV="1">
            <a:off x="1333500" y="3716338"/>
            <a:ext cx="10033000" cy="0"/>
          </a:xfrm>
          <a:prstGeom prst="line">
            <a:avLst/>
          </a:prstGeom>
          <a:noFill/>
          <a:ln w="92075">
            <a:solidFill>
              <a:srgbClr val="FFC2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6990-AB03-47B1-A85C-80E9D5EEB536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23DA0-7781-48A0-9886-BB7B5A67D8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763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CC4EA-3C15-40C3-A6FF-91B68FBD1D93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D3BAE-00BD-4721-819C-670BB0A206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162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0ADEB-8BD7-4F4F-8D32-0B95738D73F5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86BE5-37E2-42B0-9464-1AA7164755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56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 flipV="1">
            <a:off x="1333500" y="1500188"/>
            <a:ext cx="10033000" cy="0"/>
          </a:xfrm>
          <a:prstGeom prst="line">
            <a:avLst/>
          </a:prstGeom>
          <a:noFill/>
          <a:ln w="92075">
            <a:solidFill>
              <a:srgbClr val="FFC2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6C5C2-2C48-498C-B39D-9939D3E1FC99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60EEF-062D-45CF-B1CE-B14581A2B8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88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E4DD7-A415-4116-8F8C-2A21B84BE542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71384-23DA-4462-9215-C0D085037E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131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 flipV="1">
            <a:off x="1333500" y="1500188"/>
            <a:ext cx="10033000" cy="0"/>
          </a:xfrm>
          <a:prstGeom prst="line">
            <a:avLst/>
          </a:prstGeom>
          <a:noFill/>
          <a:ln w="92075">
            <a:solidFill>
              <a:srgbClr val="FFC2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BE606-0D3F-45B0-82DF-E81A3D0074E1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CEFEA-F73D-4B20-82CF-A5ACC9E237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48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F82E-6507-48E9-8DBD-CBF754A1732E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F5341-ECFD-438B-B191-CCDBCC804A9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057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A9C28-246D-4E7D-B00E-73B95A761BB2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7E8F2-A584-4375-A481-D5172D2B36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24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A17AB-05BD-46F9-8562-842F43465423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B0474-B4F0-4A2E-9D69-FB9F702D41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38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4C171-5FEE-4CA7-85C3-782B6D8C45C2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91DB6-8950-40F1-B10B-0DD06349A2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09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2B907-81B6-4665-BDD3-F1B4516FFD91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55872-81E3-4512-9573-FBCE232746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97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A4F1765-2DBE-46DB-AAAD-76F6601ED26B}" type="datetimeFigureOut">
              <a:rPr lang="en-US"/>
              <a:pPr>
                <a:defRPr/>
              </a:pPr>
              <a:t>9/10/24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EB130D2-0E16-48B0-9002-6419D99A02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49" r:id="rId3"/>
    <p:sldLayoutId id="214748375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jpeg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31" Type="http://schemas.openxmlformats.org/officeDocument/2006/relationships/image" Target="../media/image31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12" Type="http://schemas.openxmlformats.org/officeDocument/2006/relationships/image" Target="../media/image8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2.png"/><Relationship Id="rId5" Type="http://schemas.openxmlformats.org/officeDocument/2006/relationships/image" Target="../media/image71.png"/><Relationship Id="rId10" Type="http://schemas.openxmlformats.org/officeDocument/2006/relationships/image" Target="../media/image81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12" Type="http://schemas.openxmlformats.org/officeDocument/2006/relationships/image" Target="../media/image8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2.png"/><Relationship Id="rId5" Type="http://schemas.openxmlformats.org/officeDocument/2006/relationships/image" Target="../media/image71.png"/><Relationship Id="rId10" Type="http://schemas.openxmlformats.org/officeDocument/2006/relationships/image" Target="../media/image81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12" Type="http://schemas.openxmlformats.org/officeDocument/2006/relationships/image" Target="../media/image8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2.png"/><Relationship Id="rId5" Type="http://schemas.openxmlformats.org/officeDocument/2006/relationships/image" Target="../media/image71.png"/><Relationship Id="rId10" Type="http://schemas.openxmlformats.org/officeDocument/2006/relationships/image" Target="../media/image81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12" Type="http://schemas.openxmlformats.org/officeDocument/2006/relationships/image" Target="../media/image8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2.png"/><Relationship Id="rId5" Type="http://schemas.openxmlformats.org/officeDocument/2006/relationships/image" Target="../media/image71.png"/><Relationship Id="rId10" Type="http://schemas.openxmlformats.org/officeDocument/2006/relationships/image" Target="../media/image81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12" Type="http://schemas.openxmlformats.org/officeDocument/2006/relationships/image" Target="../media/image8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2.png"/><Relationship Id="rId5" Type="http://schemas.openxmlformats.org/officeDocument/2006/relationships/image" Target="../media/image71.png"/><Relationship Id="rId10" Type="http://schemas.openxmlformats.org/officeDocument/2006/relationships/image" Target="../media/image81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12" Type="http://schemas.openxmlformats.org/officeDocument/2006/relationships/image" Target="../media/image8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82.png"/><Relationship Id="rId5" Type="http://schemas.openxmlformats.org/officeDocument/2006/relationships/image" Target="../media/image71.png"/><Relationship Id="rId10" Type="http://schemas.openxmlformats.org/officeDocument/2006/relationships/image" Target="../media/image81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3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3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1609" y="3782752"/>
            <a:ext cx="7233694" cy="2166529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/>
              <a:t>Professor Manish Pareek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/>
              <a:t>Chair in Infectious Diseases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/>
              <a:t>University of Leicester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/>
              <a:t>@drmanpareek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2800" b="1"/>
              <a:t>mp426@leicester.ac.uk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14337" y="778421"/>
            <a:ext cx="11363325" cy="2448272"/>
          </a:xfrm>
        </p:spPr>
        <p:txBody>
          <a:bodyPr>
            <a:normAutofit/>
          </a:bodyPr>
          <a:lstStyle/>
          <a:p>
            <a:r>
              <a:rPr lang="en-GB" b="1"/>
              <a:t>Developing and delivering occupational health and wellbeing programmes for the diverse NHS workforce: what should we be considering?</a:t>
            </a:r>
            <a:endParaRPr lang="en-US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824" y="5445225"/>
            <a:ext cx="470610" cy="36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8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Migration to the UK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0439" y="6429375"/>
            <a:ext cx="3286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b="1">
                <a:latin typeface="+mj-lt"/>
              </a:rPr>
              <a:t>Source: ONS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AC4A0-396B-4305-A1C2-F90E8C287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813719"/>
            <a:ext cx="706755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89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Migration to the UK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0439" y="6429375"/>
            <a:ext cx="3286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b="1">
                <a:latin typeface="+mj-lt"/>
              </a:rPr>
              <a:t>Source: ONS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AC4A0-396B-4305-A1C2-F90E8C287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813719"/>
            <a:ext cx="7067550" cy="42195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30D73AC-2690-40A8-A6BA-3A009284FC4F}"/>
              </a:ext>
            </a:extLst>
          </p:cNvPr>
          <p:cNvSpPr/>
          <p:nvPr/>
        </p:nvSpPr>
        <p:spPr>
          <a:xfrm>
            <a:off x="3215680" y="3356992"/>
            <a:ext cx="1872208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115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Migration to the UK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0439" y="6429375"/>
            <a:ext cx="3286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b="1">
                <a:latin typeface="+mj-lt"/>
              </a:rPr>
              <a:t>Source: ONS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AC4A0-396B-4305-A1C2-F90E8C287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813719"/>
            <a:ext cx="7067550" cy="42195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C1F094-57FA-4CD6-AAE2-389BA5C86227}"/>
              </a:ext>
            </a:extLst>
          </p:cNvPr>
          <p:cNvSpPr/>
          <p:nvPr/>
        </p:nvSpPr>
        <p:spPr>
          <a:xfrm>
            <a:off x="5021263" y="3356992"/>
            <a:ext cx="1872208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107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Migration to the UK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0439" y="6429375"/>
            <a:ext cx="3286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b="1">
                <a:latin typeface="+mj-lt"/>
              </a:rPr>
              <a:t>Source: ONS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AC4A0-396B-4305-A1C2-F90E8C287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1813719"/>
            <a:ext cx="7067550" cy="42195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36135-7B99-49B4-9E6F-169C8671CF64}"/>
              </a:ext>
            </a:extLst>
          </p:cNvPr>
          <p:cNvSpPr/>
          <p:nvPr/>
        </p:nvSpPr>
        <p:spPr>
          <a:xfrm>
            <a:off x="7464152" y="2060848"/>
            <a:ext cx="1872208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260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666875" y="274638"/>
            <a:ext cx="8858250" cy="939800"/>
          </a:xfrm>
        </p:spPr>
        <p:txBody>
          <a:bodyPr/>
          <a:lstStyle/>
          <a:p>
            <a:r>
              <a:rPr lang="en-GB" sz="4100" b="1"/>
              <a:t>Migration to UK influenced by its past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4" y="1928814"/>
            <a:ext cx="81438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99027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5012-2392-4819-98A2-8B863AD1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20% of staff international and rising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38AD72-47C7-487F-B8E9-4A7983769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772815"/>
            <a:ext cx="3486150" cy="3971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3EBDE-7651-4D9B-8942-7A1E1D2B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2179537"/>
            <a:ext cx="5181881" cy="315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38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AF22-33E7-410C-B500-DE8319DCB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700" b="1"/>
              <a:t>Proportion of international staff varies by region and job role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0D32C9-042E-44AC-A0F0-4027D6B71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504" y="2348880"/>
            <a:ext cx="4978896" cy="3158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E569F-0896-4551-8FD7-2D1EC171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59" y="2636912"/>
            <a:ext cx="589204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77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772817"/>
            <a:ext cx="7772400" cy="1470025"/>
          </a:xfrm>
        </p:spPr>
        <p:txBody>
          <a:bodyPr/>
          <a:lstStyle/>
          <a:p>
            <a:r>
              <a:rPr lang="en-GB" b="1"/>
              <a:t>NHS staff health</a:t>
            </a:r>
          </a:p>
        </p:txBody>
      </p:sp>
    </p:spTree>
    <p:extLst>
      <p:ext uri="{BB962C8B-B14F-4D97-AF65-F5344CB8AC3E}">
        <p14:creationId xmlns:p14="http://schemas.microsoft.com/office/powerpoint/2010/main" val="3390321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6694-4B36-4EAF-A0BF-E45569104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NHS sickness data: changes over time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ECE472-1710-4FA5-2A46-A0AD58788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6" t="9051" r="3680" b="18500"/>
          <a:stretch/>
        </p:blipFill>
        <p:spPr>
          <a:xfrm>
            <a:off x="2855640" y="1700808"/>
            <a:ext cx="712879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B1B5-614F-4E2D-AA89-60A8CC1D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Reasons for sickness in the NHS workforce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FFCBC-CEDA-8785-2AC4-1A2AD2D29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13" r="6385" b="7349"/>
          <a:stretch/>
        </p:blipFill>
        <p:spPr>
          <a:xfrm>
            <a:off x="1254877" y="1772816"/>
            <a:ext cx="968224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06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www.uk-reach.org/static/images/media/General_Medical_Council_Logo.max-1000x100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2" y="5265802"/>
            <a:ext cx="333851" cy="282416"/>
          </a:xfrm>
          <a:prstGeom prst="rect">
            <a:avLst/>
          </a:prstGeom>
          <a:noFill/>
        </p:spPr>
      </p:pic>
      <p:pic>
        <p:nvPicPr>
          <p:cNvPr id="10" name="Picture 9" descr="https://www.uk-reach.org/static/images/media/nmc.max-1000x100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96" y="5279200"/>
            <a:ext cx="525304" cy="279083"/>
          </a:xfrm>
          <a:prstGeom prst="rect">
            <a:avLst/>
          </a:prstGeom>
          <a:noFill/>
        </p:spPr>
      </p:pic>
      <p:pic>
        <p:nvPicPr>
          <p:cNvPr id="11" name="Picture 10" descr="https://www.uk-reach.org/static/images/media/general-pharmaceutical-council.max-1000x100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57" y="5292947"/>
            <a:ext cx="553403" cy="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/>
        </p:nvPicPr>
        <p:blipFill>
          <a:blip r:embed="rId5"/>
          <a:stretch>
            <a:fillRect/>
          </a:stretch>
        </p:blipFill>
        <p:spPr>
          <a:xfrm>
            <a:off x="2554397" y="5305332"/>
            <a:ext cx="572929" cy="207169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/>
          <a:stretch>
            <a:fillRect/>
          </a:stretch>
        </p:blipFill>
        <p:spPr>
          <a:xfrm>
            <a:off x="1570462" y="5281991"/>
            <a:ext cx="926783" cy="231458"/>
          </a:xfrm>
          <a:prstGeom prst="rect">
            <a:avLst/>
          </a:prstGeom>
        </p:spPr>
      </p:pic>
      <p:pic>
        <p:nvPicPr>
          <p:cNvPr id="14" name="Picture 13" descr="https://www.uk-reach.org/static/images/media/GDC_Logo.max-1000x1000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774" y="5141254"/>
            <a:ext cx="523875" cy="523875"/>
          </a:xfrm>
          <a:prstGeom prst="rect">
            <a:avLst/>
          </a:prstGeom>
          <a:noFill/>
        </p:spPr>
      </p:pic>
      <p:pic>
        <p:nvPicPr>
          <p:cNvPr id="15" name="Picture 14" descr="https://www.uk-reach.org/static/images/media/fna_original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7" y="5641086"/>
            <a:ext cx="405765" cy="423863"/>
          </a:xfrm>
          <a:prstGeom prst="rect">
            <a:avLst/>
          </a:prstGeom>
          <a:noFill/>
        </p:spPr>
      </p:pic>
      <p:pic>
        <p:nvPicPr>
          <p:cNvPr id="16" name="Picture 15" descr="https://www.uk-reach.org/static/images/media/GOC_logo_4C.max-1000x100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42" y="5257229"/>
            <a:ext cx="816769" cy="287179"/>
          </a:xfrm>
          <a:prstGeom prst="rect">
            <a:avLst/>
          </a:prstGeom>
          <a:noFill/>
        </p:spPr>
      </p:pic>
      <p:pic>
        <p:nvPicPr>
          <p:cNvPr id="17" name="Picture 16" descr="https://www.uk-reach.org/static/images/media/BAPIO-logo-and-shield-copy-1.max-1000x1000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13" y="5722522"/>
            <a:ext cx="637699" cy="185261"/>
          </a:xfrm>
          <a:prstGeom prst="rect">
            <a:avLst/>
          </a:prstGeom>
          <a:noFill/>
        </p:spPr>
      </p:pic>
      <p:pic>
        <p:nvPicPr>
          <p:cNvPr id="18" name="Picture 17" descr="https://www.uk-reach.org/static/images/media/400_5a9f0ddf61477.max-1000x1000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26" y="5632035"/>
            <a:ext cx="434816" cy="487680"/>
          </a:xfrm>
          <a:prstGeom prst="rect">
            <a:avLst/>
          </a:prstGeom>
          <a:noFill/>
        </p:spPr>
      </p:pic>
      <p:pic>
        <p:nvPicPr>
          <p:cNvPr id="19" name="Picture 18" descr="C:\Users\cjg29\AppData\Local\Microsoft\Windows\INetCache\Content.MSO\4DCD62EE.tmp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38" y="5781803"/>
            <a:ext cx="491490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ssociation of Pakistani Physicians of Northern Europe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404" y="5716805"/>
            <a:ext cx="715328" cy="274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British Medical Association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62" y="5764904"/>
            <a:ext cx="418148" cy="12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NHS Confederation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5" t="22979" r="6597" b="21658"/>
          <a:stretch/>
        </p:blipFill>
        <p:spPr bwMode="auto">
          <a:xfrm>
            <a:off x="6285509" y="5246029"/>
            <a:ext cx="996791" cy="314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 descr="Royal College of Midwives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62" y="5309504"/>
            <a:ext cx="667226" cy="17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Royal College of Obstetricians and Gynaecologists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099" y="5767518"/>
            <a:ext cx="769144" cy="25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Royal College of Psychiatrists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750" y="5614411"/>
            <a:ext cx="282893" cy="33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South Asian Health Foundation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2" y="5762755"/>
            <a:ext cx="708184" cy="1876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0190313" y="913629"/>
            <a:ext cx="1624178" cy="5108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Ted Dove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Ruby Reed-Berendt</a:t>
            </a:r>
          </a:p>
          <a:p>
            <a:pPr marL="0" indent="0">
              <a:spcBef>
                <a:spcPts val="300"/>
              </a:spcBef>
              <a:buNone/>
            </a:pP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73968" y="686724"/>
            <a:ext cx="1659885" cy="33233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Laura Gray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Lucy Teece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Carl Melbourne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Anna Guyatt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Kamlesh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Khunti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Martin Tobin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Sue Carr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Mayuri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Gogoi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Fatimah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Wobi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Chris Martin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Janet Hood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Vishant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Modhwadia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Claire Garwood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Holly Reilly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Rachael Dowling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Yasmin </a:t>
            </a:r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Godhania</a:t>
            </a: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Dan Pan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Andrea Cooper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Pranab Haldar</a:t>
            </a:r>
          </a:p>
          <a:p>
            <a:pPr marL="0" indent="0">
              <a:spcBef>
                <a:spcPts val="300"/>
              </a:spcBef>
              <a:buNone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50"/>
              </a:spcBef>
              <a:buNone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50"/>
              </a:spcBef>
              <a:buNone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50"/>
              </a:spcBef>
              <a:buNone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50"/>
              </a:spcBef>
              <a:buNone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50"/>
              </a:spcBef>
              <a:buNone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450"/>
              </a:spcBef>
              <a:buNone/>
            </a:pPr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7856" y="238313"/>
            <a:ext cx="1295081" cy="4358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00024" y="2216147"/>
            <a:ext cx="2380335" cy="317378"/>
          </a:xfrm>
          <a:prstGeom prst="rect">
            <a:avLst/>
          </a:prstGeom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39242" y="306746"/>
            <a:ext cx="1025416" cy="29897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34742" y="238313"/>
            <a:ext cx="1012019" cy="532588"/>
          </a:xfrm>
          <a:prstGeom prst="rect">
            <a:avLst/>
          </a:prstGeom>
        </p:spPr>
      </p:pic>
      <p:pic>
        <p:nvPicPr>
          <p:cNvPr id="31" name="Picture 2" descr="UoN_Single_Col_Logo_Blue_RGB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33" y="263144"/>
            <a:ext cx="1160483" cy="43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2737439" y="930327"/>
            <a:ext cx="1418243" cy="7320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David Ford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Chris Orton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Sharon Heys</a:t>
            </a:r>
          </a:p>
          <a:p>
            <a:pPr marL="0" indent="0">
              <a:spcBef>
                <a:spcPts val="300"/>
              </a:spcBef>
              <a:buNone/>
            </a:pP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7573538" y="887311"/>
            <a:ext cx="1275687" cy="5243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Kath Woolf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Chris McManus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Ibrahim Abubakar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5103648" y="751974"/>
            <a:ext cx="1521924" cy="83412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Laura Nellums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Amani Al Oraibi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Osama Hassan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Irtiza Qureshi</a:t>
            </a:r>
          </a:p>
          <a:p>
            <a:pPr marL="0" indent="0">
              <a:spcBef>
                <a:spcPts val="300"/>
              </a:spcBef>
              <a:buNone/>
            </a:pP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GB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2771097" y="2688806"/>
            <a:ext cx="983285" cy="2773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GB" sz="1200" b="1">
                <a:latin typeface="Arial" panose="020B0604020202020204" pitchFamily="34" charset="0"/>
                <a:cs typeface="Arial" panose="020B0604020202020204" pitchFamily="34" charset="0"/>
              </a:rPr>
              <a:t>Amit</a:t>
            </a:r>
            <a:r>
              <a:rPr lang="en-GB" sz="1000" b="1">
                <a:latin typeface="Arial" panose="020B0604020202020204" pitchFamily="34" charset="0"/>
                <a:cs typeface="Arial" panose="020B0604020202020204" pitchFamily="34" charset="0"/>
              </a:rPr>
              <a:t> Gupta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190313" y="222421"/>
            <a:ext cx="1212699" cy="437739"/>
          </a:xfrm>
          <a:prstGeom prst="rect">
            <a:avLst/>
          </a:prstGeom>
        </p:spPr>
      </p:pic>
      <p:sp>
        <p:nvSpPr>
          <p:cNvPr id="42" name="Content Placeholder 2"/>
          <p:cNvSpPr txBox="1">
            <a:spLocks/>
          </p:cNvSpPr>
          <p:nvPr/>
        </p:nvSpPr>
        <p:spPr>
          <a:xfrm>
            <a:off x="341994" y="4900425"/>
            <a:ext cx="1641754" cy="3129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0"/>
              </a:spcBef>
              <a:buNone/>
            </a:pPr>
            <a:r>
              <a:rPr lang="en-GB" sz="1800" b="1">
                <a:latin typeface="Arial" panose="020B0604020202020204" pitchFamily="34" charset="0"/>
                <a:cs typeface="Arial" panose="020B0604020202020204" pitchFamily="34" charset="0"/>
              </a:rPr>
              <a:t>Our Partners</a:t>
            </a:r>
          </a:p>
          <a:p>
            <a:pPr marL="0" indent="0">
              <a:spcBef>
                <a:spcPts val="450"/>
              </a:spcBef>
              <a:buNone/>
            </a:pPr>
            <a:endParaRPr lang="en-GB" sz="1800">
              <a:latin typeface="Brandon Text Regular" panose="020B0503020203060203" pitchFamily="34" charset="0"/>
            </a:endParaRPr>
          </a:p>
          <a:p>
            <a:pPr marL="0" indent="0">
              <a:spcBef>
                <a:spcPts val="450"/>
              </a:spcBef>
              <a:buNone/>
            </a:pPr>
            <a:endParaRPr lang="en-GB" sz="1800">
              <a:latin typeface="Brandon Text Regular" panose="020B0503020203060203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1" y="6403963"/>
            <a:ext cx="1593752" cy="328831"/>
          </a:xfrm>
          <a:prstGeom prst="rect">
            <a:avLst/>
          </a:prstGeom>
        </p:spPr>
      </p:pic>
      <p:pic>
        <p:nvPicPr>
          <p:cNvPr id="44" name="Picture 2" descr="Image result for mrc logo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21" y="6274303"/>
            <a:ext cx="1045192" cy="4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EMAHSN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86" y="6332711"/>
            <a:ext cx="1712694" cy="3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9"/>
          <a:srcRect t="26068" b="27008"/>
          <a:stretch/>
        </p:blipFill>
        <p:spPr>
          <a:xfrm>
            <a:off x="7810101" y="6237921"/>
            <a:ext cx="1629234" cy="4948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84432" y="6252238"/>
            <a:ext cx="1624463" cy="502619"/>
          </a:xfrm>
          <a:prstGeom prst="rect">
            <a:avLst/>
          </a:prstGeom>
        </p:spPr>
      </p:pic>
      <p:pic>
        <p:nvPicPr>
          <p:cNvPr id="4102" name="Picture 6" descr="Image result for uhl leicester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96"/>
          <a:stretch/>
        </p:blipFill>
        <p:spPr bwMode="auto">
          <a:xfrm>
            <a:off x="6411813" y="2132925"/>
            <a:ext cx="2590800" cy="52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7111027" y="2716768"/>
            <a:ext cx="13499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/>
              <a:t>Shirley Sze</a:t>
            </a:r>
          </a:p>
          <a:p>
            <a:r>
              <a:rPr lang="en-GB" sz="1200" b="1"/>
              <a:t>Jatinder Minhas</a:t>
            </a:r>
          </a:p>
          <a:p>
            <a:r>
              <a:rPr lang="en-GB" sz="1200" b="1"/>
              <a:t>Joshua Nazareth</a:t>
            </a:r>
          </a:p>
          <a:p>
            <a:r>
              <a:rPr lang="en-GB" sz="1200" b="1"/>
              <a:t>David Jenkins</a:t>
            </a:r>
          </a:p>
          <a:p>
            <a:r>
              <a:rPr lang="en-GB" sz="1200" b="1"/>
              <a:t>Prashanth Patel</a:t>
            </a:r>
          </a:p>
          <a:p>
            <a:r>
              <a:rPr lang="en-GB" sz="1200" b="1"/>
              <a:t>Amit Gupta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840416" y="2716768"/>
            <a:ext cx="1349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/>
              <a:t>Members of the UK-REACH PEP and STAG group</a:t>
            </a:r>
          </a:p>
        </p:txBody>
      </p:sp>
      <p:pic>
        <p:nvPicPr>
          <p:cNvPr id="41" name="Picture 2" descr="uk-reach-logo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304" y="2242078"/>
            <a:ext cx="1421017" cy="41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69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B1B5-614F-4E2D-AA89-60A8CC1D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Reasons for sickness in the NHS workforce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FFCBC-CEDA-8785-2AC4-1A2AD2D29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13" r="6385" b="7349"/>
          <a:stretch/>
        </p:blipFill>
        <p:spPr>
          <a:xfrm>
            <a:off x="1254877" y="1772816"/>
            <a:ext cx="9682245" cy="49685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56D4F9-8C03-004C-5197-F92D42BBD44E}"/>
              </a:ext>
            </a:extLst>
          </p:cNvPr>
          <p:cNvSpPr/>
          <p:nvPr/>
        </p:nvSpPr>
        <p:spPr>
          <a:xfrm>
            <a:off x="1343025" y="1772816"/>
            <a:ext cx="9682245" cy="17704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093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2534A-3693-4DC7-936A-E1B9968C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32656"/>
            <a:ext cx="5334000" cy="2514600"/>
          </a:xfrm>
          <a:prstGeom prst="rect">
            <a:avLst/>
          </a:prstGeom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391634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2534A-3693-4DC7-936A-E1B9968C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32656"/>
            <a:ext cx="5334000" cy="2514600"/>
          </a:xfrm>
          <a:prstGeom prst="rect">
            <a:avLst/>
          </a:prstGeom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92D1CC-D12E-731D-1BDA-D42BC98C2F67}"/>
              </a:ext>
            </a:extLst>
          </p:cNvPr>
          <p:cNvSpPr txBox="1"/>
          <p:nvPr/>
        </p:nvSpPr>
        <p:spPr>
          <a:xfrm>
            <a:off x="6410325" y="989791"/>
            <a:ext cx="5191125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Mainly focused on mental health</a:t>
            </a:r>
          </a:p>
          <a:p>
            <a:pPr algn="ctr"/>
            <a:r>
              <a:rPr lang="en-GB" sz="2400" b="1"/>
              <a:t>Burnout specific focus</a:t>
            </a:r>
          </a:p>
          <a:p>
            <a:pPr algn="ctr"/>
            <a:r>
              <a:rPr lang="en-GB" sz="2400" b="1"/>
              <a:t>Less on physical health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D58F81-8D02-7EC3-A125-0945F719FA49}"/>
              </a:ext>
            </a:extLst>
          </p:cNvPr>
          <p:cNvCxnSpPr/>
          <p:nvPr/>
        </p:nvCxnSpPr>
        <p:spPr>
          <a:xfrm>
            <a:off x="5734050" y="1619250"/>
            <a:ext cx="47625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951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2534A-3693-4DC7-936A-E1B9968C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32656"/>
            <a:ext cx="5334000" cy="2514600"/>
          </a:xfrm>
          <a:prstGeom prst="rect">
            <a:avLst/>
          </a:prstGeom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92D1CC-D12E-731D-1BDA-D42BC98C2F67}"/>
              </a:ext>
            </a:extLst>
          </p:cNvPr>
          <p:cNvSpPr txBox="1"/>
          <p:nvPr/>
        </p:nvSpPr>
        <p:spPr>
          <a:xfrm>
            <a:off x="6410325" y="989791"/>
            <a:ext cx="5191125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Mainly focused on mental health</a:t>
            </a:r>
          </a:p>
          <a:p>
            <a:pPr algn="ctr"/>
            <a:r>
              <a:rPr lang="en-GB" sz="2400" b="1"/>
              <a:t>Burnout specific focus</a:t>
            </a:r>
          </a:p>
          <a:p>
            <a:pPr algn="ctr"/>
            <a:r>
              <a:rPr lang="en-GB" sz="2400" b="1"/>
              <a:t>Less on physical health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D58F81-8D02-7EC3-A125-0945F719FA49}"/>
              </a:ext>
            </a:extLst>
          </p:cNvPr>
          <p:cNvCxnSpPr/>
          <p:nvPr/>
        </p:nvCxnSpPr>
        <p:spPr>
          <a:xfrm>
            <a:off x="5734050" y="1619250"/>
            <a:ext cx="47625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463FBE-75CC-2168-27F7-0FAF442C4D9F}"/>
              </a:ext>
            </a:extLst>
          </p:cNvPr>
          <p:cNvSpPr txBox="1"/>
          <p:nvPr/>
        </p:nvSpPr>
        <p:spPr>
          <a:xfrm>
            <a:off x="361950" y="3573016"/>
            <a:ext cx="11687175" cy="15081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b="1"/>
              <a:t>More holistic and broader understanding of staff health and well-being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b="1"/>
              <a:t>Importance of physical health (including bidirectional nature with mental health)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b="1"/>
              <a:t>Consider diversity of the workforce (one size does not fit all)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b="1"/>
              <a:t>Integrating interventions into work</a:t>
            </a:r>
          </a:p>
        </p:txBody>
      </p:sp>
    </p:spTree>
    <p:extLst>
      <p:ext uri="{BB962C8B-B14F-4D97-AF65-F5344CB8AC3E}">
        <p14:creationId xmlns:p14="http://schemas.microsoft.com/office/powerpoint/2010/main" val="1881848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72534A-3693-4DC7-936A-E1B9968C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32656"/>
            <a:ext cx="5334000" cy="2514600"/>
          </a:xfrm>
          <a:prstGeom prst="rect">
            <a:avLst/>
          </a:prstGeom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92D1CC-D12E-731D-1BDA-D42BC98C2F67}"/>
              </a:ext>
            </a:extLst>
          </p:cNvPr>
          <p:cNvSpPr txBox="1"/>
          <p:nvPr/>
        </p:nvSpPr>
        <p:spPr>
          <a:xfrm>
            <a:off x="6410325" y="989791"/>
            <a:ext cx="5191125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Mainly focused on mental health</a:t>
            </a:r>
          </a:p>
          <a:p>
            <a:pPr algn="ctr"/>
            <a:r>
              <a:rPr lang="en-GB" sz="2400" b="1"/>
              <a:t>Burnout specific focus</a:t>
            </a:r>
          </a:p>
          <a:p>
            <a:pPr algn="ctr"/>
            <a:r>
              <a:rPr lang="en-GB" sz="2400" b="1"/>
              <a:t>Less on physical health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BD58F81-8D02-7EC3-A125-0945F719FA49}"/>
              </a:ext>
            </a:extLst>
          </p:cNvPr>
          <p:cNvCxnSpPr/>
          <p:nvPr/>
        </p:nvCxnSpPr>
        <p:spPr>
          <a:xfrm>
            <a:off x="5734050" y="1619250"/>
            <a:ext cx="47625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4463FBE-75CC-2168-27F7-0FAF442C4D9F}"/>
              </a:ext>
            </a:extLst>
          </p:cNvPr>
          <p:cNvSpPr txBox="1"/>
          <p:nvPr/>
        </p:nvSpPr>
        <p:spPr>
          <a:xfrm>
            <a:off x="361950" y="3573016"/>
            <a:ext cx="11687175" cy="15081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b="1"/>
              <a:t>More holistic and broader understanding of staff health and well-being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b="1"/>
              <a:t>Importance of physical health (including bidirectional nature with mental health)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b="1"/>
              <a:t>Consider diversity of the workforce (one size does not fit all)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b="1"/>
              <a:t>Integrating interventions into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85D88-542E-5099-3E26-0B1880DAC8C1}"/>
              </a:ext>
            </a:extLst>
          </p:cNvPr>
          <p:cNvSpPr txBox="1"/>
          <p:nvPr/>
        </p:nvSpPr>
        <p:spPr>
          <a:xfrm>
            <a:off x="3784501" y="5781347"/>
            <a:ext cx="510232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Need high-quality objective data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0DEFAB-6112-7EF6-9FC6-37D076665BA2}"/>
              </a:ext>
            </a:extLst>
          </p:cNvPr>
          <p:cNvCxnSpPr>
            <a:cxnSpLocks/>
          </p:cNvCxnSpPr>
          <p:nvPr/>
        </p:nvCxnSpPr>
        <p:spPr>
          <a:xfrm>
            <a:off x="6410325" y="5233521"/>
            <a:ext cx="0" cy="3862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740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k-reach-logo.png">
            <a:extLst>
              <a:ext uri="{FF2B5EF4-FFF2-40B4-BE49-F238E27FC236}">
                <a16:creationId xmlns:a16="http://schemas.microsoft.com/office/drawing/2014/main" id="{6F7C25E9-F300-C9A3-9404-02E9511AC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740" y="2302068"/>
            <a:ext cx="3272519" cy="95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101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9002270" cy="1143000"/>
          </a:xfrm>
        </p:spPr>
        <p:txBody>
          <a:bodyPr/>
          <a:lstStyle/>
          <a:p>
            <a:r>
              <a:rPr lang="en-GB" sz="3400" b="1"/>
              <a:t>Healthcare workers and COVID-19: early concern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300" b="4101"/>
          <a:stretch/>
        </p:blipFill>
        <p:spPr>
          <a:xfrm>
            <a:off x="2063553" y="1700808"/>
            <a:ext cx="5429251" cy="2736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7951" t="40900" r="40944" b="38101"/>
          <a:stretch/>
        </p:blipFill>
        <p:spPr>
          <a:xfrm>
            <a:off x="5735961" y="3626251"/>
            <a:ext cx="4270537" cy="1621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2832" t="47200" r="43700" b="38800"/>
          <a:stretch/>
        </p:blipFill>
        <p:spPr>
          <a:xfrm>
            <a:off x="4513094" y="4527893"/>
            <a:ext cx="612068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67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/>
              <a:t>United Kingdom Research study into Ethnicity and COVID-19 outcomes in Healthcare workers</a:t>
            </a:r>
            <a:endParaRPr lang="en-GB"/>
          </a:p>
        </p:txBody>
      </p:sp>
      <p:pic>
        <p:nvPicPr>
          <p:cNvPr id="1026" name="Picture 2" descr="uk-reach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1556793"/>
            <a:ext cx="3914775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299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GB" sz="3700" b="1"/>
              <a:t>UK-REACH: Urgent Public Health Study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301" r="1569" b="33200"/>
          <a:stretch/>
        </p:blipFill>
        <p:spPr>
          <a:xfrm>
            <a:off x="1951526" y="1916832"/>
            <a:ext cx="8259275" cy="28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3592" y="5085184"/>
            <a:ext cx="7704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500" b="1">
                <a:latin typeface="+mn-lt"/>
              </a:rPr>
              <a:t>If, how, and why, ethnicity affects COVID-19 clinical outcomes in HCWs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500" b="1">
                <a:latin typeface="+mn-lt"/>
              </a:rPr>
              <a:t>Impact of COVID-19 on the physical and mental health of Black, Asian and ethnic minority HCWs</a:t>
            </a:r>
          </a:p>
        </p:txBody>
      </p:sp>
    </p:spTree>
    <p:extLst>
      <p:ext uri="{BB962C8B-B14F-4D97-AF65-F5344CB8AC3E}">
        <p14:creationId xmlns:p14="http://schemas.microsoft.com/office/powerpoint/2010/main" val="2347614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894" t="40900" r="19288" b="12201"/>
          <a:stretch/>
        </p:blipFill>
        <p:spPr>
          <a:xfrm>
            <a:off x="2111512" y="2204864"/>
            <a:ext cx="8099288" cy="345638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UK-wide and multiple partners</a:t>
            </a:r>
          </a:p>
        </p:txBody>
      </p:sp>
    </p:spTree>
    <p:extLst>
      <p:ext uri="{BB962C8B-B14F-4D97-AF65-F5344CB8AC3E}">
        <p14:creationId xmlns:p14="http://schemas.microsoft.com/office/powerpoint/2010/main" val="4236441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/>
              <a:t>Areas to cover today…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8740" y="5217051"/>
            <a:ext cx="75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+mn-lt"/>
              </a:rPr>
              <a:t>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515" y="2141278"/>
            <a:ext cx="1504120" cy="902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966" y="2207054"/>
            <a:ext cx="586777" cy="865893"/>
          </a:xfrm>
          <a:prstGeom prst="rect">
            <a:avLst/>
          </a:prstGeom>
        </p:spPr>
      </p:pic>
      <p:pic>
        <p:nvPicPr>
          <p:cNvPr id="12" name="Picture 2" descr="uk-reach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2" y="4549969"/>
            <a:ext cx="1815399" cy="53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10532" y="3148006"/>
            <a:ext cx="172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+mn-lt"/>
              </a:rPr>
              <a:t>Health of staff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44272" y="524802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+mn-lt"/>
              </a:rPr>
              <a:t>Looking forward/Summary</a:t>
            </a:r>
          </a:p>
        </p:txBody>
      </p:sp>
      <p:pic>
        <p:nvPicPr>
          <p:cNvPr id="2" name="Picture 1" descr="Don’t Stop Moving Forward | Failfectio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814" y="4184807"/>
            <a:ext cx="1371231" cy="914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1ECD77-8096-4633-3417-67076FE88E3C}"/>
              </a:ext>
            </a:extLst>
          </p:cNvPr>
          <p:cNvSpPr txBox="1"/>
          <p:nvPr/>
        </p:nvSpPr>
        <p:spPr>
          <a:xfrm>
            <a:off x="335360" y="3192617"/>
            <a:ext cx="270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latin typeface="+mn-lt"/>
              </a:rPr>
              <a:t>NHS workforce</a:t>
            </a:r>
          </a:p>
        </p:txBody>
      </p:sp>
      <p:pic>
        <p:nvPicPr>
          <p:cNvPr id="1026" name="Picture 2" descr="Image result for migration image">
            <a:extLst>
              <a:ext uri="{FF2B5EF4-FFF2-40B4-BE49-F238E27FC236}">
                <a16:creationId xmlns:a16="http://schemas.microsoft.com/office/drawing/2014/main" id="{B8BF90D5-D1CE-EBBB-0FE7-6DB3B3DA3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65" y="2119306"/>
            <a:ext cx="8382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28754F-DE2A-A849-68C8-EF1EEBB698AE}"/>
              </a:ext>
            </a:extLst>
          </p:cNvPr>
          <p:cNvSpPr txBox="1"/>
          <p:nvPr/>
        </p:nvSpPr>
        <p:spPr>
          <a:xfrm>
            <a:off x="5194297" y="3192617"/>
            <a:ext cx="118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+mn-lt"/>
              </a:rPr>
              <a:t>Migration</a:t>
            </a:r>
          </a:p>
        </p:txBody>
      </p:sp>
      <p:pic>
        <p:nvPicPr>
          <p:cNvPr id="1028" name="Picture 4" descr="Image result for clipboard image">
            <a:extLst>
              <a:ext uri="{FF2B5EF4-FFF2-40B4-BE49-F238E27FC236}">
                <a16:creationId xmlns:a16="http://schemas.microsoft.com/office/drawing/2014/main" id="{8C789B22-15C1-FB64-1738-171ABB3F6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70" y="4051168"/>
            <a:ext cx="1106987" cy="109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DD027C-D5CD-1FAF-B23A-8CE229FF1A92}"/>
              </a:ext>
            </a:extLst>
          </p:cNvPr>
          <p:cNvSpPr txBox="1"/>
          <p:nvPr/>
        </p:nvSpPr>
        <p:spPr>
          <a:xfrm>
            <a:off x="3988963" y="524802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latin typeface="+mn-lt"/>
              </a:rPr>
              <a:t>Occupational Health assessments</a:t>
            </a:r>
          </a:p>
        </p:txBody>
      </p:sp>
    </p:spTree>
    <p:extLst>
      <p:ext uri="{BB962C8B-B14F-4D97-AF65-F5344CB8AC3E}">
        <p14:creationId xmlns:p14="http://schemas.microsoft.com/office/powerpoint/2010/main" val="62286468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703512" y="476672"/>
          <a:ext cx="878497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0" y="1340768"/>
            <a:ext cx="9144000" cy="1008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937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www.uk-reach.org/static/images/media/General_Medical_Council_Logo.max-1000x100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39" y="2696428"/>
            <a:ext cx="507384" cy="393209"/>
          </a:xfrm>
          <a:prstGeom prst="rect">
            <a:avLst/>
          </a:prstGeom>
          <a:noFill/>
        </p:spPr>
      </p:pic>
      <p:pic>
        <p:nvPicPr>
          <p:cNvPr id="6" name="Picture 5" descr="https://www.uk-reach.org/static/images/media/nmc.max-1000x100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67" y="3246856"/>
            <a:ext cx="682490" cy="383262"/>
          </a:xfrm>
          <a:prstGeom prst="rect">
            <a:avLst/>
          </a:prstGeom>
          <a:noFill/>
        </p:spPr>
      </p:pic>
      <p:pic>
        <p:nvPicPr>
          <p:cNvPr id="7" name="Picture 6" descr="https://www.uk-reach.org/static/images/media/general-pharmaceutical-council.max-1000x1000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10" y="2717078"/>
            <a:ext cx="676468" cy="36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>
          <a:blip r:embed="rId6"/>
          <a:stretch>
            <a:fillRect/>
          </a:stretch>
        </p:blipFill>
        <p:spPr>
          <a:xfrm>
            <a:off x="2045360" y="3240881"/>
            <a:ext cx="612787" cy="267581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7"/>
          <a:stretch>
            <a:fillRect/>
          </a:stretch>
        </p:blipFill>
        <p:spPr>
          <a:xfrm>
            <a:off x="1701812" y="4124710"/>
            <a:ext cx="919253" cy="276429"/>
          </a:xfrm>
          <a:prstGeom prst="rect">
            <a:avLst/>
          </a:prstGeom>
        </p:spPr>
      </p:pic>
      <p:pic>
        <p:nvPicPr>
          <p:cNvPr id="10" name="Picture 9" descr="https://www.uk-reach.org/static/images/media/GDC_Logo.max-1000x1000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46" y="3644411"/>
            <a:ext cx="618935" cy="535460"/>
          </a:xfrm>
          <a:prstGeom prst="rect">
            <a:avLst/>
          </a:prstGeom>
          <a:noFill/>
        </p:spPr>
      </p:pic>
      <p:pic>
        <p:nvPicPr>
          <p:cNvPr id="11" name="Picture 10" descr="https://www.uk-reach.org/static/images/media/GOC_logo_4C.max-1000x100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05" y="3676819"/>
            <a:ext cx="960121" cy="393558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l="12394" t="26891" r="6742" b="31662"/>
          <a:stretch/>
        </p:blipFill>
        <p:spPr>
          <a:xfrm>
            <a:off x="902270" y="4070028"/>
            <a:ext cx="912740" cy="467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5282" y="4538337"/>
            <a:ext cx="692852" cy="2978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8378" y="2791608"/>
            <a:ext cx="1166125" cy="11661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11359" y="4127405"/>
            <a:ext cx="41363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Demographics</a:t>
            </a:r>
          </a:p>
          <a:p>
            <a:pPr lvl="2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Job role and work</a:t>
            </a:r>
          </a:p>
          <a:p>
            <a:pPr lvl="2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Living arrangements</a:t>
            </a:r>
          </a:p>
          <a:p>
            <a:pPr lvl="2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  <a:p>
            <a:pPr lvl="2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Access to PPE</a:t>
            </a:r>
          </a:p>
          <a:p>
            <a:pPr lvl="2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Vaccine attitudes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10612" y="5013176"/>
            <a:ext cx="2849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Online consent</a:t>
            </a:r>
          </a:p>
          <a:p>
            <a:pPr lvl="2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Questionnaire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3435" y="5076167"/>
            <a:ext cx="1982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Email invites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07368" y="2264020"/>
            <a:ext cx="3042338" cy="39012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480642" y="2261626"/>
            <a:ext cx="3042338" cy="39036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8472264" y="2261626"/>
            <a:ext cx="3042338" cy="39036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351584" y="588262"/>
            <a:ext cx="7860018" cy="857250"/>
          </a:xfrm>
        </p:spPr>
        <p:txBody>
          <a:bodyPr/>
          <a:lstStyle/>
          <a:p>
            <a:r>
              <a:rPr lang="en-GB" b="1"/>
              <a:t>WP2: Longitudinal cohort study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4998D99-9F7E-379A-811E-F634112645C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800" r="64055" b="72111"/>
          <a:stretch/>
        </p:blipFill>
        <p:spPr>
          <a:xfrm>
            <a:off x="4624997" y="2953112"/>
            <a:ext cx="2742657" cy="11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82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FF4FB1-34E9-A0D4-2773-6F28D713F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1" b="8512"/>
          <a:stretch/>
        </p:blipFill>
        <p:spPr>
          <a:xfrm>
            <a:off x="419708" y="2492896"/>
            <a:ext cx="11352584" cy="34883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B795CB-D1EA-77E6-3B41-C0AD1622C957}"/>
              </a:ext>
            </a:extLst>
          </p:cNvPr>
          <p:cNvSpPr/>
          <p:nvPr/>
        </p:nvSpPr>
        <p:spPr>
          <a:xfrm>
            <a:off x="3097419" y="2385157"/>
            <a:ext cx="915217" cy="3442444"/>
          </a:xfrm>
          <a:prstGeom prst="rect">
            <a:avLst/>
          </a:prstGeom>
          <a:solidFill>
            <a:srgbClr val="C490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A57CD-E128-7F84-C8C0-D8A3018459DC}"/>
              </a:ext>
            </a:extLst>
          </p:cNvPr>
          <p:cNvSpPr txBox="1"/>
          <p:nvPr/>
        </p:nvSpPr>
        <p:spPr>
          <a:xfrm>
            <a:off x="2757213" y="1872512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rgbClr val="7030A0"/>
                </a:solidFill>
              </a:rPr>
              <a:t>Wave 1</a:t>
            </a:r>
          </a:p>
          <a:p>
            <a:pPr algn="ctr"/>
            <a:r>
              <a:rPr lang="en-GB" sz="1400" b="1">
                <a:solidFill>
                  <a:srgbClr val="7030A0"/>
                </a:solidFill>
              </a:rPr>
              <a:t>Dec 20-Mar 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C21B55-7E8A-B53A-88F3-6504615794CD}"/>
              </a:ext>
            </a:extLst>
          </p:cNvPr>
          <p:cNvSpPr/>
          <p:nvPr/>
        </p:nvSpPr>
        <p:spPr>
          <a:xfrm>
            <a:off x="4236714" y="2373318"/>
            <a:ext cx="995190" cy="3442444"/>
          </a:xfrm>
          <a:prstGeom prst="rect">
            <a:avLst/>
          </a:prstGeom>
          <a:solidFill>
            <a:srgbClr val="C490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4E4C1-2352-0DC1-8241-A76B41851710}"/>
              </a:ext>
            </a:extLst>
          </p:cNvPr>
          <p:cNvSpPr txBox="1"/>
          <p:nvPr/>
        </p:nvSpPr>
        <p:spPr>
          <a:xfrm>
            <a:off x="3991320" y="1872512"/>
            <a:ext cx="1407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rgbClr val="7030A0"/>
                </a:solidFill>
              </a:rPr>
              <a:t>Wave 2</a:t>
            </a:r>
          </a:p>
          <a:p>
            <a:pPr algn="ctr"/>
            <a:r>
              <a:rPr lang="en-GB" sz="1400" b="1">
                <a:solidFill>
                  <a:srgbClr val="7030A0"/>
                </a:solidFill>
              </a:rPr>
              <a:t>Apr 21-July 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187094-21E1-E458-1018-3FDD292A40F5}"/>
              </a:ext>
            </a:extLst>
          </p:cNvPr>
          <p:cNvSpPr/>
          <p:nvPr/>
        </p:nvSpPr>
        <p:spPr>
          <a:xfrm>
            <a:off x="5450086" y="2365583"/>
            <a:ext cx="915217" cy="3488343"/>
          </a:xfrm>
          <a:prstGeom prst="rect">
            <a:avLst/>
          </a:prstGeom>
          <a:solidFill>
            <a:srgbClr val="C490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8A702D-4A1E-1F7D-28B7-3F3100E8FDF0}"/>
              </a:ext>
            </a:extLst>
          </p:cNvPr>
          <p:cNvSpPr/>
          <p:nvPr/>
        </p:nvSpPr>
        <p:spPr>
          <a:xfrm>
            <a:off x="7264808" y="2308249"/>
            <a:ext cx="991431" cy="3534242"/>
          </a:xfrm>
          <a:prstGeom prst="rect">
            <a:avLst/>
          </a:prstGeom>
          <a:solidFill>
            <a:srgbClr val="C490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279E46-03AF-19DA-871D-1EB726C97A0B}"/>
              </a:ext>
            </a:extLst>
          </p:cNvPr>
          <p:cNvSpPr txBox="1"/>
          <p:nvPr/>
        </p:nvSpPr>
        <p:spPr>
          <a:xfrm>
            <a:off x="5292903" y="1872512"/>
            <a:ext cx="1367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rgbClr val="7030A0"/>
                </a:solidFill>
              </a:rPr>
              <a:t>Wave 3</a:t>
            </a:r>
          </a:p>
          <a:p>
            <a:pPr algn="ctr"/>
            <a:r>
              <a:rPr lang="en-GB" sz="1400" b="1">
                <a:solidFill>
                  <a:srgbClr val="7030A0"/>
                </a:solidFill>
              </a:rPr>
              <a:t>Oct 21-Dec 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0A688A-A322-CB99-8950-16D682690023}"/>
              </a:ext>
            </a:extLst>
          </p:cNvPr>
          <p:cNvSpPr txBox="1"/>
          <p:nvPr/>
        </p:nvSpPr>
        <p:spPr>
          <a:xfrm>
            <a:off x="7082293" y="1830928"/>
            <a:ext cx="1356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rgbClr val="7030A0"/>
                </a:solidFill>
              </a:rPr>
              <a:t>Wave 4</a:t>
            </a:r>
          </a:p>
          <a:p>
            <a:pPr algn="ctr"/>
            <a:r>
              <a:rPr lang="en-GB" sz="1400" b="1">
                <a:solidFill>
                  <a:srgbClr val="7030A0"/>
                </a:solidFill>
              </a:rPr>
              <a:t>Jun 22-Oct 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55101C-C314-EF97-E871-E9022B297307}"/>
              </a:ext>
            </a:extLst>
          </p:cNvPr>
          <p:cNvSpPr/>
          <p:nvPr/>
        </p:nvSpPr>
        <p:spPr>
          <a:xfrm>
            <a:off x="10797951" y="2281520"/>
            <a:ext cx="991431" cy="3534242"/>
          </a:xfrm>
          <a:prstGeom prst="rect">
            <a:avLst/>
          </a:prstGeom>
          <a:solidFill>
            <a:srgbClr val="C490D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238B64-F5A6-78F0-26DF-CCC5D1B6BE68}"/>
              </a:ext>
            </a:extLst>
          </p:cNvPr>
          <p:cNvSpPr txBox="1"/>
          <p:nvPr/>
        </p:nvSpPr>
        <p:spPr>
          <a:xfrm>
            <a:off x="10600207" y="1825660"/>
            <a:ext cx="1386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>
                <a:solidFill>
                  <a:srgbClr val="7030A0"/>
                </a:solidFill>
              </a:rPr>
              <a:t>Wave 5</a:t>
            </a:r>
          </a:p>
          <a:p>
            <a:pPr algn="ctr"/>
            <a:r>
              <a:rPr lang="en-GB" sz="1400" b="1">
                <a:solidFill>
                  <a:srgbClr val="7030A0"/>
                </a:solidFill>
              </a:rPr>
              <a:t>Nov 23-Jan 24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1E87C26-DB94-51E7-58F0-BCFDAEC22829}"/>
              </a:ext>
            </a:extLst>
          </p:cNvPr>
          <p:cNvSpPr txBox="1">
            <a:spLocks/>
          </p:cNvSpPr>
          <p:nvPr/>
        </p:nvSpPr>
        <p:spPr bwMode="auto">
          <a:xfrm>
            <a:off x="1697499" y="368000"/>
            <a:ext cx="898376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b="1"/>
              <a:t>Five waves of data collection to date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51122-8523-1355-6C0E-A33A129C1388}"/>
              </a:ext>
            </a:extLst>
          </p:cNvPr>
          <p:cNvSpPr txBox="1"/>
          <p:nvPr/>
        </p:nvSpPr>
        <p:spPr>
          <a:xfrm>
            <a:off x="833427" y="2464304"/>
            <a:ext cx="2286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solidFill>
                  <a:schemeClr val="accent1"/>
                </a:solidFill>
              </a:rPr>
              <a:t>Cases in England </a:t>
            </a:r>
          </a:p>
          <a:p>
            <a:pPr algn="ctr"/>
            <a:r>
              <a:rPr lang="en-GB" sz="1600" b="1">
                <a:solidFill>
                  <a:schemeClr val="accent1"/>
                </a:solidFill>
              </a:rPr>
              <a:t>(daily)</a:t>
            </a:r>
          </a:p>
        </p:txBody>
      </p:sp>
    </p:spTree>
    <p:extLst>
      <p:ext uri="{BB962C8B-B14F-4D97-AF65-F5344CB8AC3E}">
        <p14:creationId xmlns:p14="http://schemas.microsoft.com/office/powerpoint/2010/main" val="586528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29EAA-5D6B-4DCC-9D07-82DAAA8D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32" y="1738210"/>
            <a:ext cx="3487547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6E336-0D1F-40FD-AF7A-C84E316A4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6" t="24562"/>
          <a:stretch/>
        </p:blipFill>
        <p:spPr>
          <a:xfrm>
            <a:off x="8776186" y="3140125"/>
            <a:ext cx="3071428" cy="131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FE780-8AED-4C8F-BC87-1FE7FC94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8802607" y="1776883"/>
            <a:ext cx="3060339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AA524-5A4E-4041-8A7D-3C5C0F8A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44" r="12318"/>
          <a:stretch/>
        </p:blipFill>
        <p:spPr>
          <a:xfrm>
            <a:off x="170250" y="1770571"/>
            <a:ext cx="3523872" cy="1118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6E70A-C318-4B1E-B652-2455F684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50" y="3278904"/>
            <a:ext cx="3523872" cy="12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91D8CF-F4B0-4F6B-897E-E8772746E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186" y="303184"/>
            <a:ext cx="3060340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E8A04-01C8-4CC3-8EE3-9826786A86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053" y="332108"/>
            <a:ext cx="2842833" cy="1180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0690AF-FF0A-4E43-B915-47D1127C34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9648" y="332108"/>
            <a:ext cx="3492331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81070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29EAA-5D6B-4DCC-9D07-82DAAA8D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32" y="1738210"/>
            <a:ext cx="3487547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6E336-0D1F-40FD-AF7A-C84E316A4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6" t="24562"/>
          <a:stretch/>
        </p:blipFill>
        <p:spPr>
          <a:xfrm>
            <a:off x="8776186" y="3140125"/>
            <a:ext cx="3071428" cy="131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FE780-8AED-4C8F-BC87-1FE7FC94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8802607" y="1776883"/>
            <a:ext cx="3060339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AA524-5A4E-4041-8A7D-3C5C0F8A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44" r="12318"/>
          <a:stretch/>
        </p:blipFill>
        <p:spPr>
          <a:xfrm>
            <a:off x="170250" y="1770571"/>
            <a:ext cx="3523872" cy="1118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6E70A-C318-4B1E-B652-2455F684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50" y="3278904"/>
            <a:ext cx="3523872" cy="12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E8A04-01C8-4CC3-8EE3-9826786A8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53" y="332108"/>
            <a:ext cx="2842833" cy="1180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0690AF-FF0A-4E43-B915-47D1127C3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648" y="332108"/>
            <a:ext cx="3492331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2B84FA-7BD5-81EC-9860-150C386AF105}"/>
              </a:ext>
            </a:extLst>
          </p:cNvPr>
          <p:cNvSpPr txBox="1"/>
          <p:nvPr/>
        </p:nvSpPr>
        <p:spPr>
          <a:xfrm>
            <a:off x="186014" y="116632"/>
            <a:ext cx="3203380" cy="147732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Cohort overview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C5494F-119B-D23C-D9EE-907F53D587DC}"/>
              </a:ext>
            </a:extLst>
          </p:cNvPr>
          <p:cNvSpPr txBox="1"/>
          <p:nvPr/>
        </p:nvSpPr>
        <p:spPr>
          <a:xfrm>
            <a:off x="77492" y="1699489"/>
            <a:ext cx="3701407" cy="1200329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4CE7EB-06E7-E79C-F928-0F431965C23E}"/>
              </a:ext>
            </a:extLst>
          </p:cNvPr>
          <p:cNvSpPr txBox="1"/>
          <p:nvPr/>
        </p:nvSpPr>
        <p:spPr>
          <a:xfrm>
            <a:off x="4292413" y="103341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049E2A-DFC2-9C86-DDDF-3A37102FAE58}"/>
              </a:ext>
            </a:extLst>
          </p:cNvPr>
          <p:cNvSpPr txBox="1"/>
          <p:nvPr/>
        </p:nvSpPr>
        <p:spPr>
          <a:xfrm>
            <a:off x="4247601" y="1649996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858202-9499-3D9A-4979-61C589B4ED41}"/>
              </a:ext>
            </a:extLst>
          </p:cNvPr>
          <p:cNvSpPr txBox="1"/>
          <p:nvPr/>
        </p:nvSpPr>
        <p:spPr>
          <a:xfrm>
            <a:off x="8616278" y="1700808"/>
            <a:ext cx="3456385" cy="1200329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Access to PPE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1D70F-9047-5271-26AC-9FE5465635E7}"/>
              </a:ext>
            </a:extLst>
          </p:cNvPr>
          <p:cNvSpPr txBox="1"/>
          <p:nvPr/>
        </p:nvSpPr>
        <p:spPr>
          <a:xfrm>
            <a:off x="8616279" y="2942005"/>
            <a:ext cx="3454019" cy="1754326"/>
          </a:xfrm>
          <a:prstGeom prst="rect">
            <a:avLst/>
          </a:prstGeom>
          <a:solidFill>
            <a:schemeClr val="accent6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COVID infection risk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FD8320-DAAD-D5FC-9B9C-868DC5151645}"/>
              </a:ext>
            </a:extLst>
          </p:cNvPr>
          <p:cNvSpPr txBox="1"/>
          <p:nvPr/>
        </p:nvSpPr>
        <p:spPr>
          <a:xfrm>
            <a:off x="81482" y="3092153"/>
            <a:ext cx="3701407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E9582C2-FCE4-8539-6B19-F6F88CCC8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186" y="303184"/>
            <a:ext cx="3060340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31E402-5E9D-8C05-6137-83292B380F97}"/>
              </a:ext>
            </a:extLst>
          </p:cNvPr>
          <p:cNvSpPr txBox="1"/>
          <p:nvPr/>
        </p:nvSpPr>
        <p:spPr>
          <a:xfrm>
            <a:off x="8616278" y="116632"/>
            <a:ext cx="3456386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710334-3F75-A968-FD5A-C55DF4429119}"/>
              </a:ext>
            </a:extLst>
          </p:cNvPr>
          <p:cNvSpPr txBox="1"/>
          <p:nvPr/>
        </p:nvSpPr>
        <p:spPr>
          <a:xfrm>
            <a:off x="8256240" y="116632"/>
            <a:ext cx="3816424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453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B9E9-1B30-5A38-C49D-D5EBE8414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Research in a rapidly changing environment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C7404-8F0B-E26D-94C9-FCE205AA3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907943"/>
            <a:ext cx="3946240" cy="1237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369CC0-1F5A-79BB-7BE7-54B41D1B1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358" r="20576"/>
          <a:stretch/>
        </p:blipFill>
        <p:spPr>
          <a:xfrm>
            <a:off x="191344" y="3356992"/>
            <a:ext cx="3946240" cy="12151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058837-C71D-C848-E949-AF58E7F725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30" r="7285"/>
          <a:stretch/>
        </p:blipFill>
        <p:spPr>
          <a:xfrm>
            <a:off x="191344" y="4941168"/>
            <a:ext cx="3946240" cy="1066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9B5859-0F35-1B38-7BC3-16F53DB87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95" y="2204864"/>
            <a:ext cx="4968552" cy="12822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9AEF65-3D0D-2F7C-87F2-5C1351D02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730" y="4221088"/>
            <a:ext cx="4968552" cy="13366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6704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29EAA-5D6B-4DCC-9D07-82DAAA8D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32" y="1738210"/>
            <a:ext cx="3487547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6E336-0D1F-40FD-AF7A-C84E316A4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6" t="24562"/>
          <a:stretch/>
        </p:blipFill>
        <p:spPr>
          <a:xfrm>
            <a:off x="8776186" y="3140125"/>
            <a:ext cx="3071428" cy="131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FE780-8AED-4C8F-BC87-1FE7FC94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8802607" y="1776883"/>
            <a:ext cx="3060339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AA524-5A4E-4041-8A7D-3C5C0F8A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44" r="12318"/>
          <a:stretch/>
        </p:blipFill>
        <p:spPr>
          <a:xfrm>
            <a:off x="170250" y="1770571"/>
            <a:ext cx="3523872" cy="1118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6E70A-C318-4B1E-B652-2455F684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50" y="3278904"/>
            <a:ext cx="3523872" cy="12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E8A04-01C8-4CC3-8EE3-9826786A8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53" y="332108"/>
            <a:ext cx="2842833" cy="1180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0690AF-FF0A-4E43-B915-47D1127C3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648" y="332108"/>
            <a:ext cx="3492331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2B84FA-7BD5-81EC-9860-150C386AF105}"/>
              </a:ext>
            </a:extLst>
          </p:cNvPr>
          <p:cNvSpPr txBox="1"/>
          <p:nvPr/>
        </p:nvSpPr>
        <p:spPr>
          <a:xfrm>
            <a:off x="186014" y="116632"/>
            <a:ext cx="3203380" cy="147732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Cohort overview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C5494F-119B-D23C-D9EE-907F53D587DC}"/>
              </a:ext>
            </a:extLst>
          </p:cNvPr>
          <p:cNvSpPr txBox="1"/>
          <p:nvPr/>
        </p:nvSpPr>
        <p:spPr>
          <a:xfrm>
            <a:off x="77492" y="1699489"/>
            <a:ext cx="3701407" cy="1200329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4CE7EB-06E7-E79C-F928-0F431965C23E}"/>
              </a:ext>
            </a:extLst>
          </p:cNvPr>
          <p:cNvSpPr txBox="1"/>
          <p:nvPr/>
        </p:nvSpPr>
        <p:spPr>
          <a:xfrm>
            <a:off x="4292413" y="103341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049E2A-DFC2-9C86-DDDF-3A37102FAE58}"/>
              </a:ext>
            </a:extLst>
          </p:cNvPr>
          <p:cNvSpPr txBox="1"/>
          <p:nvPr/>
        </p:nvSpPr>
        <p:spPr>
          <a:xfrm>
            <a:off x="4247601" y="1649996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858202-9499-3D9A-4979-61C589B4ED41}"/>
              </a:ext>
            </a:extLst>
          </p:cNvPr>
          <p:cNvSpPr txBox="1"/>
          <p:nvPr/>
        </p:nvSpPr>
        <p:spPr>
          <a:xfrm>
            <a:off x="8616278" y="1700808"/>
            <a:ext cx="3456385" cy="1200329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Access to PPE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1D70F-9047-5271-26AC-9FE5465635E7}"/>
              </a:ext>
            </a:extLst>
          </p:cNvPr>
          <p:cNvSpPr txBox="1"/>
          <p:nvPr/>
        </p:nvSpPr>
        <p:spPr>
          <a:xfrm>
            <a:off x="8616279" y="2942005"/>
            <a:ext cx="3454019" cy="1754326"/>
          </a:xfrm>
          <a:prstGeom prst="rect">
            <a:avLst/>
          </a:prstGeom>
          <a:solidFill>
            <a:schemeClr val="accent6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COVID infection risk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FD8320-DAAD-D5FC-9B9C-868DC5151645}"/>
              </a:ext>
            </a:extLst>
          </p:cNvPr>
          <p:cNvSpPr txBox="1"/>
          <p:nvPr/>
        </p:nvSpPr>
        <p:spPr>
          <a:xfrm>
            <a:off x="81482" y="3092153"/>
            <a:ext cx="3701407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E9582C2-FCE4-8539-6B19-F6F88CCC8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186" y="303184"/>
            <a:ext cx="3060340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31E402-5E9D-8C05-6137-83292B380F97}"/>
              </a:ext>
            </a:extLst>
          </p:cNvPr>
          <p:cNvSpPr txBox="1"/>
          <p:nvPr/>
        </p:nvSpPr>
        <p:spPr>
          <a:xfrm>
            <a:off x="8616278" y="116632"/>
            <a:ext cx="3456386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710334-3F75-A968-FD5A-C55DF4429119}"/>
              </a:ext>
            </a:extLst>
          </p:cNvPr>
          <p:cNvSpPr txBox="1"/>
          <p:nvPr/>
        </p:nvSpPr>
        <p:spPr>
          <a:xfrm>
            <a:off x="8256240" y="116632"/>
            <a:ext cx="3816424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2F0BB-6F7F-840B-030B-A3F3E2217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235" y="4971489"/>
            <a:ext cx="3523872" cy="1112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D2C56-51EB-7834-2428-79891DF316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2407" y="3538061"/>
            <a:ext cx="1828789" cy="127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EEF15-811D-7E84-FDFE-037330C066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5795" y="4752636"/>
            <a:ext cx="1612765" cy="8642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2346F1-4B0A-0F95-1C67-310CC4E91765}"/>
              </a:ext>
            </a:extLst>
          </p:cNvPr>
          <p:cNvSpPr/>
          <p:nvPr/>
        </p:nvSpPr>
        <p:spPr>
          <a:xfrm>
            <a:off x="4219388" y="3448761"/>
            <a:ext cx="2146689" cy="227749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3A76C-0461-5DFA-FC8F-52F2EBB7A0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4407" y="4944392"/>
            <a:ext cx="3143488" cy="105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D74518-1EBE-A99E-2548-F5B4050EA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7725" y="3474304"/>
            <a:ext cx="1835870" cy="1247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93AB6A-1E8A-1D34-6731-3BBEC16C97B1}"/>
              </a:ext>
            </a:extLst>
          </p:cNvPr>
          <p:cNvSpPr txBox="1"/>
          <p:nvPr/>
        </p:nvSpPr>
        <p:spPr>
          <a:xfrm>
            <a:off x="6517657" y="4858294"/>
            <a:ext cx="194704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/>
              <a:t>Factors associated with Health Related Quality of Life in UK healthcare workers: a cross-sectional study</a:t>
            </a:r>
          </a:p>
        </p:txBody>
      </p:sp>
    </p:spTree>
    <p:extLst>
      <p:ext uri="{BB962C8B-B14F-4D97-AF65-F5344CB8AC3E}">
        <p14:creationId xmlns:p14="http://schemas.microsoft.com/office/powerpoint/2010/main" val="3587282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29EAA-5D6B-4DCC-9D07-82DAAA8D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32" y="1738210"/>
            <a:ext cx="3487547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6E336-0D1F-40FD-AF7A-C84E316A4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6" t="24562"/>
          <a:stretch/>
        </p:blipFill>
        <p:spPr>
          <a:xfrm>
            <a:off x="8776186" y="3140125"/>
            <a:ext cx="3071428" cy="131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FE780-8AED-4C8F-BC87-1FE7FC94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8802607" y="1776883"/>
            <a:ext cx="3060339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AA524-5A4E-4041-8A7D-3C5C0F8A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44" r="12318"/>
          <a:stretch/>
        </p:blipFill>
        <p:spPr>
          <a:xfrm>
            <a:off x="170250" y="1770571"/>
            <a:ext cx="3523872" cy="1118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6E70A-C318-4B1E-B652-2455F684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50" y="3278904"/>
            <a:ext cx="3523872" cy="12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E8A04-01C8-4CC3-8EE3-9826786A8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53" y="332108"/>
            <a:ext cx="2842833" cy="1180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0690AF-FF0A-4E43-B915-47D1127C3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648" y="332108"/>
            <a:ext cx="3492331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2B84FA-7BD5-81EC-9860-150C386AF105}"/>
              </a:ext>
            </a:extLst>
          </p:cNvPr>
          <p:cNvSpPr txBox="1"/>
          <p:nvPr/>
        </p:nvSpPr>
        <p:spPr>
          <a:xfrm>
            <a:off x="186014" y="116632"/>
            <a:ext cx="3203380" cy="147732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Cohort overview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C5494F-119B-D23C-D9EE-907F53D587DC}"/>
              </a:ext>
            </a:extLst>
          </p:cNvPr>
          <p:cNvSpPr txBox="1"/>
          <p:nvPr/>
        </p:nvSpPr>
        <p:spPr>
          <a:xfrm>
            <a:off x="77492" y="1699489"/>
            <a:ext cx="3701407" cy="1200329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4CE7EB-06E7-E79C-F928-0F431965C23E}"/>
              </a:ext>
            </a:extLst>
          </p:cNvPr>
          <p:cNvSpPr txBox="1"/>
          <p:nvPr/>
        </p:nvSpPr>
        <p:spPr>
          <a:xfrm>
            <a:off x="4292413" y="103341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049E2A-DFC2-9C86-DDDF-3A37102FAE58}"/>
              </a:ext>
            </a:extLst>
          </p:cNvPr>
          <p:cNvSpPr txBox="1"/>
          <p:nvPr/>
        </p:nvSpPr>
        <p:spPr>
          <a:xfrm>
            <a:off x="4247601" y="1649996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858202-9499-3D9A-4979-61C589B4ED41}"/>
              </a:ext>
            </a:extLst>
          </p:cNvPr>
          <p:cNvSpPr txBox="1"/>
          <p:nvPr/>
        </p:nvSpPr>
        <p:spPr>
          <a:xfrm>
            <a:off x="8616278" y="1700808"/>
            <a:ext cx="3456385" cy="1200329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Access to PPE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1D70F-9047-5271-26AC-9FE5465635E7}"/>
              </a:ext>
            </a:extLst>
          </p:cNvPr>
          <p:cNvSpPr txBox="1"/>
          <p:nvPr/>
        </p:nvSpPr>
        <p:spPr>
          <a:xfrm>
            <a:off x="8616279" y="2942005"/>
            <a:ext cx="3454019" cy="1754326"/>
          </a:xfrm>
          <a:prstGeom prst="rect">
            <a:avLst/>
          </a:prstGeom>
          <a:solidFill>
            <a:schemeClr val="accent6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COVID infection risk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FD8320-DAAD-D5FC-9B9C-868DC5151645}"/>
              </a:ext>
            </a:extLst>
          </p:cNvPr>
          <p:cNvSpPr txBox="1"/>
          <p:nvPr/>
        </p:nvSpPr>
        <p:spPr>
          <a:xfrm>
            <a:off x="81482" y="3092153"/>
            <a:ext cx="3701407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E9582C2-FCE4-8539-6B19-F6F88CCC8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186" y="303184"/>
            <a:ext cx="3060340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31E402-5E9D-8C05-6137-83292B380F97}"/>
              </a:ext>
            </a:extLst>
          </p:cNvPr>
          <p:cNvSpPr txBox="1"/>
          <p:nvPr/>
        </p:nvSpPr>
        <p:spPr>
          <a:xfrm>
            <a:off x="8616278" y="116632"/>
            <a:ext cx="3456386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710334-3F75-A968-FD5A-C55DF4429119}"/>
              </a:ext>
            </a:extLst>
          </p:cNvPr>
          <p:cNvSpPr txBox="1"/>
          <p:nvPr/>
        </p:nvSpPr>
        <p:spPr>
          <a:xfrm>
            <a:off x="8256240" y="116632"/>
            <a:ext cx="3816424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2F0BB-6F7F-840B-030B-A3F3E2217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235" y="4971489"/>
            <a:ext cx="3523872" cy="1112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D2C56-51EB-7834-2428-79891DF316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2407" y="3538061"/>
            <a:ext cx="1828789" cy="127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EEF15-811D-7E84-FDFE-037330C066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5795" y="4752636"/>
            <a:ext cx="1612765" cy="8642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2346F1-4B0A-0F95-1C67-310CC4E91765}"/>
              </a:ext>
            </a:extLst>
          </p:cNvPr>
          <p:cNvSpPr/>
          <p:nvPr/>
        </p:nvSpPr>
        <p:spPr>
          <a:xfrm>
            <a:off x="4219388" y="3448761"/>
            <a:ext cx="2146689" cy="227749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3A76C-0461-5DFA-FC8F-52F2EBB7A0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4407" y="4944392"/>
            <a:ext cx="3143488" cy="105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D74518-1EBE-A99E-2548-F5B4050EA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7725" y="3474304"/>
            <a:ext cx="1835870" cy="1247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93AB6A-1E8A-1D34-6731-3BBEC16C97B1}"/>
              </a:ext>
            </a:extLst>
          </p:cNvPr>
          <p:cNvSpPr txBox="1"/>
          <p:nvPr/>
        </p:nvSpPr>
        <p:spPr>
          <a:xfrm>
            <a:off x="6517657" y="4858294"/>
            <a:ext cx="194704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/>
              <a:t>Factors associated with Health-Related Quality of Life in UK healthcare workers: a cross-sectional study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A43B7-DB15-BB12-24E4-8C91684023CB}"/>
              </a:ext>
            </a:extLst>
          </p:cNvPr>
          <p:cNvSpPr txBox="1"/>
          <p:nvPr/>
        </p:nvSpPr>
        <p:spPr>
          <a:xfrm>
            <a:off x="56103" y="4879559"/>
            <a:ext cx="3708000" cy="1477328"/>
          </a:xfrm>
          <a:prstGeom prst="rect">
            <a:avLst/>
          </a:prstGeom>
          <a:solidFill>
            <a:srgbClr val="FFFF00">
              <a:alpha val="94000"/>
            </a:srgb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Mental health/Financial concerns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F6A697-1471-C37C-DDEF-748C75217E10}"/>
              </a:ext>
            </a:extLst>
          </p:cNvPr>
          <p:cNvSpPr txBox="1"/>
          <p:nvPr/>
        </p:nvSpPr>
        <p:spPr>
          <a:xfrm>
            <a:off x="4148564" y="3403669"/>
            <a:ext cx="2305030" cy="2585323"/>
          </a:xfrm>
          <a:prstGeom prst="rect">
            <a:avLst/>
          </a:prstGeom>
          <a:solidFill>
            <a:schemeClr val="tx1">
              <a:lumMod val="50000"/>
              <a:lumOff val="50000"/>
              <a:alpha val="93725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Discrimination</a:t>
            </a: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Workforce retention/</a:t>
            </a: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intentions to leave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6E10D-0F87-098F-6E2A-650C3EB41E52}"/>
              </a:ext>
            </a:extLst>
          </p:cNvPr>
          <p:cNvSpPr txBox="1"/>
          <p:nvPr/>
        </p:nvSpPr>
        <p:spPr>
          <a:xfrm>
            <a:off x="6500478" y="3413603"/>
            <a:ext cx="1944000" cy="1368000"/>
          </a:xfrm>
          <a:prstGeom prst="rect">
            <a:avLst/>
          </a:prstGeom>
          <a:solidFill>
            <a:schemeClr val="accent6">
              <a:lumMod val="20000"/>
              <a:lumOff val="80000"/>
              <a:alpha val="93725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Long-COVID</a:t>
            </a:r>
            <a:endParaRPr lang="en-GB"/>
          </a:p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10822-A6C8-07F8-381F-F2AB52C534F9}"/>
              </a:ext>
            </a:extLst>
          </p:cNvPr>
          <p:cNvSpPr txBox="1"/>
          <p:nvPr/>
        </p:nvSpPr>
        <p:spPr>
          <a:xfrm>
            <a:off x="8616280" y="4798416"/>
            <a:ext cx="3456385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Multiple long-term conditions/physical health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7EDFA8-75AC-828B-E85D-9330F906D979}"/>
              </a:ext>
            </a:extLst>
          </p:cNvPr>
          <p:cNvSpPr txBox="1"/>
          <p:nvPr/>
        </p:nvSpPr>
        <p:spPr>
          <a:xfrm>
            <a:off x="6517658" y="4842304"/>
            <a:ext cx="2011104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847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29EAA-5D6B-4DCC-9D07-82DAAA8D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32" y="1738210"/>
            <a:ext cx="3487547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6E336-0D1F-40FD-AF7A-C84E316A4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6" t="24562"/>
          <a:stretch/>
        </p:blipFill>
        <p:spPr>
          <a:xfrm>
            <a:off x="8776186" y="3140125"/>
            <a:ext cx="3071428" cy="131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FE780-8AED-4C8F-BC87-1FE7FC94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8802607" y="1776883"/>
            <a:ext cx="3060339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AA524-5A4E-4041-8A7D-3C5C0F8A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44" r="12318"/>
          <a:stretch/>
        </p:blipFill>
        <p:spPr>
          <a:xfrm>
            <a:off x="170250" y="1770571"/>
            <a:ext cx="3523872" cy="1118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6E70A-C318-4B1E-B652-2455F684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50" y="3278904"/>
            <a:ext cx="3523872" cy="12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E8A04-01C8-4CC3-8EE3-9826786A8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53" y="332108"/>
            <a:ext cx="2842833" cy="1180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0690AF-FF0A-4E43-B915-47D1127C3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648" y="332108"/>
            <a:ext cx="3492331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2B84FA-7BD5-81EC-9860-150C386AF105}"/>
              </a:ext>
            </a:extLst>
          </p:cNvPr>
          <p:cNvSpPr txBox="1"/>
          <p:nvPr/>
        </p:nvSpPr>
        <p:spPr>
          <a:xfrm>
            <a:off x="186014" y="116632"/>
            <a:ext cx="3203380" cy="147732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Cohort overview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C5494F-119B-D23C-D9EE-907F53D587DC}"/>
              </a:ext>
            </a:extLst>
          </p:cNvPr>
          <p:cNvSpPr txBox="1"/>
          <p:nvPr/>
        </p:nvSpPr>
        <p:spPr>
          <a:xfrm>
            <a:off x="77492" y="1699489"/>
            <a:ext cx="3701407" cy="1200329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4CE7EB-06E7-E79C-F928-0F431965C23E}"/>
              </a:ext>
            </a:extLst>
          </p:cNvPr>
          <p:cNvSpPr txBox="1"/>
          <p:nvPr/>
        </p:nvSpPr>
        <p:spPr>
          <a:xfrm>
            <a:off x="4292413" y="103341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049E2A-DFC2-9C86-DDDF-3A37102FAE58}"/>
              </a:ext>
            </a:extLst>
          </p:cNvPr>
          <p:cNvSpPr txBox="1"/>
          <p:nvPr/>
        </p:nvSpPr>
        <p:spPr>
          <a:xfrm>
            <a:off x="4247601" y="1649996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858202-9499-3D9A-4979-61C589B4ED41}"/>
              </a:ext>
            </a:extLst>
          </p:cNvPr>
          <p:cNvSpPr txBox="1"/>
          <p:nvPr/>
        </p:nvSpPr>
        <p:spPr>
          <a:xfrm>
            <a:off x="8616278" y="1700808"/>
            <a:ext cx="3456385" cy="1200329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Access to PPE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1D70F-9047-5271-26AC-9FE5465635E7}"/>
              </a:ext>
            </a:extLst>
          </p:cNvPr>
          <p:cNvSpPr txBox="1"/>
          <p:nvPr/>
        </p:nvSpPr>
        <p:spPr>
          <a:xfrm>
            <a:off x="8616279" y="2942005"/>
            <a:ext cx="3454019" cy="1754326"/>
          </a:xfrm>
          <a:prstGeom prst="rect">
            <a:avLst/>
          </a:prstGeom>
          <a:solidFill>
            <a:schemeClr val="accent6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COVID infection risk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FD8320-DAAD-D5FC-9B9C-868DC5151645}"/>
              </a:ext>
            </a:extLst>
          </p:cNvPr>
          <p:cNvSpPr txBox="1"/>
          <p:nvPr/>
        </p:nvSpPr>
        <p:spPr>
          <a:xfrm>
            <a:off x="81482" y="3092153"/>
            <a:ext cx="3701407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E9582C2-FCE4-8539-6B19-F6F88CCC8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186" y="303184"/>
            <a:ext cx="3060340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31E402-5E9D-8C05-6137-83292B380F97}"/>
              </a:ext>
            </a:extLst>
          </p:cNvPr>
          <p:cNvSpPr txBox="1"/>
          <p:nvPr/>
        </p:nvSpPr>
        <p:spPr>
          <a:xfrm>
            <a:off x="8616278" y="116632"/>
            <a:ext cx="3456386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710334-3F75-A968-FD5A-C55DF4429119}"/>
              </a:ext>
            </a:extLst>
          </p:cNvPr>
          <p:cNvSpPr txBox="1"/>
          <p:nvPr/>
        </p:nvSpPr>
        <p:spPr>
          <a:xfrm>
            <a:off x="8256240" y="116632"/>
            <a:ext cx="3816424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2F0BB-6F7F-840B-030B-A3F3E2217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235" y="4971489"/>
            <a:ext cx="3523872" cy="1112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D2C56-51EB-7834-2428-79891DF316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2407" y="3538061"/>
            <a:ext cx="1828789" cy="127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EEF15-811D-7E84-FDFE-037330C066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5795" y="4752636"/>
            <a:ext cx="1612765" cy="8642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2346F1-4B0A-0F95-1C67-310CC4E91765}"/>
              </a:ext>
            </a:extLst>
          </p:cNvPr>
          <p:cNvSpPr/>
          <p:nvPr/>
        </p:nvSpPr>
        <p:spPr>
          <a:xfrm>
            <a:off x="4219388" y="3448761"/>
            <a:ext cx="2146689" cy="227749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3A76C-0461-5DFA-FC8F-52F2EBB7A0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4407" y="4944392"/>
            <a:ext cx="3143488" cy="105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D74518-1EBE-A99E-2548-F5B4050EA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7725" y="3474304"/>
            <a:ext cx="1835870" cy="1247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93AB6A-1E8A-1D34-6731-3BBEC16C97B1}"/>
              </a:ext>
            </a:extLst>
          </p:cNvPr>
          <p:cNvSpPr txBox="1"/>
          <p:nvPr/>
        </p:nvSpPr>
        <p:spPr>
          <a:xfrm>
            <a:off x="6517657" y="4858294"/>
            <a:ext cx="194704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/>
              <a:t>Factors associated with Health-Related Quality of Life in UK healthcare workers: a cross-sectional study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A43B7-DB15-BB12-24E4-8C91684023CB}"/>
              </a:ext>
            </a:extLst>
          </p:cNvPr>
          <p:cNvSpPr txBox="1"/>
          <p:nvPr/>
        </p:nvSpPr>
        <p:spPr>
          <a:xfrm>
            <a:off x="56103" y="4879559"/>
            <a:ext cx="3708000" cy="1477328"/>
          </a:xfrm>
          <a:prstGeom prst="rect">
            <a:avLst/>
          </a:prstGeom>
          <a:solidFill>
            <a:srgbClr val="FFFF00">
              <a:alpha val="94000"/>
            </a:srgb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Mental health/Financial concerns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F6A697-1471-C37C-DDEF-748C75217E10}"/>
              </a:ext>
            </a:extLst>
          </p:cNvPr>
          <p:cNvSpPr txBox="1"/>
          <p:nvPr/>
        </p:nvSpPr>
        <p:spPr>
          <a:xfrm>
            <a:off x="4148564" y="3403669"/>
            <a:ext cx="2305030" cy="2585323"/>
          </a:xfrm>
          <a:prstGeom prst="rect">
            <a:avLst/>
          </a:prstGeom>
          <a:solidFill>
            <a:schemeClr val="tx1">
              <a:lumMod val="50000"/>
              <a:lumOff val="50000"/>
              <a:alpha val="93725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Discrimination</a:t>
            </a: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Workforce retention/</a:t>
            </a: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intentions to leave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6E10D-0F87-098F-6E2A-650C3EB41E52}"/>
              </a:ext>
            </a:extLst>
          </p:cNvPr>
          <p:cNvSpPr txBox="1"/>
          <p:nvPr/>
        </p:nvSpPr>
        <p:spPr>
          <a:xfrm>
            <a:off x="6500478" y="3413603"/>
            <a:ext cx="1944000" cy="1368000"/>
          </a:xfrm>
          <a:prstGeom prst="rect">
            <a:avLst/>
          </a:prstGeom>
          <a:solidFill>
            <a:schemeClr val="accent6">
              <a:lumMod val="20000"/>
              <a:lumOff val="80000"/>
              <a:alpha val="93725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Long-COVID</a:t>
            </a:r>
            <a:endParaRPr lang="en-GB"/>
          </a:p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10822-A6C8-07F8-381F-F2AB52C534F9}"/>
              </a:ext>
            </a:extLst>
          </p:cNvPr>
          <p:cNvSpPr txBox="1"/>
          <p:nvPr/>
        </p:nvSpPr>
        <p:spPr>
          <a:xfrm>
            <a:off x="8616280" y="4798416"/>
            <a:ext cx="3456385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Multiple long-term conditions/physical health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7EDFA8-75AC-828B-E85D-9330F906D979}"/>
              </a:ext>
            </a:extLst>
          </p:cNvPr>
          <p:cNvSpPr txBox="1"/>
          <p:nvPr/>
        </p:nvSpPr>
        <p:spPr>
          <a:xfrm>
            <a:off x="6517658" y="4842304"/>
            <a:ext cx="2011104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69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29EAA-5D6B-4DCC-9D07-82DAAA8D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32" y="1738210"/>
            <a:ext cx="3487547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6E336-0D1F-40FD-AF7A-C84E316A4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6" t="24562"/>
          <a:stretch/>
        </p:blipFill>
        <p:spPr>
          <a:xfrm>
            <a:off x="8776186" y="3140125"/>
            <a:ext cx="3071428" cy="131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FE780-8AED-4C8F-BC87-1FE7FC94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8802607" y="1776883"/>
            <a:ext cx="3060339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AA524-5A4E-4041-8A7D-3C5C0F8A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44" r="12318"/>
          <a:stretch/>
        </p:blipFill>
        <p:spPr>
          <a:xfrm>
            <a:off x="170250" y="1770571"/>
            <a:ext cx="3523872" cy="1118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6E70A-C318-4B1E-B652-2455F684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50" y="3278904"/>
            <a:ext cx="3523872" cy="12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E8A04-01C8-4CC3-8EE3-9826786A8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53" y="332108"/>
            <a:ext cx="2842833" cy="1180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0690AF-FF0A-4E43-B915-47D1127C3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648" y="332108"/>
            <a:ext cx="3492331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2B84FA-7BD5-81EC-9860-150C386AF105}"/>
              </a:ext>
            </a:extLst>
          </p:cNvPr>
          <p:cNvSpPr txBox="1"/>
          <p:nvPr/>
        </p:nvSpPr>
        <p:spPr>
          <a:xfrm>
            <a:off x="186014" y="116632"/>
            <a:ext cx="3203380" cy="147732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Cohort overview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C5494F-119B-D23C-D9EE-907F53D587DC}"/>
              </a:ext>
            </a:extLst>
          </p:cNvPr>
          <p:cNvSpPr txBox="1"/>
          <p:nvPr/>
        </p:nvSpPr>
        <p:spPr>
          <a:xfrm>
            <a:off x="77492" y="1699489"/>
            <a:ext cx="3701407" cy="1200329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4CE7EB-06E7-E79C-F928-0F431965C23E}"/>
              </a:ext>
            </a:extLst>
          </p:cNvPr>
          <p:cNvSpPr txBox="1"/>
          <p:nvPr/>
        </p:nvSpPr>
        <p:spPr>
          <a:xfrm>
            <a:off x="4292413" y="103341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049E2A-DFC2-9C86-DDDF-3A37102FAE58}"/>
              </a:ext>
            </a:extLst>
          </p:cNvPr>
          <p:cNvSpPr txBox="1"/>
          <p:nvPr/>
        </p:nvSpPr>
        <p:spPr>
          <a:xfrm>
            <a:off x="4247601" y="1649996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858202-9499-3D9A-4979-61C589B4ED41}"/>
              </a:ext>
            </a:extLst>
          </p:cNvPr>
          <p:cNvSpPr txBox="1"/>
          <p:nvPr/>
        </p:nvSpPr>
        <p:spPr>
          <a:xfrm>
            <a:off x="8616278" y="1700808"/>
            <a:ext cx="3456385" cy="1200329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Access to PPE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1D70F-9047-5271-26AC-9FE5465635E7}"/>
              </a:ext>
            </a:extLst>
          </p:cNvPr>
          <p:cNvSpPr txBox="1"/>
          <p:nvPr/>
        </p:nvSpPr>
        <p:spPr>
          <a:xfrm>
            <a:off x="8616279" y="2942005"/>
            <a:ext cx="3454019" cy="1754326"/>
          </a:xfrm>
          <a:prstGeom prst="rect">
            <a:avLst/>
          </a:prstGeom>
          <a:solidFill>
            <a:schemeClr val="accent6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COVID infection risk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FD8320-DAAD-D5FC-9B9C-868DC5151645}"/>
              </a:ext>
            </a:extLst>
          </p:cNvPr>
          <p:cNvSpPr txBox="1"/>
          <p:nvPr/>
        </p:nvSpPr>
        <p:spPr>
          <a:xfrm>
            <a:off x="81482" y="3092153"/>
            <a:ext cx="3701407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E9582C2-FCE4-8539-6B19-F6F88CCC8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186" y="303184"/>
            <a:ext cx="3060340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31E402-5E9D-8C05-6137-83292B380F97}"/>
              </a:ext>
            </a:extLst>
          </p:cNvPr>
          <p:cNvSpPr txBox="1"/>
          <p:nvPr/>
        </p:nvSpPr>
        <p:spPr>
          <a:xfrm>
            <a:off x="8616278" y="116632"/>
            <a:ext cx="3456386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710334-3F75-A968-FD5A-C55DF4429119}"/>
              </a:ext>
            </a:extLst>
          </p:cNvPr>
          <p:cNvSpPr txBox="1"/>
          <p:nvPr/>
        </p:nvSpPr>
        <p:spPr>
          <a:xfrm>
            <a:off x="8256240" y="116632"/>
            <a:ext cx="3816424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2F0BB-6F7F-840B-030B-A3F3E2217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235" y="4971489"/>
            <a:ext cx="3523872" cy="1112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D2C56-51EB-7834-2428-79891DF316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2407" y="3538061"/>
            <a:ext cx="1828789" cy="127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EEF15-811D-7E84-FDFE-037330C066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5795" y="4752636"/>
            <a:ext cx="1612765" cy="8642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2346F1-4B0A-0F95-1C67-310CC4E91765}"/>
              </a:ext>
            </a:extLst>
          </p:cNvPr>
          <p:cNvSpPr/>
          <p:nvPr/>
        </p:nvSpPr>
        <p:spPr>
          <a:xfrm>
            <a:off x="4219388" y="3448761"/>
            <a:ext cx="2146689" cy="227749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3A76C-0461-5DFA-FC8F-52F2EBB7A0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4407" y="4944392"/>
            <a:ext cx="3143488" cy="105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D74518-1EBE-A99E-2548-F5B4050EA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7725" y="3474304"/>
            <a:ext cx="1835870" cy="1247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93AB6A-1E8A-1D34-6731-3BBEC16C97B1}"/>
              </a:ext>
            </a:extLst>
          </p:cNvPr>
          <p:cNvSpPr txBox="1"/>
          <p:nvPr/>
        </p:nvSpPr>
        <p:spPr>
          <a:xfrm>
            <a:off x="6517657" y="4858294"/>
            <a:ext cx="194704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/>
              <a:t>Factors associated with Health-Related Quality of Life in UK healthcare workers: a cross-sectional study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A43B7-DB15-BB12-24E4-8C91684023CB}"/>
              </a:ext>
            </a:extLst>
          </p:cNvPr>
          <p:cNvSpPr txBox="1"/>
          <p:nvPr/>
        </p:nvSpPr>
        <p:spPr>
          <a:xfrm>
            <a:off x="56103" y="4879559"/>
            <a:ext cx="3708000" cy="1477328"/>
          </a:xfrm>
          <a:prstGeom prst="rect">
            <a:avLst/>
          </a:prstGeom>
          <a:solidFill>
            <a:srgbClr val="FFFF00">
              <a:alpha val="94000"/>
            </a:srgb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Mental health/Financial concerns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F6A697-1471-C37C-DDEF-748C75217E10}"/>
              </a:ext>
            </a:extLst>
          </p:cNvPr>
          <p:cNvSpPr txBox="1"/>
          <p:nvPr/>
        </p:nvSpPr>
        <p:spPr>
          <a:xfrm>
            <a:off x="4148564" y="3403669"/>
            <a:ext cx="2305030" cy="2585323"/>
          </a:xfrm>
          <a:prstGeom prst="rect">
            <a:avLst/>
          </a:prstGeom>
          <a:solidFill>
            <a:schemeClr val="tx1">
              <a:lumMod val="50000"/>
              <a:lumOff val="50000"/>
              <a:alpha val="93725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Discrimination</a:t>
            </a: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Workforce retention/</a:t>
            </a: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intentions to leave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6E10D-0F87-098F-6E2A-650C3EB41E52}"/>
              </a:ext>
            </a:extLst>
          </p:cNvPr>
          <p:cNvSpPr txBox="1"/>
          <p:nvPr/>
        </p:nvSpPr>
        <p:spPr>
          <a:xfrm>
            <a:off x="6500478" y="3413603"/>
            <a:ext cx="1944000" cy="1368000"/>
          </a:xfrm>
          <a:prstGeom prst="rect">
            <a:avLst/>
          </a:prstGeom>
          <a:solidFill>
            <a:schemeClr val="accent6">
              <a:lumMod val="20000"/>
              <a:lumOff val="80000"/>
              <a:alpha val="93725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Long-COVID</a:t>
            </a:r>
            <a:endParaRPr lang="en-GB"/>
          </a:p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10822-A6C8-07F8-381F-F2AB52C534F9}"/>
              </a:ext>
            </a:extLst>
          </p:cNvPr>
          <p:cNvSpPr txBox="1"/>
          <p:nvPr/>
        </p:nvSpPr>
        <p:spPr>
          <a:xfrm>
            <a:off x="8616280" y="4798416"/>
            <a:ext cx="3456385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Multiple long-term conditions/physical health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7EDFA8-75AC-828B-E85D-9330F906D979}"/>
              </a:ext>
            </a:extLst>
          </p:cNvPr>
          <p:cNvSpPr txBox="1"/>
          <p:nvPr/>
        </p:nvSpPr>
        <p:spPr>
          <a:xfrm>
            <a:off x="6517658" y="4842304"/>
            <a:ext cx="2011104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91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772817"/>
            <a:ext cx="7772400" cy="1470025"/>
          </a:xfrm>
        </p:spPr>
        <p:txBody>
          <a:bodyPr/>
          <a:lstStyle/>
          <a:p>
            <a:r>
              <a:rPr lang="en-GB" b="1"/>
              <a:t>NHS workforce</a:t>
            </a:r>
          </a:p>
        </p:txBody>
      </p:sp>
    </p:spTree>
    <p:extLst>
      <p:ext uri="{BB962C8B-B14F-4D97-AF65-F5344CB8AC3E}">
        <p14:creationId xmlns:p14="http://schemas.microsoft.com/office/powerpoint/2010/main" val="4156411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2" y="118499"/>
            <a:ext cx="1027953" cy="909762"/>
          </a:xfrm>
          <a:prstGeom prst="rect">
            <a:avLst/>
          </a:prstGeom>
        </p:spPr>
      </p:pic>
      <p:sp>
        <p:nvSpPr>
          <p:cNvPr id="4" name="Content Placeholder 1"/>
          <p:cNvSpPr txBox="1">
            <a:spLocks/>
          </p:cNvSpPr>
          <p:nvPr/>
        </p:nvSpPr>
        <p:spPr>
          <a:xfrm>
            <a:off x="70078" y="1213060"/>
            <a:ext cx="11317249" cy="53818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GB" sz="1800">
              <a:latin typeface="Brandon Text Regular" panose="020B0503020203060203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44D9AC8-C57C-0F68-4A52-182568F5AE66}"/>
              </a:ext>
            </a:extLst>
          </p:cNvPr>
          <p:cNvSpPr txBox="1">
            <a:spLocks/>
          </p:cNvSpPr>
          <p:nvPr/>
        </p:nvSpPr>
        <p:spPr>
          <a:xfrm>
            <a:off x="8007443" y="1213060"/>
            <a:ext cx="3815961" cy="53818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n-GB" sz="1800">
              <a:latin typeface="Brandon Text Regular" panose="020B050302020306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5B3E02-2F28-EFF1-03E4-E36394634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1" y="1772816"/>
            <a:ext cx="8372808" cy="28083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2415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BE7C3-93B9-C81F-E730-6245AEC7E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040"/>
            <a:ext cx="10515600" cy="1325563"/>
          </a:xfrm>
        </p:spPr>
        <p:txBody>
          <a:bodyPr/>
          <a:lstStyle/>
          <a:p>
            <a:r>
              <a:rPr lang="en-US" b="1"/>
              <a:t>Multiple long-term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58DC6-0A38-31DC-D0A6-7BA9B2EFB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300" b="1"/>
              <a:t>Healthcare workers’ (HCW) well-being has a direct effect on patient care</a:t>
            </a:r>
          </a:p>
          <a:p>
            <a:pPr>
              <a:lnSpc>
                <a:spcPct val="150000"/>
              </a:lnSpc>
            </a:pPr>
            <a:r>
              <a:rPr lang="en-GB" sz="2300" b="1"/>
              <a:t>Little known about the prevalence and patterns of long-term medical conditions in HCWs, especially those from ethnic minorities/migrants</a:t>
            </a:r>
          </a:p>
          <a:p>
            <a:pPr>
              <a:lnSpc>
                <a:spcPct val="150000"/>
              </a:lnSpc>
            </a:pPr>
            <a:r>
              <a:rPr lang="en-US" sz="2300" b="1"/>
              <a:t>Analysis using questionnaire data from baseline (December 2020-March 2021)</a:t>
            </a:r>
          </a:p>
          <a:p>
            <a:pPr>
              <a:lnSpc>
                <a:spcPct val="150000"/>
              </a:lnSpc>
            </a:pPr>
            <a:r>
              <a:rPr lang="en-GB" sz="2300" b="1">
                <a:latin typeface="Brandon Text Regular" panose="020B0503020203060203" pitchFamily="34" charset="0"/>
                <a:cs typeface="Arial" panose="020B0604020202020204" pitchFamily="34" charset="0"/>
              </a:rPr>
              <a:t>Outcomes</a:t>
            </a:r>
          </a:p>
          <a:p>
            <a:pPr lvl="1">
              <a:lnSpc>
                <a:spcPct val="150000"/>
              </a:lnSpc>
            </a:pPr>
            <a:r>
              <a:rPr lang="en-GB" sz="2300" b="1">
                <a:latin typeface="Brandon Text Regular" panose="020B0503020203060203" pitchFamily="34" charset="0"/>
                <a:cs typeface="Arial" panose="020B0604020202020204" pitchFamily="34" charset="0"/>
              </a:rPr>
              <a:t>Presence/absence of particular comorbidities</a:t>
            </a:r>
          </a:p>
          <a:p>
            <a:pPr lvl="1">
              <a:lnSpc>
                <a:spcPct val="150000"/>
              </a:lnSpc>
            </a:pPr>
            <a:r>
              <a:rPr lang="en-GB" sz="2300" b="1">
                <a:latin typeface="Brandon Text Regular" panose="020B0503020203060203" pitchFamily="34" charset="0"/>
                <a:cs typeface="Arial" panose="020B0604020202020204" pitchFamily="34" charset="0"/>
              </a:rPr>
              <a:t>MLTCs (≥2 long-term conditions vs &lt; 2 long-term conditions)</a:t>
            </a:r>
          </a:p>
        </p:txBody>
      </p:sp>
    </p:spTree>
    <p:extLst>
      <p:ext uri="{BB962C8B-B14F-4D97-AF65-F5344CB8AC3E}">
        <p14:creationId xmlns:p14="http://schemas.microsoft.com/office/powerpoint/2010/main" val="1166969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FA81B-6052-053C-DD7C-89A704BD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8640"/>
            <a:ext cx="358841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167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FA81B-6052-053C-DD7C-89A704BD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8640"/>
            <a:ext cx="3588415" cy="3816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4A2A39-6B92-0646-C4B6-D2262926661D}"/>
              </a:ext>
            </a:extLst>
          </p:cNvPr>
          <p:cNvSpPr/>
          <p:nvPr/>
        </p:nvSpPr>
        <p:spPr>
          <a:xfrm>
            <a:off x="191344" y="1124744"/>
            <a:ext cx="3528392" cy="1008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004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FA81B-6052-053C-DD7C-89A704BD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8640"/>
            <a:ext cx="3588415" cy="3816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D159B-8559-C694-4CC4-425B90662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448" y="3861048"/>
            <a:ext cx="8146552" cy="26058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D99E61-8926-852B-BB87-041BB401173A}"/>
              </a:ext>
            </a:extLst>
          </p:cNvPr>
          <p:cNvSpPr/>
          <p:nvPr/>
        </p:nvSpPr>
        <p:spPr>
          <a:xfrm>
            <a:off x="191344" y="1124744"/>
            <a:ext cx="3528392" cy="1008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775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FA81B-6052-053C-DD7C-89A704BD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8640"/>
            <a:ext cx="3588415" cy="3816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D159B-8559-C694-4CC4-425B90662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448" y="3861048"/>
            <a:ext cx="8146552" cy="26058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53E638-9A73-27D6-46D4-B3D8153FBB0A}"/>
              </a:ext>
            </a:extLst>
          </p:cNvPr>
          <p:cNvSpPr/>
          <p:nvPr/>
        </p:nvSpPr>
        <p:spPr>
          <a:xfrm>
            <a:off x="6384032" y="3717032"/>
            <a:ext cx="2016224" cy="26058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760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FA81B-6052-053C-DD7C-89A704BD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8640"/>
            <a:ext cx="3588415" cy="3816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D159B-8559-C694-4CC4-425B90662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448" y="3861048"/>
            <a:ext cx="8146552" cy="26058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53E638-9A73-27D6-46D4-B3D8153FBB0A}"/>
              </a:ext>
            </a:extLst>
          </p:cNvPr>
          <p:cNvSpPr/>
          <p:nvPr/>
        </p:nvSpPr>
        <p:spPr>
          <a:xfrm>
            <a:off x="9480376" y="3645024"/>
            <a:ext cx="1356165" cy="26058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339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FA81B-6052-053C-DD7C-89A704BD5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8640"/>
            <a:ext cx="3588415" cy="3816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1D159B-8559-C694-4CC4-425B90662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448" y="3861048"/>
            <a:ext cx="8146552" cy="26058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53E638-9A73-27D6-46D4-B3D8153FBB0A}"/>
              </a:ext>
            </a:extLst>
          </p:cNvPr>
          <p:cNvSpPr/>
          <p:nvPr/>
        </p:nvSpPr>
        <p:spPr>
          <a:xfrm>
            <a:off x="10488488" y="3645024"/>
            <a:ext cx="1356165" cy="26058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167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BC427-AE78-3B4D-35C0-692894D28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764704"/>
            <a:ext cx="10582318" cy="54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3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158C33-8D33-18FE-CB84-BAC4C517B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08" y="404664"/>
            <a:ext cx="11352584" cy="594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35A852-F3D3-492A-9729-1245EEB9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229848"/>
            <a:ext cx="5475443" cy="3456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70160-524E-4CC8-8ED3-52DCB3E3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229847"/>
            <a:ext cx="6116492" cy="34563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16863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7AF64-F504-EE36-2FF7-DACC87527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238336"/>
            <a:ext cx="7070531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855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4A8D8-31F5-A5BA-C8E5-5ED3DEF74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109" y="188640"/>
            <a:ext cx="10972800" cy="1143000"/>
          </a:xfrm>
        </p:spPr>
        <p:txBody>
          <a:bodyPr/>
          <a:lstStyle/>
          <a:p>
            <a:r>
              <a:rPr lang="en-GB" sz="3700" b="1"/>
              <a:t>Prevalence of multiple long-term conditions 15%</a:t>
            </a:r>
            <a:br>
              <a:rPr lang="en-GB" sz="3700" b="1"/>
            </a:br>
            <a:endParaRPr lang="en-GB" sz="3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FC00C-3E18-C28A-6568-A646F7420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8" y="836712"/>
            <a:ext cx="1128700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081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2D784-4600-2D87-66FB-2F6DC8DE4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50"/>
          <a:stretch/>
        </p:blipFill>
        <p:spPr>
          <a:xfrm>
            <a:off x="1703512" y="548680"/>
            <a:ext cx="8945651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84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2D784-4600-2D87-66FB-2F6DC8DE4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50"/>
          <a:stretch/>
        </p:blipFill>
        <p:spPr>
          <a:xfrm>
            <a:off x="1703512" y="548680"/>
            <a:ext cx="8945651" cy="55446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07E536-9A0E-B811-2C95-F3E08C36F37C}"/>
              </a:ext>
            </a:extLst>
          </p:cNvPr>
          <p:cNvSpPr/>
          <p:nvPr/>
        </p:nvSpPr>
        <p:spPr>
          <a:xfrm>
            <a:off x="1631504" y="1772816"/>
            <a:ext cx="9073008" cy="21602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76BE27-04EB-0D72-8CBD-E89E958CE038}"/>
              </a:ext>
            </a:extLst>
          </p:cNvPr>
          <p:cNvSpPr/>
          <p:nvPr/>
        </p:nvSpPr>
        <p:spPr>
          <a:xfrm>
            <a:off x="1631504" y="4797152"/>
            <a:ext cx="9073008" cy="12961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751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2D784-4600-2D87-66FB-2F6DC8DE4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50"/>
          <a:stretch/>
        </p:blipFill>
        <p:spPr>
          <a:xfrm>
            <a:off x="1919536" y="800708"/>
            <a:ext cx="884477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004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2D784-4600-2D87-66FB-2F6DC8DE4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50"/>
          <a:stretch/>
        </p:blipFill>
        <p:spPr>
          <a:xfrm>
            <a:off x="1919536" y="800708"/>
            <a:ext cx="8844777" cy="52565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A73FF1-45DF-8FC1-A0E1-BC11667B32B7}"/>
              </a:ext>
            </a:extLst>
          </p:cNvPr>
          <p:cNvSpPr/>
          <p:nvPr/>
        </p:nvSpPr>
        <p:spPr>
          <a:xfrm>
            <a:off x="1847528" y="764704"/>
            <a:ext cx="9073008" cy="12961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49A5C-3F1F-05DD-0DA8-C90815E566AE}"/>
              </a:ext>
            </a:extLst>
          </p:cNvPr>
          <p:cNvSpPr/>
          <p:nvPr/>
        </p:nvSpPr>
        <p:spPr>
          <a:xfrm>
            <a:off x="1847528" y="2047462"/>
            <a:ext cx="9073008" cy="15255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239097-D2DF-661E-2EF1-F005C24C36F6}"/>
              </a:ext>
            </a:extLst>
          </p:cNvPr>
          <p:cNvSpPr/>
          <p:nvPr/>
        </p:nvSpPr>
        <p:spPr>
          <a:xfrm>
            <a:off x="1847528" y="3559630"/>
            <a:ext cx="9073008" cy="19576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440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1C366-1695-903F-B413-636BE06C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38"/>
          <a:stretch/>
        </p:blipFill>
        <p:spPr>
          <a:xfrm>
            <a:off x="623392" y="634673"/>
            <a:ext cx="9937084" cy="548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015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BBD1A-454A-434D-7BAD-D18A90BE8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/>
              <a:t>Among UK HCWs, the prevalence of common LTCs and odds of reporting MLTCs varied by ethnicity and migrant status.</a:t>
            </a:r>
          </a:p>
          <a:p>
            <a:r>
              <a:rPr lang="en-GB" b="1"/>
              <a:t>The lower odds of MLTCs in migrant HCWs reverted to the odds of MLTCs in UK-born HCWs over time. </a:t>
            </a:r>
          </a:p>
          <a:p>
            <a:r>
              <a:rPr lang="en-GB" b="1"/>
              <a:t>Further research on this population should include longitudinal studies with linkage to healthcare records. </a:t>
            </a:r>
          </a:p>
          <a:p>
            <a:r>
              <a:rPr lang="en-GB" b="1"/>
              <a:t>Interventions should be co-developed with HCWs from different ethnic and migrant groups focussed upon patterns of conditions prevalent in specific HCW subgroups to reduce the overall burden of LTCs/MLTCs.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7A8E34-645F-52F6-A744-4256D6949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799513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29EAA-5D6B-4DCC-9D07-82DAAA8D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32" y="1738210"/>
            <a:ext cx="3487547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6E336-0D1F-40FD-AF7A-C84E316A4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6" t="24562"/>
          <a:stretch/>
        </p:blipFill>
        <p:spPr>
          <a:xfrm>
            <a:off x="8776186" y="3140125"/>
            <a:ext cx="3071428" cy="131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FE780-8AED-4C8F-BC87-1FE7FC94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8802607" y="1776883"/>
            <a:ext cx="3060339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AA524-5A4E-4041-8A7D-3C5C0F8A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44" r="12318"/>
          <a:stretch/>
        </p:blipFill>
        <p:spPr>
          <a:xfrm>
            <a:off x="170250" y="1770571"/>
            <a:ext cx="3523872" cy="1118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6E70A-C318-4B1E-B652-2455F684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50" y="3278904"/>
            <a:ext cx="3523872" cy="12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E8A04-01C8-4CC3-8EE3-9826786A8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53" y="332108"/>
            <a:ext cx="2842833" cy="1180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0690AF-FF0A-4E43-B915-47D1127C3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648" y="332108"/>
            <a:ext cx="3492331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2B84FA-7BD5-81EC-9860-150C386AF105}"/>
              </a:ext>
            </a:extLst>
          </p:cNvPr>
          <p:cNvSpPr txBox="1"/>
          <p:nvPr/>
        </p:nvSpPr>
        <p:spPr>
          <a:xfrm>
            <a:off x="186014" y="116632"/>
            <a:ext cx="3203380" cy="147732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Cohort overview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C5494F-119B-D23C-D9EE-907F53D587DC}"/>
              </a:ext>
            </a:extLst>
          </p:cNvPr>
          <p:cNvSpPr txBox="1"/>
          <p:nvPr/>
        </p:nvSpPr>
        <p:spPr>
          <a:xfrm>
            <a:off x="77492" y="1699489"/>
            <a:ext cx="3701407" cy="1200329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4CE7EB-06E7-E79C-F928-0F431965C23E}"/>
              </a:ext>
            </a:extLst>
          </p:cNvPr>
          <p:cNvSpPr txBox="1"/>
          <p:nvPr/>
        </p:nvSpPr>
        <p:spPr>
          <a:xfrm>
            <a:off x="4292413" y="103341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049E2A-DFC2-9C86-DDDF-3A37102FAE58}"/>
              </a:ext>
            </a:extLst>
          </p:cNvPr>
          <p:cNvSpPr txBox="1"/>
          <p:nvPr/>
        </p:nvSpPr>
        <p:spPr>
          <a:xfrm>
            <a:off x="4247601" y="1649996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858202-9499-3D9A-4979-61C589B4ED41}"/>
              </a:ext>
            </a:extLst>
          </p:cNvPr>
          <p:cNvSpPr txBox="1"/>
          <p:nvPr/>
        </p:nvSpPr>
        <p:spPr>
          <a:xfrm>
            <a:off x="8616278" y="1700808"/>
            <a:ext cx="3456385" cy="1200329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Access to PPE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1D70F-9047-5271-26AC-9FE5465635E7}"/>
              </a:ext>
            </a:extLst>
          </p:cNvPr>
          <p:cNvSpPr txBox="1"/>
          <p:nvPr/>
        </p:nvSpPr>
        <p:spPr>
          <a:xfrm>
            <a:off x="8616279" y="2942005"/>
            <a:ext cx="3454019" cy="1754326"/>
          </a:xfrm>
          <a:prstGeom prst="rect">
            <a:avLst/>
          </a:prstGeom>
          <a:solidFill>
            <a:schemeClr val="accent6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COVID infection risk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FD8320-DAAD-D5FC-9B9C-868DC5151645}"/>
              </a:ext>
            </a:extLst>
          </p:cNvPr>
          <p:cNvSpPr txBox="1"/>
          <p:nvPr/>
        </p:nvSpPr>
        <p:spPr>
          <a:xfrm>
            <a:off x="81482" y="3092153"/>
            <a:ext cx="3701407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E9582C2-FCE4-8539-6B19-F6F88CCC8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186" y="303184"/>
            <a:ext cx="3060340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31E402-5E9D-8C05-6137-83292B380F97}"/>
              </a:ext>
            </a:extLst>
          </p:cNvPr>
          <p:cNvSpPr txBox="1"/>
          <p:nvPr/>
        </p:nvSpPr>
        <p:spPr>
          <a:xfrm>
            <a:off x="8616278" y="116632"/>
            <a:ext cx="3456386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710334-3F75-A968-FD5A-C55DF4429119}"/>
              </a:ext>
            </a:extLst>
          </p:cNvPr>
          <p:cNvSpPr txBox="1"/>
          <p:nvPr/>
        </p:nvSpPr>
        <p:spPr>
          <a:xfrm>
            <a:off x="8256240" y="116632"/>
            <a:ext cx="3816424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2F0BB-6F7F-840B-030B-A3F3E2217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235" y="4971489"/>
            <a:ext cx="3523872" cy="1112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D2C56-51EB-7834-2428-79891DF316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2407" y="3538061"/>
            <a:ext cx="1828789" cy="127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EEF15-811D-7E84-FDFE-037330C066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5795" y="4752636"/>
            <a:ext cx="1612765" cy="8642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2346F1-4B0A-0F95-1C67-310CC4E91765}"/>
              </a:ext>
            </a:extLst>
          </p:cNvPr>
          <p:cNvSpPr/>
          <p:nvPr/>
        </p:nvSpPr>
        <p:spPr>
          <a:xfrm>
            <a:off x="4219388" y="3448761"/>
            <a:ext cx="2146689" cy="227749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3A76C-0461-5DFA-FC8F-52F2EBB7A0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4407" y="4944392"/>
            <a:ext cx="3143488" cy="105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D74518-1EBE-A99E-2548-F5B4050EA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7725" y="3474304"/>
            <a:ext cx="1835870" cy="1247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93AB6A-1E8A-1D34-6731-3BBEC16C97B1}"/>
              </a:ext>
            </a:extLst>
          </p:cNvPr>
          <p:cNvSpPr txBox="1"/>
          <p:nvPr/>
        </p:nvSpPr>
        <p:spPr>
          <a:xfrm>
            <a:off x="6517657" y="4858294"/>
            <a:ext cx="194704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/>
              <a:t>Factors associated with Health-Related Quality of Life in UK healthcare workers: a cross-sectional study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A43B7-DB15-BB12-24E4-8C91684023CB}"/>
              </a:ext>
            </a:extLst>
          </p:cNvPr>
          <p:cNvSpPr txBox="1"/>
          <p:nvPr/>
        </p:nvSpPr>
        <p:spPr>
          <a:xfrm>
            <a:off x="56103" y="4879559"/>
            <a:ext cx="3708000" cy="1477328"/>
          </a:xfrm>
          <a:prstGeom prst="rect">
            <a:avLst/>
          </a:prstGeom>
          <a:solidFill>
            <a:srgbClr val="FFFF00">
              <a:alpha val="94000"/>
            </a:srgb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Mental health/Financial concerns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F6A697-1471-C37C-DDEF-748C75217E10}"/>
              </a:ext>
            </a:extLst>
          </p:cNvPr>
          <p:cNvSpPr txBox="1"/>
          <p:nvPr/>
        </p:nvSpPr>
        <p:spPr>
          <a:xfrm>
            <a:off x="4148564" y="3403669"/>
            <a:ext cx="2305030" cy="2585323"/>
          </a:xfrm>
          <a:prstGeom prst="rect">
            <a:avLst/>
          </a:prstGeom>
          <a:solidFill>
            <a:schemeClr val="tx1">
              <a:lumMod val="50000"/>
              <a:lumOff val="50000"/>
              <a:alpha val="93725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Discrimination</a:t>
            </a: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Workforce retention/</a:t>
            </a: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intentions to leave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6E10D-0F87-098F-6E2A-650C3EB41E52}"/>
              </a:ext>
            </a:extLst>
          </p:cNvPr>
          <p:cNvSpPr txBox="1"/>
          <p:nvPr/>
        </p:nvSpPr>
        <p:spPr>
          <a:xfrm>
            <a:off x="6500478" y="3413603"/>
            <a:ext cx="1944000" cy="1368000"/>
          </a:xfrm>
          <a:prstGeom prst="rect">
            <a:avLst/>
          </a:prstGeom>
          <a:solidFill>
            <a:schemeClr val="accent6">
              <a:lumMod val="20000"/>
              <a:lumOff val="80000"/>
              <a:alpha val="93725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Long-COVID</a:t>
            </a:r>
            <a:endParaRPr lang="en-GB"/>
          </a:p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10822-A6C8-07F8-381F-F2AB52C534F9}"/>
              </a:ext>
            </a:extLst>
          </p:cNvPr>
          <p:cNvSpPr txBox="1"/>
          <p:nvPr/>
        </p:nvSpPr>
        <p:spPr>
          <a:xfrm>
            <a:off x="8616280" y="4798416"/>
            <a:ext cx="3456385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Multiple long-term conditions/physical health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7EDFA8-75AC-828B-E85D-9330F906D979}"/>
              </a:ext>
            </a:extLst>
          </p:cNvPr>
          <p:cNvSpPr txBox="1"/>
          <p:nvPr/>
        </p:nvSpPr>
        <p:spPr>
          <a:xfrm>
            <a:off x="6517658" y="4842304"/>
            <a:ext cx="2011104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0874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29EAA-5D6B-4DCC-9D07-82DAAA8D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32" y="1738210"/>
            <a:ext cx="3487547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6E336-0D1F-40FD-AF7A-C84E316A4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6" t="24562"/>
          <a:stretch/>
        </p:blipFill>
        <p:spPr>
          <a:xfrm>
            <a:off x="8776186" y="3140125"/>
            <a:ext cx="3071428" cy="1316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FE780-8AED-4C8F-BC87-1FE7FC948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8802607" y="1776883"/>
            <a:ext cx="3060339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AA524-5A4E-4041-8A7D-3C5C0F8AEB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144" r="12318"/>
          <a:stretch/>
        </p:blipFill>
        <p:spPr>
          <a:xfrm>
            <a:off x="170250" y="1770571"/>
            <a:ext cx="3523872" cy="1118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66E70A-C318-4B1E-B652-2455F6844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250" y="3278904"/>
            <a:ext cx="3523872" cy="1232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E8A04-01C8-4CC3-8EE3-9826786A8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53" y="332108"/>
            <a:ext cx="2842833" cy="1180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0690AF-FF0A-4E43-B915-47D1127C34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648" y="332108"/>
            <a:ext cx="3492331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12B84FA-7BD5-81EC-9860-150C386AF105}"/>
              </a:ext>
            </a:extLst>
          </p:cNvPr>
          <p:cNvSpPr txBox="1"/>
          <p:nvPr/>
        </p:nvSpPr>
        <p:spPr>
          <a:xfrm>
            <a:off x="186014" y="116632"/>
            <a:ext cx="3203380" cy="1477328"/>
          </a:xfrm>
          <a:prstGeom prst="rect">
            <a:avLst/>
          </a:prstGeom>
          <a:solidFill>
            <a:schemeClr val="accent1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Cohort overview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C5494F-119B-D23C-D9EE-907F53D587DC}"/>
              </a:ext>
            </a:extLst>
          </p:cNvPr>
          <p:cNvSpPr txBox="1"/>
          <p:nvPr/>
        </p:nvSpPr>
        <p:spPr>
          <a:xfrm>
            <a:off x="77492" y="1699489"/>
            <a:ext cx="3701407" cy="1200329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4CE7EB-06E7-E79C-F928-0F431965C23E}"/>
              </a:ext>
            </a:extLst>
          </p:cNvPr>
          <p:cNvSpPr txBox="1"/>
          <p:nvPr/>
        </p:nvSpPr>
        <p:spPr>
          <a:xfrm>
            <a:off x="4292413" y="103341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049E2A-DFC2-9C86-DDDF-3A37102FAE58}"/>
              </a:ext>
            </a:extLst>
          </p:cNvPr>
          <p:cNvSpPr txBox="1"/>
          <p:nvPr/>
        </p:nvSpPr>
        <p:spPr>
          <a:xfrm>
            <a:off x="4247601" y="1649996"/>
            <a:ext cx="3816424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858202-9499-3D9A-4979-61C589B4ED41}"/>
              </a:ext>
            </a:extLst>
          </p:cNvPr>
          <p:cNvSpPr txBox="1"/>
          <p:nvPr/>
        </p:nvSpPr>
        <p:spPr>
          <a:xfrm>
            <a:off x="8616278" y="1700808"/>
            <a:ext cx="3456385" cy="1200329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Access to PPE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1D70F-9047-5271-26AC-9FE5465635E7}"/>
              </a:ext>
            </a:extLst>
          </p:cNvPr>
          <p:cNvSpPr txBox="1"/>
          <p:nvPr/>
        </p:nvSpPr>
        <p:spPr>
          <a:xfrm>
            <a:off x="8616279" y="2942005"/>
            <a:ext cx="3454019" cy="1754326"/>
          </a:xfrm>
          <a:prstGeom prst="rect">
            <a:avLst/>
          </a:prstGeom>
          <a:solidFill>
            <a:schemeClr val="accent6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COVID infection risk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1FD8320-DAAD-D5FC-9B9C-868DC5151645}"/>
              </a:ext>
            </a:extLst>
          </p:cNvPr>
          <p:cNvSpPr txBox="1"/>
          <p:nvPr/>
        </p:nvSpPr>
        <p:spPr>
          <a:xfrm>
            <a:off x="81482" y="3092153"/>
            <a:ext cx="3701407" cy="1477328"/>
          </a:xfrm>
          <a:prstGeom prst="rect">
            <a:avLst/>
          </a:prstGeom>
          <a:solidFill>
            <a:schemeClr val="accent2"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Vaccines/Vaccine Hesitancy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E9582C2-FCE4-8539-6B19-F6F88CCC8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6186" y="303184"/>
            <a:ext cx="3060340" cy="1112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31E402-5E9D-8C05-6137-83292B380F97}"/>
              </a:ext>
            </a:extLst>
          </p:cNvPr>
          <p:cNvSpPr txBox="1"/>
          <p:nvPr/>
        </p:nvSpPr>
        <p:spPr>
          <a:xfrm>
            <a:off x="8616278" y="116632"/>
            <a:ext cx="3456386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D710334-3F75-A968-FD5A-C55DF4429119}"/>
              </a:ext>
            </a:extLst>
          </p:cNvPr>
          <p:cNvSpPr txBox="1"/>
          <p:nvPr/>
        </p:nvSpPr>
        <p:spPr>
          <a:xfrm>
            <a:off x="8256240" y="116632"/>
            <a:ext cx="3816424" cy="1477328"/>
          </a:xfrm>
          <a:prstGeom prst="rect">
            <a:avLst/>
          </a:prstGeom>
          <a:solidFill>
            <a:schemeClr val="accent4">
              <a:lumMod val="60000"/>
              <a:lumOff val="40000"/>
              <a:alpha val="94000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Risk Assessments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2F0BB-6F7F-840B-030B-A3F3E2217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235" y="4971489"/>
            <a:ext cx="3523872" cy="11121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D2C56-51EB-7834-2428-79891DF316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2407" y="3538061"/>
            <a:ext cx="1828789" cy="127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CEEF15-811D-7E84-FDFE-037330C066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5795" y="4752636"/>
            <a:ext cx="1612765" cy="8642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D2346F1-4B0A-0F95-1C67-310CC4E91765}"/>
              </a:ext>
            </a:extLst>
          </p:cNvPr>
          <p:cNvSpPr/>
          <p:nvPr/>
        </p:nvSpPr>
        <p:spPr>
          <a:xfrm>
            <a:off x="4219388" y="3448761"/>
            <a:ext cx="2146689" cy="227749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3A76C-0461-5DFA-FC8F-52F2EBB7A0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4407" y="4944392"/>
            <a:ext cx="3143488" cy="10543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D74518-1EBE-A99E-2548-F5B4050EAC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7725" y="3474304"/>
            <a:ext cx="1835870" cy="1247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93AB6A-1E8A-1D34-6731-3BBEC16C97B1}"/>
              </a:ext>
            </a:extLst>
          </p:cNvPr>
          <p:cNvSpPr txBox="1"/>
          <p:nvPr/>
        </p:nvSpPr>
        <p:spPr>
          <a:xfrm>
            <a:off x="6517657" y="4858294"/>
            <a:ext cx="194704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/>
              <a:t>Factors associated with Health-Related Quality of Life in UK healthcare workers: a cross-sectional study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A43B7-DB15-BB12-24E4-8C91684023CB}"/>
              </a:ext>
            </a:extLst>
          </p:cNvPr>
          <p:cNvSpPr txBox="1"/>
          <p:nvPr/>
        </p:nvSpPr>
        <p:spPr>
          <a:xfrm>
            <a:off x="56103" y="4879559"/>
            <a:ext cx="3708000" cy="1477328"/>
          </a:xfrm>
          <a:prstGeom prst="rect">
            <a:avLst/>
          </a:prstGeom>
          <a:solidFill>
            <a:srgbClr val="FFFF00">
              <a:alpha val="94000"/>
            </a:srgb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Mental health/Financial concerns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F6A697-1471-C37C-DDEF-748C75217E10}"/>
              </a:ext>
            </a:extLst>
          </p:cNvPr>
          <p:cNvSpPr txBox="1"/>
          <p:nvPr/>
        </p:nvSpPr>
        <p:spPr>
          <a:xfrm>
            <a:off x="4148564" y="3403669"/>
            <a:ext cx="2305030" cy="2585323"/>
          </a:xfrm>
          <a:prstGeom prst="rect">
            <a:avLst/>
          </a:prstGeom>
          <a:solidFill>
            <a:schemeClr val="tx1">
              <a:lumMod val="50000"/>
              <a:lumOff val="50000"/>
              <a:alpha val="93725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Discrimination</a:t>
            </a: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Workforce retention/</a:t>
            </a: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intentions to leave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06E10D-0F87-098F-6E2A-650C3EB41E52}"/>
              </a:ext>
            </a:extLst>
          </p:cNvPr>
          <p:cNvSpPr txBox="1"/>
          <p:nvPr/>
        </p:nvSpPr>
        <p:spPr>
          <a:xfrm>
            <a:off x="6500478" y="3413603"/>
            <a:ext cx="1944000" cy="1368000"/>
          </a:xfrm>
          <a:prstGeom prst="rect">
            <a:avLst/>
          </a:prstGeom>
          <a:solidFill>
            <a:schemeClr val="accent6">
              <a:lumMod val="20000"/>
              <a:lumOff val="80000"/>
              <a:alpha val="93725"/>
            </a:schemeClr>
          </a:solidFill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Long-COVID</a:t>
            </a:r>
            <a:endParaRPr lang="en-GB"/>
          </a:p>
          <a:p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10822-A6C8-07F8-381F-F2AB52C534F9}"/>
              </a:ext>
            </a:extLst>
          </p:cNvPr>
          <p:cNvSpPr txBox="1"/>
          <p:nvPr/>
        </p:nvSpPr>
        <p:spPr>
          <a:xfrm>
            <a:off x="8616280" y="4798416"/>
            <a:ext cx="3456385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Multiple long-term conditions/physical health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7EDFA8-75AC-828B-E85D-9330F906D979}"/>
              </a:ext>
            </a:extLst>
          </p:cNvPr>
          <p:cNvSpPr txBox="1"/>
          <p:nvPr/>
        </p:nvSpPr>
        <p:spPr>
          <a:xfrm>
            <a:off x="6517658" y="4842304"/>
            <a:ext cx="2011104" cy="1477328"/>
          </a:xfrm>
          <a:prstGeom prst="rect">
            <a:avLst/>
          </a:prstGeom>
          <a:solidFill>
            <a:schemeClr val="accent1">
              <a:lumMod val="20000"/>
              <a:lumOff val="80000"/>
              <a:alpha val="94000"/>
            </a:schemeClr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1">
                <a:latin typeface="Calibri" panose="020F0502020204030204" pitchFamily="34" charset="0"/>
                <a:cs typeface="Calibri" panose="020F0502020204030204" pitchFamily="34" charset="0"/>
              </a:rPr>
              <a:t>Quality of Life</a:t>
            </a: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89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35A852-F3D3-492A-9729-1245EEB9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229848"/>
            <a:ext cx="5475443" cy="34563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70160-524E-4CC8-8ED3-52DCB3E36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229847"/>
            <a:ext cx="6116492" cy="3456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EFD0B8C-D12A-2318-4B7B-44B8DA9B8EFF}"/>
              </a:ext>
            </a:extLst>
          </p:cNvPr>
          <p:cNvSpPr/>
          <p:nvPr/>
        </p:nvSpPr>
        <p:spPr>
          <a:xfrm>
            <a:off x="119336" y="3068960"/>
            <a:ext cx="5256584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155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E39894-784E-08EB-3E64-AB7532E4EEE1}"/>
              </a:ext>
            </a:extLst>
          </p:cNvPr>
          <p:cNvSpPr txBox="1"/>
          <p:nvPr/>
        </p:nvSpPr>
        <p:spPr>
          <a:xfrm>
            <a:off x="790575" y="1529167"/>
            <a:ext cx="10877550" cy="3172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GB" sz="25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mbria" panose="02040503050406030204" pitchFamily="18" charset="0"/>
              </a:rPr>
              <a:t>Factors associated with Health Related Quality of Life in UK healthcare workers: </a:t>
            </a:r>
            <a:endParaRPr lang="en-GB" sz="2500" b="1">
              <a:effectLst/>
              <a:latin typeface="Cambria" panose="02040503050406030204" pitchFamily="18" charset="0"/>
              <a:ea typeface="Aptos" panose="020B0004020202020204" pitchFamily="34" charset="0"/>
              <a:cs typeface="Cambria" panose="02040503050406030204" pitchFamily="18" charset="0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GB" sz="25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mbria" panose="02040503050406030204" pitchFamily="18" charset="0"/>
              </a:rPr>
              <a:t>a cross-sectional study</a:t>
            </a:r>
            <a:endParaRPr lang="en-GB" sz="2500" b="1">
              <a:effectLst/>
              <a:latin typeface="Cambria" panose="02040503050406030204" pitchFamily="18" charset="0"/>
              <a:ea typeface="Aptos" panose="020B0004020202020204" pitchFamily="34" charset="0"/>
              <a:cs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5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Christopher A Martin,</a:t>
            </a:r>
            <a:r>
              <a:rPr lang="en-GB" sz="25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5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Rebecca F </a:t>
            </a:r>
            <a:r>
              <a:rPr lang="en-GB" sz="2500" b="1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Baggaley</a:t>
            </a:r>
            <a:r>
              <a:rPr lang="en-GB" sz="2500" b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</a:rPr>
              <a:t>, </a:t>
            </a:r>
            <a:r>
              <a:rPr lang="en-GB" sz="25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Lucy Teece</a:t>
            </a:r>
            <a:r>
              <a:rPr lang="en-GB" sz="25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, Daniel Pan, Joshua Nazareth, Luke Bryant, Carol Rivas, Professor of Health and Social Care, Katherine Woolf, </a:t>
            </a:r>
            <a:r>
              <a:rPr lang="en-GB" sz="25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Manish Pareek,</a:t>
            </a:r>
            <a:r>
              <a:rPr lang="en-GB" sz="2500" b="1" baseline="30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500" b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 behalf of the UK-REACH Study collaborative group</a:t>
            </a:r>
            <a:endParaRPr lang="en-GB" sz="2500" b="1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464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364E24-5FF6-61BB-9788-C7FA94A27C50}"/>
              </a:ext>
            </a:extLst>
          </p:cNvPr>
          <p:cNvSpPr txBox="1"/>
          <p:nvPr/>
        </p:nvSpPr>
        <p:spPr>
          <a:xfrm>
            <a:off x="948766" y="482217"/>
            <a:ext cx="10564002" cy="5565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sz="2400" b="1">
                <a:ea typeface="Times New Roman" panose="02020603050405020304" pitchFamily="18" charset="0"/>
              </a:rPr>
              <a:t>&gt;12,000 HCWs in baseline questionnaire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sz="2400" b="1">
                <a:solidFill>
                  <a:srgbClr val="333333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Quality of Life measured using EQ-5D-5L instrument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sz="2400" b="1">
                <a:solidFill>
                  <a:srgbClr val="333333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Explored differences by sociodemographic group using descriptive statistics and, after dichotomising each EQ-5D-5L dimension (pain/discomfort, anxiety/depression, usual activities, self-care, mobility) into a binary outcome (reporting any problems compared to no problems), by logistic regression.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GB" sz="2400" b="1">
                <a:solidFill>
                  <a:srgbClr val="333333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</a:rPr>
              <a:t>We also explored differences in the EQ-5D-5L visual analogue scale (“How good is your health today on a scale from 0 – 100?”) by sociodemographic group using linear regression.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4194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problems&#10;&#10;Description automatically generated">
            <a:extLst>
              <a:ext uri="{FF2B5EF4-FFF2-40B4-BE49-F238E27FC236}">
                <a16:creationId xmlns:a16="http://schemas.microsoft.com/office/drawing/2014/main" id="{C186C722-81FC-BAEC-E077-ED4762F85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721" y="1602084"/>
            <a:ext cx="5948557" cy="5255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D6BE4-957B-BF12-EA54-B5C3D19F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700" b="1"/>
              <a:t>Proportion of healthcare workers reporting problems across EQ5D domains</a:t>
            </a:r>
          </a:p>
        </p:txBody>
      </p:sp>
    </p:spTree>
    <p:extLst>
      <p:ext uri="{BB962C8B-B14F-4D97-AF65-F5344CB8AC3E}">
        <p14:creationId xmlns:p14="http://schemas.microsoft.com/office/powerpoint/2010/main" val="40400877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30B5E1-7E18-AF44-A832-684BDCF3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81"/>
          <a:stretch/>
        </p:blipFill>
        <p:spPr>
          <a:xfrm>
            <a:off x="190500" y="334465"/>
            <a:ext cx="11767314" cy="5294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6FE08E-814C-8F99-B479-94FA6EBCF2D4}"/>
              </a:ext>
            </a:extLst>
          </p:cNvPr>
          <p:cNvSpPr txBox="1"/>
          <p:nvPr/>
        </p:nvSpPr>
        <p:spPr>
          <a:xfrm>
            <a:off x="307274" y="5779631"/>
            <a:ext cx="1012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Grey = adjusted for Age, sex, ethnicity/migration, IMD quintile, occupation</a:t>
            </a:r>
          </a:p>
          <a:p>
            <a:endParaRPr lang="en-US"/>
          </a:p>
          <a:p>
            <a:r>
              <a:rPr lang="en-US"/>
              <a:t>Turquoise = additionally adjusted for health factors (alcohol, smoking, long term conditions, BMI)</a:t>
            </a:r>
          </a:p>
        </p:txBody>
      </p:sp>
    </p:spTree>
    <p:extLst>
      <p:ext uri="{BB962C8B-B14F-4D97-AF65-F5344CB8AC3E}">
        <p14:creationId xmlns:p14="http://schemas.microsoft.com/office/powerpoint/2010/main" val="15229546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30B5E1-7E18-AF44-A832-684BDCF3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81"/>
          <a:stretch/>
        </p:blipFill>
        <p:spPr>
          <a:xfrm>
            <a:off x="190500" y="334465"/>
            <a:ext cx="11767314" cy="5294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6FE08E-814C-8F99-B479-94FA6EBCF2D4}"/>
              </a:ext>
            </a:extLst>
          </p:cNvPr>
          <p:cNvSpPr txBox="1"/>
          <p:nvPr/>
        </p:nvSpPr>
        <p:spPr>
          <a:xfrm>
            <a:off x="307274" y="5779631"/>
            <a:ext cx="1012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Grey = adjusted for Age, sex, ethnicity/migration, IMD quintile, occupation</a:t>
            </a:r>
          </a:p>
          <a:p>
            <a:endParaRPr lang="en-US"/>
          </a:p>
          <a:p>
            <a:r>
              <a:rPr lang="en-US"/>
              <a:t>Turquoise = additionally adjusted for health factors (alcohol, smoking, long term conditions, BMI)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815552-C301-4AC4-1D4E-DFF3CDD6B6ED}"/>
              </a:ext>
            </a:extLst>
          </p:cNvPr>
          <p:cNvSpPr/>
          <p:nvPr/>
        </p:nvSpPr>
        <p:spPr>
          <a:xfrm>
            <a:off x="307274" y="752475"/>
            <a:ext cx="7010400" cy="209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6536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30B5E1-7E18-AF44-A832-684BDCF3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81"/>
          <a:stretch/>
        </p:blipFill>
        <p:spPr>
          <a:xfrm>
            <a:off x="190500" y="334465"/>
            <a:ext cx="11767314" cy="5294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6FE08E-814C-8F99-B479-94FA6EBCF2D4}"/>
              </a:ext>
            </a:extLst>
          </p:cNvPr>
          <p:cNvSpPr txBox="1"/>
          <p:nvPr/>
        </p:nvSpPr>
        <p:spPr>
          <a:xfrm>
            <a:off x="307274" y="5779631"/>
            <a:ext cx="1012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Grey = adjusted for Age, sex, ethnicity/migration, IMD quintile, occupation</a:t>
            </a:r>
          </a:p>
          <a:p>
            <a:endParaRPr lang="en-US"/>
          </a:p>
          <a:p>
            <a:r>
              <a:rPr lang="en-US"/>
              <a:t>Turquoise = additionally adjusted for health factors (alcohol, smoking, long term conditions, BMI)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977A3-4930-9A68-87C7-36873A174B14}"/>
              </a:ext>
            </a:extLst>
          </p:cNvPr>
          <p:cNvSpPr/>
          <p:nvPr/>
        </p:nvSpPr>
        <p:spPr>
          <a:xfrm>
            <a:off x="307274" y="959982"/>
            <a:ext cx="11124000" cy="2687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007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30B5E1-7E18-AF44-A832-684BDCF3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81"/>
          <a:stretch/>
        </p:blipFill>
        <p:spPr>
          <a:xfrm>
            <a:off x="190500" y="334465"/>
            <a:ext cx="11767314" cy="5294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6FE08E-814C-8F99-B479-94FA6EBCF2D4}"/>
              </a:ext>
            </a:extLst>
          </p:cNvPr>
          <p:cNvSpPr txBox="1"/>
          <p:nvPr/>
        </p:nvSpPr>
        <p:spPr>
          <a:xfrm>
            <a:off x="307274" y="5779631"/>
            <a:ext cx="1012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Grey = adjusted for Age, sex, ethnicity/migration, IMD quintile, occupation</a:t>
            </a:r>
          </a:p>
          <a:p>
            <a:endParaRPr lang="en-US"/>
          </a:p>
          <a:p>
            <a:r>
              <a:rPr lang="en-US"/>
              <a:t>Turquoise = additionally adjusted for health factors (alcohol, smoking, long term conditions, BMI)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977A3-4930-9A68-87C7-36873A174B14}"/>
              </a:ext>
            </a:extLst>
          </p:cNvPr>
          <p:cNvSpPr/>
          <p:nvPr/>
        </p:nvSpPr>
        <p:spPr>
          <a:xfrm>
            <a:off x="307274" y="1217157"/>
            <a:ext cx="11124000" cy="1554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1817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30B5E1-7E18-AF44-A832-684BDCF3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081"/>
          <a:stretch/>
        </p:blipFill>
        <p:spPr>
          <a:xfrm>
            <a:off x="190500" y="334465"/>
            <a:ext cx="11767314" cy="5294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6FE08E-814C-8F99-B479-94FA6EBCF2D4}"/>
              </a:ext>
            </a:extLst>
          </p:cNvPr>
          <p:cNvSpPr txBox="1"/>
          <p:nvPr/>
        </p:nvSpPr>
        <p:spPr>
          <a:xfrm>
            <a:off x="307274" y="5779631"/>
            <a:ext cx="1012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Grey = adjusted for Age, sex, ethnicity/migration, IMD quintile, occupation</a:t>
            </a:r>
          </a:p>
          <a:p>
            <a:endParaRPr lang="en-US"/>
          </a:p>
          <a:p>
            <a:r>
              <a:rPr lang="en-US"/>
              <a:t>Turquoise = additionally adjusted for health factors (alcohol, smoking, long term conditions, BMI)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F977A3-4930-9A68-87C7-36873A174B14}"/>
              </a:ext>
            </a:extLst>
          </p:cNvPr>
          <p:cNvSpPr/>
          <p:nvPr/>
        </p:nvSpPr>
        <p:spPr>
          <a:xfrm>
            <a:off x="307274" y="3531732"/>
            <a:ext cx="11408476" cy="15546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3692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30B5E1-7E18-AF44-A832-684BDCF3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903"/>
          <a:stretch/>
        </p:blipFill>
        <p:spPr>
          <a:xfrm>
            <a:off x="266699" y="209549"/>
            <a:ext cx="11572875" cy="5330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74CE4-8DB5-7AFC-67C0-37A8C5B90F00}"/>
              </a:ext>
            </a:extLst>
          </p:cNvPr>
          <p:cNvSpPr txBox="1"/>
          <p:nvPr/>
        </p:nvSpPr>
        <p:spPr>
          <a:xfrm>
            <a:off x="307274" y="5779631"/>
            <a:ext cx="1012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Grey = adjusted for Age, sex, ethnicity/migration, IMD quintile, occupation</a:t>
            </a:r>
          </a:p>
          <a:p>
            <a:endParaRPr lang="en-US"/>
          </a:p>
          <a:p>
            <a:r>
              <a:rPr lang="en-US"/>
              <a:t>Turquoise = additionally adjusted for health factors (alcohol, smoking, long term conditions, BMI)</a:t>
            </a:r>
          </a:p>
        </p:txBody>
      </p:sp>
    </p:spTree>
    <p:extLst>
      <p:ext uri="{BB962C8B-B14F-4D97-AF65-F5344CB8AC3E}">
        <p14:creationId xmlns:p14="http://schemas.microsoft.com/office/powerpoint/2010/main" val="42872838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30B5E1-7E18-AF44-A832-684BDCF3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903"/>
          <a:stretch/>
        </p:blipFill>
        <p:spPr>
          <a:xfrm>
            <a:off x="266699" y="209549"/>
            <a:ext cx="11572875" cy="5330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74CE4-8DB5-7AFC-67C0-37A8C5B90F00}"/>
              </a:ext>
            </a:extLst>
          </p:cNvPr>
          <p:cNvSpPr txBox="1"/>
          <p:nvPr/>
        </p:nvSpPr>
        <p:spPr>
          <a:xfrm>
            <a:off x="307274" y="5779631"/>
            <a:ext cx="1012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Grey = adjusted for Age, sex, ethnicity/migration, IMD quintile, occupation</a:t>
            </a:r>
          </a:p>
          <a:p>
            <a:endParaRPr lang="en-US"/>
          </a:p>
          <a:p>
            <a:r>
              <a:rPr lang="en-US"/>
              <a:t>Turquoise = additionally adjusted for health factors (alcohol, smoking, long term conditions, BMI)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CA487F-09E1-C3F8-FD79-F090D05E7B57}"/>
              </a:ext>
            </a:extLst>
          </p:cNvPr>
          <p:cNvSpPr/>
          <p:nvPr/>
        </p:nvSpPr>
        <p:spPr>
          <a:xfrm>
            <a:off x="409576" y="712331"/>
            <a:ext cx="11124000" cy="4782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598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B371F-94B5-45DD-81DF-D2E1F2FF4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Numbers and vacancies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CB3D70-2467-46DB-BBF3-4068990CB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091"/>
            <a:ext cx="5898124" cy="39320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E37619-66E1-453A-864E-113FF83FD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878" y="2420888"/>
            <a:ext cx="5709907" cy="31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06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30B5E1-7E18-AF44-A832-684BDCF3FB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903"/>
          <a:stretch/>
        </p:blipFill>
        <p:spPr>
          <a:xfrm>
            <a:off x="266699" y="209549"/>
            <a:ext cx="11572875" cy="5330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74CE4-8DB5-7AFC-67C0-37A8C5B90F00}"/>
              </a:ext>
            </a:extLst>
          </p:cNvPr>
          <p:cNvSpPr txBox="1"/>
          <p:nvPr/>
        </p:nvSpPr>
        <p:spPr>
          <a:xfrm>
            <a:off x="307274" y="5779631"/>
            <a:ext cx="1012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Grey = adjusted for Age, sex, ethnicity/migration, IMD quintile, occupation</a:t>
            </a:r>
          </a:p>
          <a:p>
            <a:endParaRPr lang="en-US"/>
          </a:p>
          <a:p>
            <a:r>
              <a:rPr lang="en-US"/>
              <a:t>Turquoise = additionally adjusted for health factors (alcohol, smoking, long term conditions, BMI)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CA487F-09E1-C3F8-FD79-F090D05E7B57}"/>
              </a:ext>
            </a:extLst>
          </p:cNvPr>
          <p:cNvSpPr/>
          <p:nvPr/>
        </p:nvSpPr>
        <p:spPr>
          <a:xfrm>
            <a:off x="419101" y="3429000"/>
            <a:ext cx="11124000" cy="1514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8558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A85331-0B98-EBB2-BED7-4E406916422D}"/>
              </a:ext>
            </a:extLst>
          </p:cNvPr>
          <p:cNvSpPr txBox="1"/>
          <p:nvPr/>
        </p:nvSpPr>
        <p:spPr>
          <a:xfrm>
            <a:off x="77842" y="627322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Multivariable linear regression models showing the association of sociodemographic, occupational and health factors with EQ-5D visual analogue scores (VAS) where 100 represents ‘The best health you can imagine’ and 0 represents ‘The worst health you can imagine’. </a:t>
            </a:r>
            <a:endParaRPr 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140F8-8AA9-47F8-03A8-EF0BF62A79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4" b="3291"/>
          <a:stretch/>
        </p:blipFill>
        <p:spPr>
          <a:xfrm>
            <a:off x="1039209" y="0"/>
            <a:ext cx="8838216" cy="613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716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A85331-0B98-EBB2-BED7-4E406916422D}"/>
              </a:ext>
            </a:extLst>
          </p:cNvPr>
          <p:cNvSpPr txBox="1"/>
          <p:nvPr/>
        </p:nvSpPr>
        <p:spPr>
          <a:xfrm>
            <a:off x="77842" y="627322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Multivariable linear regression models showing the association of sociodemographic, occupational and health factors with EQ-5D visual analogue scores (VAS) where 100 represents ‘The best health you can imagine’ and 0 represents ‘The worst health you can imagine’. </a:t>
            </a:r>
            <a:endParaRPr lang="en-US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140F8-8AA9-47F8-03A8-EF0BF62A79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4" b="3291"/>
          <a:stretch/>
        </p:blipFill>
        <p:spPr>
          <a:xfrm>
            <a:off x="1039209" y="0"/>
            <a:ext cx="8838216" cy="613427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EAE67F4-1D8A-23F6-0F74-5843744DDDF1}"/>
              </a:ext>
            </a:extLst>
          </p:cNvPr>
          <p:cNvCxnSpPr>
            <a:cxnSpLocks/>
          </p:cNvCxnSpPr>
          <p:nvPr/>
        </p:nvCxnSpPr>
        <p:spPr>
          <a:xfrm>
            <a:off x="8390541" y="2274693"/>
            <a:ext cx="24574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0A77C52-1A24-D3D6-94B4-D8F029FA5FC4}"/>
              </a:ext>
            </a:extLst>
          </p:cNvPr>
          <p:cNvSpPr txBox="1"/>
          <p:nvPr/>
        </p:nvSpPr>
        <p:spPr>
          <a:xfrm>
            <a:off x="8390541" y="1905361"/>
            <a:ext cx="27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Better quality of life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4B479-B544-9984-F841-ED6D97E32B38}"/>
              </a:ext>
            </a:extLst>
          </p:cNvPr>
          <p:cNvSpPr txBox="1"/>
          <p:nvPr/>
        </p:nvSpPr>
        <p:spPr>
          <a:xfrm>
            <a:off x="4077192" y="1905361"/>
            <a:ext cx="27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Worse quality of life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992E48-8C98-17F3-3AA7-BA4D2AADC5AD}"/>
              </a:ext>
            </a:extLst>
          </p:cNvPr>
          <p:cNvCxnSpPr>
            <a:cxnSpLocks/>
          </p:cNvCxnSpPr>
          <p:nvPr/>
        </p:nvCxnSpPr>
        <p:spPr>
          <a:xfrm>
            <a:off x="4077192" y="2282436"/>
            <a:ext cx="2457450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7471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21376-4D2A-02EA-7563-CD97787BD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43286"/>
            <a:ext cx="10972800" cy="1143000"/>
          </a:xfrm>
        </p:spPr>
        <p:txBody>
          <a:bodyPr/>
          <a:lstStyle/>
          <a:p>
            <a:r>
              <a:rPr lang="en-GB" b="1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CD861-2BD4-3F35-3F30-6870C06B1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1762126"/>
            <a:ext cx="10972800" cy="4525963"/>
          </a:xfrm>
        </p:spPr>
        <p:txBody>
          <a:bodyPr>
            <a:noAutofit/>
          </a:bodyPr>
          <a:lstStyle/>
          <a:p>
            <a:r>
              <a:rPr lang="en-US" sz="1800" b="1"/>
              <a:t>Relatively high </a:t>
            </a:r>
            <a:r>
              <a:rPr lang="en-US" sz="1800" b="1" err="1"/>
              <a:t>HRQoL</a:t>
            </a:r>
            <a:r>
              <a:rPr lang="en-US" sz="1800" b="1"/>
              <a:t> in HCWs compared to general population BUT increased reporting of problems with anxiety/depression and pain/discomfort</a:t>
            </a:r>
          </a:p>
          <a:p>
            <a:pPr>
              <a:lnSpc>
                <a:spcPct val="200000"/>
              </a:lnSpc>
            </a:pPr>
            <a:r>
              <a:rPr lang="en-US" sz="1800" b="1"/>
              <a:t>Older age, lower odds of anxiety /depression and higher odds of pain/discomfort and mobility problems</a:t>
            </a:r>
          </a:p>
          <a:p>
            <a:pPr>
              <a:lnSpc>
                <a:spcPct val="200000"/>
              </a:lnSpc>
            </a:pPr>
            <a:r>
              <a:rPr lang="en-US" sz="1800" b="1"/>
              <a:t>Women more likely to report problems over all domains than men</a:t>
            </a:r>
          </a:p>
          <a:p>
            <a:pPr>
              <a:lnSpc>
                <a:spcPct val="200000"/>
              </a:lnSpc>
            </a:pPr>
            <a:r>
              <a:rPr lang="en-US" sz="1800" b="1"/>
              <a:t>Black groups (esp. overseas born) and Asian overseas born have lower odds of depression than White UK</a:t>
            </a:r>
          </a:p>
          <a:p>
            <a:pPr>
              <a:lnSpc>
                <a:spcPct val="200000"/>
              </a:lnSpc>
            </a:pPr>
            <a:r>
              <a:rPr lang="en-US" sz="1800" b="1"/>
              <a:t>Increasing deprivation in residential area associated with higher odds of reporting problems</a:t>
            </a:r>
          </a:p>
          <a:p>
            <a:pPr>
              <a:lnSpc>
                <a:spcPct val="200000"/>
              </a:lnSpc>
            </a:pPr>
            <a:r>
              <a:rPr lang="en-US" sz="1800" b="1"/>
              <a:t>Large differences by occupation with medics less likely to report problems than almost all professions (large effects seen when examining nurses – significantly higher odds across domains)  </a:t>
            </a:r>
          </a:p>
          <a:p>
            <a:pPr>
              <a:lnSpc>
                <a:spcPct val="200000"/>
              </a:lnSpc>
            </a:pPr>
            <a:r>
              <a:rPr lang="en-US" sz="1800" b="1"/>
              <a:t>Similar effects seen when </a:t>
            </a:r>
            <a:r>
              <a:rPr lang="en-US" sz="1800" b="1" err="1"/>
              <a:t>analysing</a:t>
            </a:r>
            <a:r>
              <a:rPr lang="en-US" sz="1800" b="1"/>
              <a:t> EQ5D domains and EQ5D VAS scores 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1874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525" y="1772817"/>
            <a:ext cx="8067675" cy="1470025"/>
          </a:xfrm>
        </p:spPr>
        <p:txBody>
          <a:bodyPr/>
          <a:lstStyle/>
          <a:p>
            <a:r>
              <a:rPr lang="en-GB" b="1"/>
              <a:t>Occupational Health Assessments</a:t>
            </a:r>
          </a:p>
        </p:txBody>
      </p:sp>
    </p:spTree>
    <p:extLst>
      <p:ext uri="{BB962C8B-B14F-4D97-AF65-F5344CB8AC3E}">
        <p14:creationId xmlns:p14="http://schemas.microsoft.com/office/powerpoint/2010/main" val="28510060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AADC14-6FAF-47A4-B2EB-0728C1910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836712"/>
            <a:ext cx="3332012" cy="4797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D3CA5A-C95C-B2ED-107D-9AB1834BB8B1}"/>
              </a:ext>
            </a:extLst>
          </p:cNvPr>
          <p:cNvSpPr txBox="1"/>
          <p:nvPr/>
        </p:nvSpPr>
        <p:spPr>
          <a:xfrm>
            <a:off x="5969150" y="1762125"/>
            <a:ext cx="5438775" cy="29238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b="1"/>
              <a:t>Delivery of services at point of need</a:t>
            </a:r>
          </a:p>
          <a:p>
            <a:endParaRPr lang="en-GB" sz="2300" b="1"/>
          </a:p>
          <a:p>
            <a:r>
              <a:rPr lang="en-GB" sz="2300" b="1"/>
              <a:t>Protocol led for new entrants to NHS</a:t>
            </a:r>
          </a:p>
          <a:p>
            <a:endParaRPr lang="en-GB" sz="2300" b="1"/>
          </a:p>
          <a:p>
            <a:r>
              <a:rPr lang="en-GB" sz="2300" b="1"/>
              <a:t>Vaccination status, BBV testing</a:t>
            </a:r>
          </a:p>
          <a:p>
            <a:endParaRPr lang="en-GB" sz="2300" b="1"/>
          </a:p>
          <a:p>
            <a:r>
              <a:rPr lang="en-GB" sz="2300" b="1"/>
              <a:t>Dealing with issues as they arise for staff</a:t>
            </a:r>
          </a:p>
        </p:txBody>
      </p:sp>
    </p:spTree>
    <p:extLst>
      <p:ext uri="{BB962C8B-B14F-4D97-AF65-F5344CB8AC3E}">
        <p14:creationId xmlns:p14="http://schemas.microsoft.com/office/powerpoint/2010/main" val="2553907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710423-C16C-AE08-47CC-649C58A48108}"/>
              </a:ext>
            </a:extLst>
          </p:cNvPr>
          <p:cNvSpPr/>
          <p:nvPr/>
        </p:nvSpPr>
        <p:spPr>
          <a:xfrm rot="5400000">
            <a:off x="547689" y="1588054"/>
            <a:ext cx="1543050" cy="113347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7A7214-BDE8-F93E-E436-8101E33C560F}"/>
              </a:ext>
            </a:extLst>
          </p:cNvPr>
          <p:cNvSpPr/>
          <p:nvPr/>
        </p:nvSpPr>
        <p:spPr>
          <a:xfrm>
            <a:off x="1847849" y="1764268"/>
            <a:ext cx="8467725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Oin</a:t>
            </a:r>
            <a:r>
              <a:rPr lang="en-GB"/>
              <a:t> workforce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69623-B63B-D8E4-50C7-7AF65F58E673}"/>
              </a:ext>
            </a:extLst>
          </p:cNvPr>
          <p:cNvSpPr txBox="1"/>
          <p:nvPr/>
        </p:nvSpPr>
        <p:spPr>
          <a:xfrm>
            <a:off x="5219698" y="1970127"/>
            <a:ext cx="172402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NHS Career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D7B50FC-3378-706E-C700-F67AD1987EAE}"/>
              </a:ext>
            </a:extLst>
          </p:cNvPr>
          <p:cNvSpPr/>
          <p:nvPr/>
        </p:nvSpPr>
        <p:spPr>
          <a:xfrm rot="5400000">
            <a:off x="10110785" y="1588055"/>
            <a:ext cx="1543050" cy="11334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A95A-B171-2BAB-B659-A3663A311707}"/>
              </a:ext>
            </a:extLst>
          </p:cNvPr>
          <p:cNvSpPr txBox="1"/>
          <p:nvPr/>
        </p:nvSpPr>
        <p:spPr>
          <a:xfrm>
            <a:off x="847731" y="1994417"/>
            <a:ext cx="7200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Join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C4DAD3-F323-A3B4-FB95-30F94FE62789}"/>
              </a:ext>
            </a:extLst>
          </p:cNvPr>
          <p:cNvSpPr txBox="1"/>
          <p:nvPr/>
        </p:nvSpPr>
        <p:spPr>
          <a:xfrm>
            <a:off x="10344151" y="1993019"/>
            <a:ext cx="78668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Leave</a:t>
            </a:r>
          </a:p>
        </p:txBody>
      </p:sp>
    </p:spTree>
    <p:extLst>
      <p:ext uri="{BB962C8B-B14F-4D97-AF65-F5344CB8AC3E}">
        <p14:creationId xmlns:p14="http://schemas.microsoft.com/office/powerpoint/2010/main" val="8640274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710423-C16C-AE08-47CC-649C58A48108}"/>
              </a:ext>
            </a:extLst>
          </p:cNvPr>
          <p:cNvSpPr/>
          <p:nvPr/>
        </p:nvSpPr>
        <p:spPr>
          <a:xfrm rot="5400000">
            <a:off x="547689" y="1588054"/>
            <a:ext cx="1543050" cy="113347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F6D399-F09B-6FF9-0AC3-5361D7249FA2}"/>
              </a:ext>
            </a:extLst>
          </p:cNvPr>
          <p:cNvCxnSpPr>
            <a:cxnSpLocks/>
          </p:cNvCxnSpPr>
          <p:nvPr/>
        </p:nvCxnSpPr>
        <p:spPr>
          <a:xfrm>
            <a:off x="1885953" y="2662237"/>
            <a:ext cx="0" cy="100488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47A7214-BDE8-F93E-E436-8101E33C560F}"/>
              </a:ext>
            </a:extLst>
          </p:cNvPr>
          <p:cNvSpPr/>
          <p:nvPr/>
        </p:nvSpPr>
        <p:spPr>
          <a:xfrm>
            <a:off x="1847849" y="1764268"/>
            <a:ext cx="8467725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Oin</a:t>
            </a:r>
            <a:r>
              <a:rPr lang="en-GB"/>
              <a:t> workforce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69623-B63B-D8E4-50C7-7AF65F58E673}"/>
              </a:ext>
            </a:extLst>
          </p:cNvPr>
          <p:cNvSpPr txBox="1"/>
          <p:nvPr/>
        </p:nvSpPr>
        <p:spPr>
          <a:xfrm>
            <a:off x="5219698" y="1970127"/>
            <a:ext cx="172402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NHS Career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D7B50FC-3378-706E-C700-F67AD1987EAE}"/>
              </a:ext>
            </a:extLst>
          </p:cNvPr>
          <p:cNvSpPr/>
          <p:nvPr/>
        </p:nvSpPr>
        <p:spPr>
          <a:xfrm rot="5400000">
            <a:off x="10110785" y="1588055"/>
            <a:ext cx="1543050" cy="11334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6FE30-51F2-A396-E7EE-38E61CB80263}"/>
              </a:ext>
            </a:extLst>
          </p:cNvPr>
          <p:cNvSpPr txBox="1"/>
          <p:nvPr/>
        </p:nvSpPr>
        <p:spPr>
          <a:xfrm>
            <a:off x="1023940" y="3817859"/>
            <a:ext cx="172402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New joiner assessments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A95A-B171-2BAB-B659-A3663A311707}"/>
              </a:ext>
            </a:extLst>
          </p:cNvPr>
          <p:cNvSpPr txBox="1"/>
          <p:nvPr/>
        </p:nvSpPr>
        <p:spPr>
          <a:xfrm>
            <a:off x="847731" y="1994417"/>
            <a:ext cx="7200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Join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C4DAD3-F323-A3B4-FB95-30F94FE62789}"/>
              </a:ext>
            </a:extLst>
          </p:cNvPr>
          <p:cNvSpPr txBox="1"/>
          <p:nvPr/>
        </p:nvSpPr>
        <p:spPr>
          <a:xfrm>
            <a:off x="10344151" y="1993019"/>
            <a:ext cx="78668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Leave</a:t>
            </a:r>
          </a:p>
        </p:txBody>
      </p:sp>
    </p:spTree>
    <p:extLst>
      <p:ext uri="{BB962C8B-B14F-4D97-AF65-F5344CB8AC3E}">
        <p14:creationId xmlns:p14="http://schemas.microsoft.com/office/powerpoint/2010/main" val="1895682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710423-C16C-AE08-47CC-649C58A48108}"/>
              </a:ext>
            </a:extLst>
          </p:cNvPr>
          <p:cNvSpPr/>
          <p:nvPr/>
        </p:nvSpPr>
        <p:spPr>
          <a:xfrm rot="5400000">
            <a:off x="547689" y="1588054"/>
            <a:ext cx="1543050" cy="113347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F6D399-F09B-6FF9-0AC3-5361D7249FA2}"/>
              </a:ext>
            </a:extLst>
          </p:cNvPr>
          <p:cNvCxnSpPr>
            <a:cxnSpLocks/>
          </p:cNvCxnSpPr>
          <p:nvPr/>
        </p:nvCxnSpPr>
        <p:spPr>
          <a:xfrm>
            <a:off x="1885953" y="2662237"/>
            <a:ext cx="0" cy="100488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47A7214-BDE8-F93E-E436-8101E33C560F}"/>
              </a:ext>
            </a:extLst>
          </p:cNvPr>
          <p:cNvSpPr/>
          <p:nvPr/>
        </p:nvSpPr>
        <p:spPr>
          <a:xfrm>
            <a:off x="1847849" y="1764268"/>
            <a:ext cx="8467725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Oin</a:t>
            </a:r>
            <a:r>
              <a:rPr lang="en-GB"/>
              <a:t> workforce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69623-B63B-D8E4-50C7-7AF65F58E673}"/>
              </a:ext>
            </a:extLst>
          </p:cNvPr>
          <p:cNvSpPr txBox="1"/>
          <p:nvPr/>
        </p:nvSpPr>
        <p:spPr>
          <a:xfrm>
            <a:off x="5219698" y="1970127"/>
            <a:ext cx="172402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NHS Career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D7B50FC-3378-706E-C700-F67AD1987EAE}"/>
              </a:ext>
            </a:extLst>
          </p:cNvPr>
          <p:cNvSpPr/>
          <p:nvPr/>
        </p:nvSpPr>
        <p:spPr>
          <a:xfrm rot="5400000">
            <a:off x="10110785" y="1588055"/>
            <a:ext cx="1543050" cy="11334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6FE30-51F2-A396-E7EE-38E61CB80263}"/>
              </a:ext>
            </a:extLst>
          </p:cNvPr>
          <p:cNvSpPr txBox="1"/>
          <p:nvPr/>
        </p:nvSpPr>
        <p:spPr>
          <a:xfrm>
            <a:off x="1023940" y="3817859"/>
            <a:ext cx="172402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New joiner assessments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A95A-B171-2BAB-B659-A3663A311707}"/>
              </a:ext>
            </a:extLst>
          </p:cNvPr>
          <p:cNvSpPr txBox="1"/>
          <p:nvPr/>
        </p:nvSpPr>
        <p:spPr>
          <a:xfrm>
            <a:off x="847731" y="1994417"/>
            <a:ext cx="7200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Join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C4DAD3-F323-A3B4-FB95-30F94FE62789}"/>
              </a:ext>
            </a:extLst>
          </p:cNvPr>
          <p:cNvSpPr txBox="1"/>
          <p:nvPr/>
        </p:nvSpPr>
        <p:spPr>
          <a:xfrm>
            <a:off x="10344151" y="1993019"/>
            <a:ext cx="78668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Leave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E13F3-C344-2C2F-8DFA-ACA2C7BAEE04}"/>
              </a:ext>
            </a:extLst>
          </p:cNvPr>
          <p:cNvSpPr txBox="1"/>
          <p:nvPr/>
        </p:nvSpPr>
        <p:spPr>
          <a:xfrm>
            <a:off x="5062540" y="461486"/>
            <a:ext cx="172402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Seasonal flu vaccine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F1C8D2-38FD-C278-780D-A89274BCB4B3}"/>
              </a:ext>
            </a:extLst>
          </p:cNvPr>
          <p:cNvCxnSpPr>
            <a:cxnSpLocks/>
          </p:cNvCxnSpPr>
          <p:nvPr/>
        </p:nvCxnSpPr>
        <p:spPr>
          <a:xfrm>
            <a:off x="6343653" y="1157408"/>
            <a:ext cx="0" cy="5040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CAD72B-4491-E04A-D521-7CEAEB8B0202}"/>
              </a:ext>
            </a:extLst>
          </p:cNvPr>
          <p:cNvCxnSpPr>
            <a:cxnSpLocks/>
          </p:cNvCxnSpPr>
          <p:nvPr/>
        </p:nvCxnSpPr>
        <p:spPr>
          <a:xfrm>
            <a:off x="5591178" y="1157408"/>
            <a:ext cx="0" cy="5040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0DEA22-B82A-3DCD-E8F2-0548A15F1305}"/>
              </a:ext>
            </a:extLst>
          </p:cNvPr>
          <p:cNvCxnSpPr>
            <a:cxnSpLocks/>
          </p:cNvCxnSpPr>
          <p:nvPr/>
        </p:nvCxnSpPr>
        <p:spPr>
          <a:xfrm>
            <a:off x="6815142" y="1145142"/>
            <a:ext cx="1440000" cy="50220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BFE186-B022-5B19-EAA1-40BAF428DF81}"/>
              </a:ext>
            </a:extLst>
          </p:cNvPr>
          <p:cNvCxnSpPr>
            <a:cxnSpLocks/>
          </p:cNvCxnSpPr>
          <p:nvPr/>
        </p:nvCxnSpPr>
        <p:spPr>
          <a:xfrm flipH="1">
            <a:off x="3590926" y="1157408"/>
            <a:ext cx="1443032" cy="48994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7071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710423-C16C-AE08-47CC-649C58A48108}"/>
              </a:ext>
            </a:extLst>
          </p:cNvPr>
          <p:cNvSpPr/>
          <p:nvPr/>
        </p:nvSpPr>
        <p:spPr>
          <a:xfrm rot="5400000">
            <a:off x="547689" y="1588054"/>
            <a:ext cx="1543050" cy="113347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F6D399-F09B-6FF9-0AC3-5361D7249FA2}"/>
              </a:ext>
            </a:extLst>
          </p:cNvPr>
          <p:cNvCxnSpPr>
            <a:cxnSpLocks/>
          </p:cNvCxnSpPr>
          <p:nvPr/>
        </p:nvCxnSpPr>
        <p:spPr>
          <a:xfrm>
            <a:off x="1885953" y="2662237"/>
            <a:ext cx="0" cy="100488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47A7214-BDE8-F93E-E436-8101E33C560F}"/>
              </a:ext>
            </a:extLst>
          </p:cNvPr>
          <p:cNvSpPr/>
          <p:nvPr/>
        </p:nvSpPr>
        <p:spPr>
          <a:xfrm>
            <a:off x="1847849" y="1764268"/>
            <a:ext cx="8467725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Oin</a:t>
            </a:r>
            <a:r>
              <a:rPr lang="en-GB"/>
              <a:t> workforce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69623-B63B-D8E4-50C7-7AF65F58E673}"/>
              </a:ext>
            </a:extLst>
          </p:cNvPr>
          <p:cNvSpPr txBox="1"/>
          <p:nvPr/>
        </p:nvSpPr>
        <p:spPr>
          <a:xfrm>
            <a:off x="5219698" y="1970127"/>
            <a:ext cx="172402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NHS Career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D7B50FC-3378-706E-C700-F67AD1987EAE}"/>
              </a:ext>
            </a:extLst>
          </p:cNvPr>
          <p:cNvSpPr/>
          <p:nvPr/>
        </p:nvSpPr>
        <p:spPr>
          <a:xfrm rot="5400000">
            <a:off x="10110785" y="1588055"/>
            <a:ext cx="1543050" cy="11334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6FE30-51F2-A396-E7EE-38E61CB80263}"/>
              </a:ext>
            </a:extLst>
          </p:cNvPr>
          <p:cNvSpPr txBox="1"/>
          <p:nvPr/>
        </p:nvSpPr>
        <p:spPr>
          <a:xfrm>
            <a:off x="1023940" y="3817859"/>
            <a:ext cx="172402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New joiner assessments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A95A-B171-2BAB-B659-A3663A311707}"/>
              </a:ext>
            </a:extLst>
          </p:cNvPr>
          <p:cNvSpPr txBox="1"/>
          <p:nvPr/>
        </p:nvSpPr>
        <p:spPr>
          <a:xfrm>
            <a:off x="847731" y="1994417"/>
            <a:ext cx="7200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Join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C4DAD3-F323-A3B4-FB95-30F94FE62789}"/>
              </a:ext>
            </a:extLst>
          </p:cNvPr>
          <p:cNvSpPr txBox="1"/>
          <p:nvPr/>
        </p:nvSpPr>
        <p:spPr>
          <a:xfrm>
            <a:off x="10344151" y="1993019"/>
            <a:ext cx="78668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Leave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E13F3-C344-2C2F-8DFA-ACA2C7BAEE04}"/>
              </a:ext>
            </a:extLst>
          </p:cNvPr>
          <p:cNvSpPr txBox="1"/>
          <p:nvPr/>
        </p:nvSpPr>
        <p:spPr>
          <a:xfrm>
            <a:off x="5062540" y="461486"/>
            <a:ext cx="172402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Seasonal flu vaccine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F1C8D2-38FD-C278-780D-A89274BCB4B3}"/>
              </a:ext>
            </a:extLst>
          </p:cNvPr>
          <p:cNvCxnSpPr>
            <a:cxnSpLocks/>
          </p:cNvCxnSpPr>
          <p:nvPr/>
        </p:nvCxnSpPr>
        <p:spPr>
          <a:xfrm>
            <a:off x="6343653" y="1157408"/>
            <a:ext cx="0" cy="5040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CAD72B-4491-E04A-D521-7CEAEB8B0202}"/>
              </a:ext>
            </a:extLst>
          </p:cNvPr>
          <p:cNvCxnSpPr>
            <a:cxnSpLocks/>
          </p:cNvCxnSpPr>
          <p:nvPr/>
        </p:nvCxnSpPr>
        <p:spPr>
          <a:xfrm>
            <a:off x="5591178" y="1157408"/>
            <a:ext cx="0" cy="5040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0DEA22-B82A-3DCD-E8F2-0548A15F1305}"/>
              </a:ext>
            </a:extLst>
          </p:cNvPr>
          <p:cNvCxnSpPr>
            <a:cxnSpLocks/>
          </p:cNvCxnSpPr>
          <p:nvPr/>
        </p:nvCxnSpPr>
        <p:spPr>
          <a:xfrm>
            <a:off x="6815142" y="1145142"/>
            <a:ext cx="1440000" cy="50220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BFE186-B022-5B19-EAA1-40BAF428DF81}"/>
              </a:ext>
            </a:extLst>
          </p:cNvPr>
          <p:cNvCxnSpPr>
            <a:cxnSpLocks/>
          </p:cNvCxnSpPr>
          <p:nvPr/>
        </p:nvCxnSpPr>
        <p:spPr>
          <a:xfrm flipH="1">
            <a:off x="3590926" y="1157408"/>
            <a:ext cx="1443032" cy="48994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7C0890-E9BB-1B4B-8A1E-74818A59CABC}"/>
              </a:ext>
            </a:extLst>
          </p:cNvPr>
          <p:cNvSpPr txBox="1"/>
          <p:nvPr/>
        </p:nvSpPr>
        <p:spPr>
          <a:xfrm>
            <a:off x="5681660" y="3817857"/>
            <a:ext cx="172402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NHS Health Checks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2BA45-04FC-9F90-1E51-08507C952208}"/>
              </a:ext>
            </a:extLst>
          </p:cNvPr>
          <p:cNvSpPr txBox="1"/>
          <p:nvPr/>
        </p:nvSpPr>
        <p:spPr>
          <a:xfrm>
            <a:off x="3352800" y="3817857"/>
            <a:ext cx="1724025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Exercise</a:t>
            </a:r>
          </a:p>
          <a:p>
            <a:pPr algn="ctr"/>
            <a:r>
              <a:rPr lang="en-GB"/>
              <a:t>Diet</a:t>
            </a:r>
          </a:p>
          <a:p>
            <a:pPr algn="ctr"/>
            <a:r>
              <a:rPr lang="en-GB"/>
              <a:t>Mental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D6A788-A5BD-64F4-387B-59D898EE0C8A}"/>
              </a:ext>
            </a:extLst>
          </p:cNvPr>
          <p:cNvSpPr txBox="1"/>
          <p:nvPr/>
        </p:nvSpPr>
        <p:spPr>
          <a:xfrm>
            <a:off x="8010520" y="3817857"/>
            <a:ext cx="1724025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Screening programmes</a:t>
            </a:r>
          </a:p>
          <a:p>
            <a:pPr algn="ctr"/>
            <a:endParaRPr lang="en-GB"/>
          </a:p>
          <a:p>
            <a:pPr algn="ctr"/>
            <a:r>
              <a:rPr lang="en-GB"/>
              <a:t>Wider vaccinations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8A1B42DC-E200-A3DC-F501-FAA031483C83}"/>
              </a:ext>
            </a:extLst>
          </p:cNvPr>
          <p:cNvSpPr/>
          <p:nvPr/>
        </p:nvSpPr>
        <p:spPr>
          <a:xfrm rot="5400000">
            <a:off x="5860254" y="-826290"/>
            <a:ext cx="766763" cy="77438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83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10284-618F-41CD-B482-E4FB8DA0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NHS workforce diversity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DA5935-D06F-4E6D-8750-DB391E245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7" y="1916832"/>
            <a:ext cx="82010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239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C710423-C16C-AE08-47CC-649C58A48108}"/>
              </a:ext>
            </a:extLst>
          </p:cNvPr>
          <p:cNvSpPr/>
          <p:nvPr/>
        </p:nvSpPr>
        <p:spPr>
          <a:xfrm rot="5400000">
            <a:off x="547689" y="1588054"/>
            <a:ext cx="1543050" cy="1133477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F6D399-F09B-6FF9-0AC3-5361D7249FA2}"/>
              </a:ext>
            </a:extLst>
          </p:cNvPr>
          <p:cNvCxnSpPr>
            <a:cxnSpLocks/>
          </p:cNvCxnSpPr>
          <p:nvPr/>
        </p:nvCxnSpPr>
        <p:spPr>
          <a:xfrm>
            <a:off x="1885953" y="2662237"/>
            <a:ext cx="0" cy="1004888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47A7214-BDE8-F93E-E436-8101E33C560F}"/>
              </a:ext>
            </a:extLst>
          </p:cNvPr>
          <p:cNvSpPr/>
          <p:nvPr/>
        </p:nvSpPr>
        <p:spPr>
          <a:xfrm>
            <a:off x="1847849" y="1764268"/>
            <a:ext cx="8467725" cy="7810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Oin</a:t>
            </a:r>
            <a:r>
              <a:rPr lang="en-GB"/>
              <a:t> workforce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69623-B63B-D8E4-50C7-7AF65F58E673}"/>
              </a:ext>
            </a:extLst>
          </p:cNvPr>
          <p:cNvSpPr txBox="1"/>
          <p:nvPr/>
        </p:nvSpPr>
        <p:spPr>
          <a:xfrm>
            <a:off x="5219698" y="1970127"/>
            <a:ext cx="172402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NHS Career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D7B50FC-3378-706E-C700-F67AD1987EAE}"/>
              </a:ext>
            </a:extLst>
          </p:cNvPr>
          <p:cNvSpPr/>
          <p:nvPr/>
        </p:nvSpPr>
        <p:spPr>
          <a:xfrm rot="5400000">
            <a:off x="10110785" y="1588055"/>
            <a:ext cx="1543050" cy="1133477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6FE30-51F2-A396-E7EE-38E61CB80263}"/>
              </a:ext>
            </a:extLst>
          </p:cNvPr>
          <p:cNvSpPr txBox="1"/>
          <p:nvPr/>
        </p:nvSpPr>
        <p:spPr>
          <a:xfrm>
            <a:off x="1023940" y="3817859"/>
            <a:ext cx="172402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New joiner assessments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A95A-B171-2BAB-B659-A3663A311707}"/>
              </a:ext>
            </a:extLst>
          </p:cNvPr>
          <p:cNvSpPr txBox="1"/>
          <p:nvPr/>
        </p:nvSpPr>
        <p:spPr>
          <a:xfrm>
            <a:off x="847731" y="1994417"/>
            <a:ext cx="7200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Join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C4DAD3-F323-A3B4-FB95-30F94FE62789}"/>
              </a:ext>
            </a:extLst>
          </p:cNvPr>
          <p:cNvSpPr txBox="1"/>
          <p:nvPr/>
        </p:nvSpPr>
        <p:spPr>
          <a:xfrm>
            <a:off x="10344151" y="1993019"/>
            <a:ext cx="78668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/>
              <a:t>Leave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E13F3-C344-2C2F-8DFA-ACA2C7BAEE04}"/>
              </a:ext>
            </a:extLst>
          </p:cNvPr>
          <p:cNvSpPr txBox="1"/>
          <p:nvPr/>
        </p:nvSpPr>
        <p:spPr>
          <a:xfrm>
            <a:off x="5062540" y="461486"/>
            <a:ext cx="172402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Seasonal flu vaccine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6F1C8D2-38FD-C278-780D-A89274BCB4B3}"/>
              </a:ext>
            </a:extLst>
          </p:cNvPr>
          <p:cNvCxnSpPr>
            <a:cxnSpLocks/>
          </p:cNvCxnSpPr>
          <p:nvPr/>
        </p:nvCxnSpPr>
        <p:spPr>
          <a:xfrm>
            <a:off x="6343653" y="1157408"/>
            <a:ext cx="0" cy="5040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CAD72B-4491-E04A-D521-7CEAEB8B0202}"/>
              </a:ext>
            </a:extLst>
          </p:cNvPr>
          <p:cNvCxnSpPr>
            <a:cxnSpLocks/>
          </p:cNvCxnSpPr>
          <p:nvPr/>
        </p:nvCxnSpPr>
        <p:spPr>
          <a:xfrm>
            <a:off x="5591178" y="1157408"/>
            <a:ext cx="0" cy="50400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0DEA22-B82A-3DCD-E8F2-0548A15F1305}"/>
              </a:ext>
            </a:extLst>
          </p:cNvPr>
          <p:cNvCxnSpPr>
            <a:cxnSpLocks/>
          </p:cNvCxnSpPr>
          <p:nvPr/>
        </p:nvCxnSpPr>
        <p:spPr>
          <a:xfrm>
            <a:off x="6815142" y="1145142"/>
            <a:ext cx="1440000" cy="50220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BFE186-B022-5B19-EAA1-40BAF428DF81}"/>
              </a:ext>
            </a:extLst>
          </p:cNvPr>
          <p:cNvCxnSpPr>
            <a:cxnSpLocks/>
          </p:cNvCxnSpPr>
          <p:nvPr/>
        </p:nvCxnSpPr>
        <p:spPr>
          <a:xfrm flipH="1">
            <a:off x="3590926" y="1157408"/>
            <a:ext cx="1443032" cy="48994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97C0890-E9BB-1B4B-8A1E-74818A59CABC}"/>
              </a:ext>
            </a:extLst>
          </p:cNvPr>
          <p:cNvSpPr txBox="1"/>
          <p:nvPr/>
        </p:nvSpPr>
        <p:spPr>
          <a:xfrm>
            <a:off x="5681660" y="3817857"/>
            <a:ext cx="172402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NHS Health Checks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2BA45-04FC-9F90-1E51-08507C952208}"/>
              </a:ext>
            </a:extLst>
          </p:cNvPr>
          <p:cNvSpPr txBox="1"/>
          <p:nvPr/>
        </p:nvSpPr>
        <p:spPr>
          <a:xfrm>
            <a:off x="3352800" y="3817857"/>
            <a:ext cx="1724025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Exercise</a:t>
            </a:r>
          </a:p>
          <a:p>
            <a:pPr algn="ctr"/>
            <a:r>
              <a:rPr lang="en-GB"/>
              <a:t>Diet</a:t>
            </a:r>
          </a:p>
          <a:p>
            <a:pPr algn="ctr"/>
            <a:r>
              <a:rPr lang="en-GB"/>
              <a:t>Mental Health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D6A788-A5BD-64F4-387B-59D898EE0C8A}"/>
              </a:ext>
            </a:extLst>
          </p:cNvPr>
          <p:cNvSpPr txBox="1"/>
          <p:nvPr/>
        </p:nvSpPr>
        <p:spPr>
          <a:xfrm>
            <a:off x="8010520" y="3817857"/>
            <a:ext cx="1724025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Screening programmes</a:t>
            </a:r>
          </a:p>
          <a:p>
            <a:pPr algn="ctr"/>
            <a:endParaRPr lang="en-GB"/>
          </a:p>
          <a:p>
            <a:pPr algn="ctr"/>
            <a:r>
              <a:rPr lang="en-GB"/>
              <a:t>Wider vaccinations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8A1B42DC-E200-A3DC-F501-FAA031483C83}"/>
              </a:ext>
            </a:extLst>
          </p:cNvPr>
          <p:cNvSpPr/>
          <p:nvPr/>
        </p:nvSpPr>
        <p:spPr>
          <a:xfrm rot="5400000">
            <a:off x="5860254" y="-826290"/>
            <a:ext cx="766763" cy="77438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0C25BC-621C-839A-BA8A-6C11EC5C2DDE}"/>
              </a:ext>
            </a:extLst>
          </p:cNvPr>
          <p:cNvSpPr/>
          <p:nvPr/>
        </p:nvSpPr>
        <p:spPr>
          <a:xfrm>
            <a:off x="628651" y="5295185"/>
            <a:ext cx="5124450" cy="11013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>
                <a:solidFill>
                  <a:schemeClr val="tx1"/>
                </a:solidFill>
              </a:rPr>
              <a:t>Holistic programmes of health across the life-course</a:t>
            </a:r>
          </a:p>
          <a:p>
            <a:r>
              <a:rPr lang="en-GB" b="1">
                <a:solidFill>
                  <a:schemeClr val="tx1"/>
                </a:solidFill>
              </a:rPr>
              <a:t>Integrate with other NHS initiatives</a:t>
            </a:r>
          </a:p>
          <a:p>
            <a:r>
              <a:rPr lang="en-GB" b="1">
                <a:solidFill>
                  <a:schemeClr val="tx1"/>
                </a:solidFill>
              </a:rPr>
              <a:t>Target specific programmes to certain groups</a:t>
            </a:r>
          </a:p>
        </p:txBody>
      </p:sp>
    </p:spTree>
    <p:extLst>
      <p:ext uri="{BB962C8B-B14F-4D97-AF65-F5344CB8AC3E}">
        <p14:creationId xmlns:p14="http://schemas.microsoft.com/office/powerpoint/2010/main" val="2602985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Looking forward</a:t>
            </a:r>
          </a:p>
        </p:txBody>
      </p:sp>
    </p:spTree>
    <p:extLst>
      <p:ext uri="{BB962C8B-B14F-4D97-AF65-F5344CB8AC3E}">
        <p14:creationId xmlns:p14="http://schemas.microsoft.com/office/powerpoint/2010/main" val="23366570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k-reach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60" y="652124"/>
            <a:ext cx="4608020" cy="13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K Covid-19 Inquiry - YouTube">
            <a:extLst>
              <a:ext uri="{FF2B5EF4-FFF2-40B4-BE49-F238E27FC236}">
                <a16:creationId xmlns:a16="http://schemas.microsoft.com/office/drawing/2014/main" id="{D0746BC2-939D-4083-BFC8-0DA316BBB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004" y="307834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B69748-1458-6E1A-9954-283EDACAC0DE}"/>
              </a:ext>
            </a:extLst>
          </p:cNvPr>
          <p:cNvSpPr txBox="1"/>
          <p:nvPr/>
        </p:nvSpPr>
        <p:spPr>
          <a:xfrm>
            <a:off x="5257420" y="2530648"/>
            <a:ext cx="2322258" cy="35548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75" b="1"/>
              <a:t>Ongoing analyses</a:t>
            </a:r>
          </a:p>
          <a:p>
            <a:endParaRPr lang="en-GB" sz="1875" b="1"/>
          </a:p>
          <a:p>
            <a:r>
              <a:rPr lang="en-GB" sz="1875" b="1"/>
              <a:t>Promotion of ethnic minority staff</a:t>
            </a:r>
          </a:p>
          <a:p>
            <a:endParaRPr lang="en-GB" sz="1875" b="1"/>
          </a:p>
          <a:p>
            <a:r>
              <a:rPr lang="en-GB" sz="1875" b="1"/>
              <a:t>Redeployment experiences</a:t>
            </a:r>
          </a:p>
          <a:p>
            <a:endParaRPr lang="en-GB" sz="1875" b="1"/>
          </a:p>
          <a:p>
            <a:r>
              <a:rPr lang="en-GB" sz="1875" b="1"/>
              <a:t>Longitudinal changes in mental health</a:t>
            </a:r>
          </a:p>
        </p:txBody>
      </p:sp>
    </p:spTree>
    <p:extLst>
      <p:ext uri="{BB962C8B-B14F-4D97-AF65-F5344CB8AC3E}">
        <p14:creationId xmlns:p14="http://schemas.microsoft.com/office/powerpoint/2010/main" val="6083467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54" y="2633290"/>
            <a:ext cx="2754306" cy="662975"/>
          </a:xfrm>
          <a:prstGeom prst="rect">
            <a:avLst/>
          </a:prstGeom>
        </p:spPr>
      </p:pic>
      <p:pic>
        <p:nvPicPr>
          <p:cNvPr id="4098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627" y="2633290"/>
            <a:ext cx="270030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k-reach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60" y="652124"/>
            <a:ext cx="4608020" cy="13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E282705-7FDC-FF29-9211-92F6049F1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86" y="2448788"/>
            <a:ext cx="2944677" cy="101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455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54" y="2633290"/>
            <a:ext cx="2754306" cy="662975"/>
          </a:xfrm>
          <a:prstGeom prst="rect">
            <a:avLst/>
          </a:prstGeom>
        </p:spPr>
      </p:pic>
      <p:pic>
        <p:nvPicPr>
          <p:cNvPr id="4098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627" y="2633290"/>
            <a:ext cx="270030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k-reach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60" y="652124"/>
            <a:ext cx="4608020" cy="13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E282705-7FDC-FF29-9211-92F6049F1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86" y="2448788"/>
            <a:ext cx="2944677" cy="1017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C96868-10D3-8B03-A4D6-28C2B2D2FF10}"/>
              </a:ext>
            </a:extLst>
          </p:cNvPr>
          <p:cNvSpPr txBox="1"/>
          <p:nvPr/>
        </p:nvSpPr>
        <p:spPr>
          <a:xfrm>
            <a:off x="1298192" y="3825336"/>
            <a:ext cx="2322258" cy="2689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sz="1875" b="1"/>
          </a:p>
          <a:p>
            <a:r>
              <a:rPr lang="en-GB" sz="1875" b="1"/>
              <a:t>Predictors of breakthrough infection/</a:t>
            </a:r>
          </a:p>
          <a:p>
            <a:r>
              <a:rPr lang="en-GB" sz="1875" b="1"/>
              <a:t>transmission and correlates of protection</a:t>
            </a:r>
          </a:p>
          <a:p>
            <a:endParaRPr lang="en-GB" sz="1875" b="1"/>
          </a:p>
          <a:p>
            <a:endParaRPr lang="en-GB" sz="1875" b="1"/>
          </a:p>
        </p:txBody>
      </p:sp>
    </p:spTree>
    <p:extLst>
      <p:ext uri="{BB962C8B-B14F-4D97-AF65-F5344CB8AC3E}">
        <p14:creationId xmlns:p14="http://schemas.microsoft.com/office/powerpoint/2010/main" val="7551832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54" y="2633290"/>
            <a:ext cx="2754306" cy="662975"/>
          </a:xfrm>
          <a:prstGeom prst="rect">
            <a:avLst/>
          </a:prstGeom>
        </p:spPr>
      </p:pic>
      <p:pic>
        <p:nvPicPr>
          <p:cNvPr id="4098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627" y="2633290"/>
            <a:ext cx="270030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k-reach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60" y="652124"/>
            <a:ext cx="4608020" cy="13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E282705-7FDC-FF29-9211-92F6049F1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86" y="2448788"/>
            <a:ext cx="2944677" cy="1017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5BB8FE-7146-2F4C-8BF9-733607728712}"/>
              </a:ext>
            </a:extLst>
          </p:cNvPr>
          <p:cNvSpPr txBox="1"/>
          <p:nvPr/>
        </p:nvSpPr>
        <p:spPr>
          <a:xfrm>
            <a:off x="1298192" y="3825336"/>
            <a:ext cx="2322258" cy="2689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sz="1875" b="1"/>
          </a:p>
          <a:p>
            <a:r>
              <a:rPr lang="en-GB" sz="1875" b="1"/>
              <a:t>Predictors of breakthrough infection/</a:t>
            </a:r>
          </a:p>
          <a:p>
            <a:r>
              <a:rPr lang="en-GB" sz="1875" b="1"/>
              <a:t>transmission and correlates of protection</a:t>
            </a:r>
          </a:p>
          <a:p>
            <a:endParaRPr lang="en-GB" sz="1875" b="1"/>
          </a:p>
          <a:p>
            <a:endParaRPr lang="en-GB" sz="1875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849DE-2400-EF15-E130-2A196F134A02}"/>
              </a:ext>
            </a:extLst>
          </p:cNvPr>
          <p:cNvSpPr txBox="1"/>
          <p:nvPr/>
        </p:nvSpPr>
        <p:spPr>
          <a:xfrm>
            <a:off x="5152317" y="3825336"/>
            <a:ext cx="2322258" cy="2689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75" b="1"/>
              <a:t>Prevalence and patterns of long-COVID</a:t>
            </a:r>
          </a:p>
          <a:p>
            <a:endParaRPr lang="en-GB" sz="1875" b="1"/>
          </a:p>
          <a:p>
            <a:r>
              <a:rPr lang="en-GB" sz="1875" b="1"/>
              <a:t>Longitudinal changes</a:t>
            </a:r>
          </a:p>
          <a:p>
            <a:endParaRPr lang="en-GB" sz="1875" b="1"/>
          </a:p>
          <a:p>
            <a:r>
              <a:rPr lang="en-GB" sz="1875" b="1"/>
              <a:t>Support and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32309897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54" y="2633290"/>
            <a:ext cx="2754306" cy="662975"/>
          </a:xfrm>
          <a:prstGeom prst="rect">
            <a:avLst/>
          </a:prstGeom>
        </p:spPr>
      </p:pic>
      <p:pic>
        <p:nvPicPr>
          <p:cNvPr id="4098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627" y="2633290"/>
            <a:ext cx="270030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k-reach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60" y="652124"/>
            <a:ext cx="4608020" cy="13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E282705-7FDC-FF29-9211-92F6049F1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886" y="2448788"/>
            <a:ext cx="2944677" cy="1017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5BB8FE-7146-2F4C-8BF9-733607728712}"/>
              </a:ext>
            </a:extLst>
          </p:cNvPr>
          <p:cNvSpPr txBox="1"/>
          <p:nvPr/>
        </p:nvSpPr>
        <p:spPr>
          <a:xfrm>
            <a:off x="1298192" y="3825336"/>
            <a:ext cx="2322258" cy="2689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sz="1875" b="1"/>
          </a:p>
          <a:p>
            <a:r>
              <a:rPr lang="en-GB" sz="1875" b="1"/>
              <a:t>Predictors of breakthrough infection/</a:t>
            </a:r>
          </a:p>
          <a:p>
            <a:r>
              <a:rPr lang="en-GB" sz="1875" b="1"/>
              <a:t>transmission and correlates of protection</a:t>
            </a:r>
          </a:p>
          <a:p>
            <a:endParaRPr lang="en-GB" sz="1875" b="1"/>
          </a:p>
          <a:p>
            <a:endParaRPr lang="en-GB" sz="1875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849DE-2400-EF15-E130-2A196F134A02}"/>
              </a:ext>
            </a:extLst>
          </p:cNvPr>
          <p:cNvSpPr txBox="1"/>
          <p:nvPr/>
        </p:nvSpPr>
        <p:spPr>
          <a:xfrm>
            <a:off x="5152317" y="3825336"/>
            <a:ext cx="2322258" cy="2689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75" b="1"/>
              <a:t>Prevalence and patterns of long-COVID</a:t>
            </a:r>
          </a:p>
          <a:p>
            <a:endParaRPr lang="en-GB" sz="1875" b="1"/>
          </a:p>
          <a:p>
            <a:r>
              <a:rPr lang="en-GB" sz="1875" b="1"/>
              <a:t>Longitudinal changes</a:t>
            </a:r>
          </a:p>
          <a:p>
            <a:endParaRPr lang="en-GB" sz="1875" b="1"/>
          </a:p>
          <a:p>
            <a:r>
              <a:rPr lang="en-GB" sz="1875" b="1"/>
              <a:t>Support and interventions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68A72-65B8-9C4F-F8BA-DD66CE85F6B2}"/>
              </a:ext>
            </a:extLst>
          </p:cNvPr>
          <p:cNvSpPr txBox="1"/>
          <p:nvPr/>
        </p:nvSpPr>
        <p:spPr>
          <a:xfrm>
            <a:off x="9006442" y="3825336"/>
            <a:ext cx="2322258" cy="26891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875" b="1"/>
              <a:t>Retention policies</a:t>
            </a:r>
          </a:p>
          <a:p>
            <a:endParaRPr lang="en-GB" sz="1875" b="1"/>
          </a:p>
          <a:p>
            <a:r>
              <a:rPr lang="en-GB" sz="1875" b="1"/>
              <a:t>Groups at higher risk of attrition</a:t>
            </a:r>
          </a:p>
          <a:p>
            <a:endParaRPr lang="en-GB" sz="1875" b="1"/>
          </a:p>
          <a:p>
            <a:r>
              <a:rPr lang="en-GB" sz="1875" b="1"/>
              <a:t>Drivers of attrition and how they vary by group</a:t>
            </a:r>
          </a:p>
          <a:p>
            <a:endParaRPr lang="en-GB" sz="1875" b="1"/>
          </a:p>
        </p:txBody>
      </p:sp>
    </p:spTree>
    <p:extLst>
      <p:ext uri="{BB962C8B-B14F-4D97-AF65-F5344CB8AC3E}">
        <p14:creationId xmlns:p14="http://schemas.microsoft.com/office/powerpoint/2010/main" val="26855961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44824"/>
            <a:ext cx="9921552" cy="4824535"/>
          </a:xfrm>
        </p:spPr>
        <p:txBody>
          <a:bodyPr>
            <a:noAutofit/>
          </a:bodyPr>
          <a:lstStyle/>
          <a:p>
            <a:r>
              <a:rPr lang="en-US" b="1"/>
              <a:t>NHS staff increasing numbers and more diverse</a:t>
            </a:r>
          </a:p>
          <a:p>
            <a:r>
              <a:rPr lang="en-US" b="1"/>
              <a:t>Health of staff poorly understood</a:t>
            </a:r>
          </a:p>
          <a:p>
            <a:pPr lvl="1"/>
            <a:r>
              <a:rPr lang="en-US" b="1"/>
              <a:t>Mental health focus vs other aspects</a:t>
            </a:r>
          </a:p>
          <a:p>
            <a:r>
              <a:rPr lang="en-US" b="1"/>
              <a:t>Need to consider broader aspects of health assessment</a:t>
            </a:r>
          </a:p>
          <a:p>
            <a:r>
              <a:rPr lang="en-US" b="1"/>
              <a:t>Life course approach – underpinned by data</a:t>
            </a:r>
          </a:p>
          <a:p>
            <a:r>
              <a:rPr lang="en-US" b="1"/>
              <a:t>UK-REACH continues to provides key insights</a:t>
            </a:r>
          </a:p>
          <a:p>
            <a:r>
              <a:rPr lang="en-US" b="1"/>
              <a:t>National asset to examine a range of areas relating to staff well-being</a:t>
            </a:r>
          </a:p>
        </p:txBody>
      </p:sp>
    </p:spTree>
    <p:extLst>
      <p:ext uri="{BB962C8B-B14F-4D97-AF65-F5344CB8AC3E}">
        <p14:creationId xmlns:p14="http://schemas.microsoft.com/office/powerpoint/2010/main" val="13086407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/>
              <a:t>Any 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GB" b="1"/>
              <a:t>mp426@le.ac.uk</a:t>
            </a:r>
          </a:p>
          <a:p>
            <a:pPr>
              <a:defRPr/>
            </a:pP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1868798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772817"/>
            <a:ext cx="7772400" cy="1470025"/>
          </a:xfrm>
        </p:spPr>
        <p:txBody>
          <a:bodyPr/>
          <a:lstStyle/>
          <a:p>
            <a:r>
              <a:rPr lang="en-GB" b="1"/>
              <a:t>Migration</a:t>
            </a:r>
          </a:p>
        </p:txBody>
      </p:sp>
    </p:spTree>
    <p:extLst>
      <p:ext uri="{BB962C8B-B14F-4D97-AF65-F5344CB8AC3E}">
        <p14:creationId xmlns:p14="http://schemas.microsoft.com/office/powerpoint/2010/main" val="1014115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8D42C4F4D6ED4FB6DFDEBBB691FCD6" ma:contentTypeVersion="12" ma:contentTypeDescription="Create a new document." ma:contentTypeScope="" ma:versionID="1644459a9e5997a7df8e0bab53cd4078">
  <xsd:schema xmlns:xsd="http://www.w3.org/2001/XMLSchema" xmlns:xs="http://www.w3.org/2001/XMLSchema" xmlns:p="http://schemas.microsoft.com/office/2006/metadata/properties" xmlns:ns3="f8d34afb-eaf3-414f-8c4c-a486f0a8a8fb" xmlns:ns4="d12b0866-9180-4d63-9858-8ee9b28a86cf" targetNamespace="http://schemas.microsoft.com/office/2006/metadata/properties" ma:root="true" ma:fieldsID="40a5316f823984bca8487ce88d13c1ae" ns3:_="" ns4:_="">
    <xsd:import namespace="f8d34afb-eaf3-414f-8c4c-a486f0a8a8fb"/>
    <xsd:import namespace="d12b0866-9180-4d63-9858-8ee9b28a86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d34afb-eaf3-414f-8c4c-a486f0a8a8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2b0866-9180-4d63-9858-8ee9b28a86c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C2FFC0-D5DB-47A3-BC53-2B46815834E1}">
  <ds:schemaRefs>
    <ds:schemaRef ds:uri="d12b0866-9180-4d63-9858-8ee9b28a86cf"/>
    <ds:schemaRef ds:uri="f8d34afb-eaf3-414f-8c4c-a486f0a8a8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25CC12C-CC1C-4D17-94EE-B1E3A75B01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4A7058-6F27-4FF9-9EB0-9F00AAE539C0}">
  <ds:schemaRefs>
    <ds:schemaRef ds:uri="d12b0866-9180-4d63-9858-8ee9b28a86cf"/>
    <ds:schemaRef ds:uri="f8d34afb-eaf3-414f-8c4c-a486f0a8a8f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2056</Words>
  <Application>Microsoft Macintosh PowerPoint</Application>
  <PresentationFormat>Widescreen</PresentationFormat>
  <Paragraphs>592</Paragraphs>
  <Slides>88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Brandon Text Regular</vt:lpstr>
      <vt:lpstr>Calibri</vt:lpstr>
      <vt:lpstr>Cambria</vt:lpstr>
      <vt:lpstr>Times New Roman</vt:lpstr>
      <vt:lpstr>Office Theme</vt:lpstr>
      <vt:lpstr>Developing and delivering occupational health and wellbeing programmes for the diverse NHS workforce: what should we be considering?</vt:lpstr>
      <vt:lpstr>PowerPoint Presentation</vt:lpstr>
      <vt:lpstr>Areas to cover today…</vt:lpstr>
      <vt:lpstr>NHS workforce</vt:lpstr>
      <vt:lpstr>PowerPoint Presentation</vt:lpstr>
      <vt:lpstr>PowerPoint Presentation</vt:lpstr>
      <vt:lpstr>Numbers and vacancies</vt:lpstr>
      <vt:lpstr>NHS workforce diversity</vt:lpstr>
      <vt:lpstr>Migration</vt:lpstr>
      <vt:lpstr>Migration to the UK</vt:lpstr>
      <vt:lpstr>Migration to the UK</vt:lpstr>
      <vt:lpstr>Migration to the UK</vt:lpstr>
      <vt:lpstr>Migration to the UK</vt:lpstr>
      <vt:lpstr>Migration to UK influenced by its past</vt:lpstr>
      <vt:lpstr>20% of staff international and rising</vt:lpstr>
      <vt:lpstr>Proportion of international staff varies by region and job role</vt:lpstr>
      <vt:lpstr>NHS staff health</vt:lpstr>
      <vt:lpstr>NHS sickness data: changes over time</vt:lpstr>
      <vt:lpstr>Reasons for sickness in the NHS workforce</vt:lpstr>
      <vt:lpstr>Reasons for sickness in the NHS workforce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Healthcare workers and COVID-19: early concern</vt:lpstr>
      <vt:lpstr>PowerPoint Presentation</vt:lpstr>
      <vt:lpstr>UK-REACH: Urgent Public Health Study</vt:lpstr>
      <vt:lpstr>UK-wide and multiple partners</vt:lpstr>
      <vt:lpstr>PowerPoint Presentation</vt:lpstr>
      <vt:lpstr>WP2: Longitudinal cohort study</vt:lpstr>
      <vt:lpstr>PowerPoint Presentation</vt:lpstr>
      <vt:lpstr>PowerPoint Presentation</vt:lpstr>
      <vt:lpstr>PowerPoint Presentation</vt:lpstr>
      <vt:lpstr>Research in a rapidly changing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long-term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Prevalence of multiple long-term conditions 15%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Proportion of healthcare workers reporting problems across EQ5D domains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Occupational Health Assessments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Looking forward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Any questions?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MSc/MPH 2009/2010  Tuberculosis</dc:title>
  <dc:creator>PAREEK</dc:creator>
  <cp:lastModifiedBy>Anna McNeil</cp:lastModifiedBy>
  <cp:revision>3</cp:revision>
  <dcterms:created xsi:type="dcterms:W3CDTF">2009-10-08T11:17:03Z</dcterms:created>
  <dcterms:modified xsi:type="dcterms:W3CDTF">2024-09-10T07:41:44Z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0x010100A58D42C4F4D6ED4FB6DFDEBBB691FCD6</vt:lpwstr>
  </property>
</Properties>
</file>