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67" r:id="rId3"/>
    <p:sldId id="376" r:id="rId4"/>
    <p:sldId id="377" r:id="rId5"/>
    <p:sldId id="380" r:id="rId6"/>
    <p:sldId id="379" r:id="rId7"/>
    <p:sldId id="370" r:id="rId8"/>
    <p:sldId id="257" r:id="rId9"/>
    <p:sldId id="371" r:id="rId10"/>
    <p:sldId id="373" r:id="rId11"/>
    <p:sldId id="372" r:id="rId12"/>
    <p:sldId id="363" r:id="rId13"/>
    <p:sldId id="374" r:id="rId14"/>
    <p:sldId id="348" r:id="rId15"/>
    <p:sldId id="365" r:id="rId16"/>
    <p:sldId id="362" r:id="rId17"/>
    <p:sldId id="339" r:id="rId18"/>
    <p:sldId id="350" r:id="rId19"/>
    <p:sldId id="333" r:id="rId20"/>
    <p:sldId id="337" r:id="rId21"/>
    <p:sldId id="338" r:id="rId22"/>
    <p:sldId id="340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8FE35-89D5-40FA-B623-726EF0045163}" v="273" dt="2024-08-30T11:51:44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56622-F6BC-0933-B134-86B016C42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CFA0A-3C19-BBE1-0D1E-98451D26E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59114-5AE2-B571-066B-B37A89D49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DA75-BE58-4AB9-BAF7-3B4ACC944F07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E8954-B78D-97F1-8433-4FFC69C6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A2FD9-1C63-654F-F011-A828EE86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8329-1A11-4BC6-A52D-EB0D09D8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6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02A5E-A693-D721-6FD7-A2A107DC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5E2B9-63EF-F5C6-4706-E261B00BD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6F5F4-EFE6-3E44-8F7A-8F9909CF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DA75-BE58-4AB9-BAF7-3B4ACC944F07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B668C-5219-EAEF-A080-CB8DB1B1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0F0B2-F38F-B0DD-3651-9B87330B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8329-1A11-4BC6-A52D-EB0D09D8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91F43-E9DE-0E59-3494-BE201DE8D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D1820-4411-ECA1-CCCB-8CB598558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27288-1DB5-CC4A-72A7-B83E2ABF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DA75-BE58-4AB9-BAF7-3B4ACC944F07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B5176-3860-A01C-63F1-242493D2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A9FA0-BE56-25B3-4793-49C39816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8329-1A11-4BC6-A52D-EB0D09D8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37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B5F1E3-8F8F-12E9-90A8-A26227BCFC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537" y="-1989"/>
            <a:ext cx="12275073" cy="685998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741236" y="3848100"/>
            <a:ext cx="2159799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735110" y="4021403"/>
            <a:ext cx="3407434" cy="8366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Arial Narrow"/>
                <a:cs typeface="Helvetica"/>
              </a:defRPr>
            </a:lvl1pPr>
          </a:lstStyle>
          <a:p>
            <a:pPr lvl="0"/>
            <a:r>
              <a:rPr lang="en-US" dirty="0"/>
              <a:t>&gt;Insert presenters name here&lt;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109" y="1815449"/>
            <a:ext cx="5814843" cy="1206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i="0" spc="-50">
                <a:solidFill>
                  <a:srgbClr val="FFFFFF"/>
                </a:solidFill>
                <a:latin typeface="Arial Black"/>
                <a:cs typeface="Helvetica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&gt;Insert presentation title here&lt;</a:t>
            </a:r>
          </a:p>
        </p:txBody>
      </p:sp>
      <p:pic>
        <p:nvPicPr>
          <p:cNvPr id="4" name="Picture 3" descr="A picture containing text, plate, sign, dishware&#10;&#10;Description automatically generated">
            <a:extLst>
              <a:ext uri="{FF2B5EF4-FFF2-40B4-BE49-F238E27FC236}">
                <a16:creationId xmlns:a16="http://schemas.microsoft.com/office/drawing/2014/main" id="{1D7C29FD-465F-7B56-EC01-9F89DC801F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9333" y="402269"/>
            <a:ext cx="3548639" cy="5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8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1057" y="1829561"/>
            <a:ext cx="10408100" cy="0"/>
          </a:xfrm>
          <a:prstGeom prst="line">
            <a:avLst/>
          </a:prstGeom>
          <a:ln w="25400">
            <a:solidFill>
              <a:srgbClr val="A72140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Butler Stencil Medium"/>
                <a:ea typeface="Butler Stencil Medium"/>
                <a:cs typeface="Butler Stencil Medium"/>
                <a:sym typeface="Butler Stencil Medium"/>
              </a:defRPr>
            </a:pPr>
            <a:endParaRPr sz="1600">
              <a:latin typeface="+mn-lt"/>
            </a:endParaRPr>
          </a:p>
        </p:txBody>
      </p:sp>
      <p:sp>
        <p:nvSpPr>
          <p:cNvPr id="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81058" y="1000677"/>
            <a:ext cx="10408100" cy="589690"/>
          </a:xfrm>
          <a:prstGeom prst="rect">
            <a:avLst/>
          </a:prstGeom>
        </p:spPr>
        <p:txBody>
          <a:bodyPr anchor="t"/>
          <a:lstStyle>
            <a:lvl1pPr algn="l">
              <a:defRPr sz="4750" b="1" i="0" kern="1200" spc="-50">
                <a:latin typeface="Arial"/>
                <a:cs typeface="Helvetica"/>
              </a:defRPr>
            </a:lvl1pPr>
          </a:lstStyle>
          <a:p>
            <a:r>
              <a:rPr lang="en-GB" dirty="0"/>
              <a:t>&gt;Insert title here&lt;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203607" y="6424763"/>
            <a:ext cx="638994" cy="36671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60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z="1600" dirty="0">
                <a:latin typeface="Helvetica"/>
                <a:cs typeface="Helvetica"/>
              </a:rPr>
              <a:t>##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idx="11" hasCustomPrompt="1"/>
          </p:nvPr>
        </p:nvSpPr>
        <p:spPr>
          <a:xfrm>
            <a:off x="881058" y="2213035"/>
            <a:ext cx="10398418" cy="37179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latin typeface="Arial"/>
                <a:cs typeface="Arial Narrow"/>
              </a:defRPr>
            </a:lvl1pPr>
          </a:lstStyle>
          <a:p>
            <a:pPr lvl="0"/>
            <a:r>
              <a:rPr lang="en-US" dirty="0"/>
              <a:t>&gt;Insert text here&lt;</a:t>
            </a:r>
          </a:p>
        </p:txBody>
      </p:sp>
      <p:pic>
        <p:nvPicPr>
          <p:cNvPr id="2" name="Picture 1" descr="A picture containing text, plate, sign, dishware&#10;&#10;Description automatically generated">
            <a:extLst>
              <a:ext uri="{FF2B5EF4-FFF2-40B4-BE49-F238E27FC236}">
                <a16:creationId xmlns:a16="http://schemas.microsoft.com/office/drawing/2014/main" id="{FA0D5C68-0066-C492-A1CD-9B79509827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4055" y="299184"/>
            <a:ext cx="3157454" cy="5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8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203607" y="6424763"/>
            <a:ext cx="638994" cy="36671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60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z="1600" dirty="0">
                <a:latin typeface="Helvetica"/>
                <a:cs typeface="Helvetica"/>
              </a:rPr>
              <a:t>##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idx="11" hasCustomPrompt="1"/>
          </p:nvPr>
        </p:nvSpPr>
        <p:spPr>
          <a:xfrm>
            <a:off x="1181199" y="1232739"/>
            <a:ext cx="10127323" cy="46870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&gt;Insert text here&lt;</a:t>
            </a:r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29468" y="1232739"/>
            <a:ext cx="0" cy="4687049"/>
          </a:xfrm>
          <a:prstGeom prst="line">
            <a:avLst/>
          </a:prstGeom>
          <a:ln>
            <a:solidFill>
              <a:srgbClr val="A721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text, plate, sign, dishware&#10;&#10;Description automatically generated">
            <a:extLst>
              <a:ext uri="{FF2B5EF4-FFF2-40B4-BE49-F238E27FC236}">
                <a16:creationId xmlns:a16="http://schemas.microsoft.com/office/drawing/2014/main" id="{0C3D48F4-F513-244D-6F19-F6CE8BE8D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4055" y="299184"/>
            <a:ext cx="3157454" cy="5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72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/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50504" y="1001814"/>
            <a:ext cx="10328972" cy="643529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 i="0" spc="-50">
                <a:latin typeface="Arial"/>
                <a:cs typeface="Helvetica"/>
              </a:defRPr>
            </a:lvl1pPr>
          </a:lstStyle>
          <a:p>
            <a:r>
              <a:rPr lang="en-GB" dirty="0"/>
              <a:t>&gt;Insert t</a:t>
            </a:r>
            <a:r>
              <a:rPr dirty="0"/>
              <a:t>itle </a:t>
            </a:r>
            <a:r>
              <a:rPr lang="en-GB" dirty="0"/>
              <a:t>here&lt;</a:t>
            </a:r>
            <a:endParaRPr dirty="0"/>
          </a:p>
        </p:txBody>
      </p:sp>
      <p:sp>
        <p:nvSpPr>
          <p:cNvPr id="8" name="Text Placeholder 5"/>
          <p:cNvSpPr>
            <a:spLocks noGrp="1"/>
          </p:cNvSpPr>
          <p:nvPr>
            <p:ph type="body" idx="11" hasCustomPrompt="1"/>
          </p:nvPr>
        </p:nvSpPr>
        <p:spPr>
          <a:xfrm>
            <a:off x="950504" y="1885891"/>
            <a:ext cx="10328972" cy="37179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latin typeface="Arial"/>
                <a:cs typeface="Arial Narrow"/>
              </a:defRPr>
            </a:lvl1pPr>
          </a:lstStyle>
          <a:p>
            <a:pPr lvl="0"/>
            <a:r>
              <a:rPr lang="en-US" dirty="0"/>
              <a:t>&gt;Insert text here&lt;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F73DE3B-CDB5-920E-27DA-0D4323BE0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151" y="297576"/>
            <a:ext cx="4311450" cy="5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0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/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50504" y="1001814"/>
            <a:ext cx="10328972" cy="643529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 i="0" spc="-50">
                <a:latin typeface="Arial"/>
                <a:cs typeface="Helvetica"/>
              </a:defRPr>
            </a:lvl1pPr>
          </a:lstStyle>
          <a:p>
            <a:r>
              <a:rPr lang="en-GB" dirty="0"/>
              <a:t>&gt;Insert t</a:t>
            </a:r>
            <a:r>
              <a:rPr dirty="0"/>
              <a:t>itle </a:t>
            </a:r>
            <a:r>
              <a:rPr lang="en-GB" dirty="0"/>
              <a:t>here&lt;</a:t>
            </a:r>
            <a:endParaRPr dirty="0"/>
          </a:p>
        </p:txBody>
      </p:sp>
      <p:sp>
        <p:nvSpPr>
          <p:cNvPr id="8" name="Text Placeholder 5"/>
          <p:cNvSpPr>
            <a:spLocks noGrp="1"/>
          </p:cNvSpPr>
          <p:nvPr>
            <p:ph type="body" idx="11" hasCustomPrompt="1"/>
          </p:nvPr>
        </p:nvSpPr>
        <p:spPr>
          <a:xfrm>
            <a:off x="950504" y="1885891"/>
            <a:ext cx="10328972" cy="37179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latin typeface="Arial"/>
                <a:cs typeface="Arial Narrow"/>
              </a:defRPr>
            </a:lvl1pPr>
          </a:lstStyle>
          <a:p>
            <a:pPr lvl="0"/>
            <a:r>
              <a:rPr lang="en-US" dirty="0"/>
              <a:t>&gt;Insert text here&lt;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F73DE3B-CDB5-920E-27DA-0D4323BE0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151" y="297576"/>
            <a:ext cx="4311450" cy="5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2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F5BF5-247B-4C89-C66E-3A9D2AE8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EC247-019F-DE81-0805-FB4043F7C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A7F91-1B1D-13F6-D75E-C782069C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DA75-BE58-4AB9-BAF7-3B4ACC944F07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1A2DB-9BC5-6460-1A3C-73819D43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35E42-B09C-9EB4-ECB2-1B8F57D8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8329-1A11-4BC6-A52D-EB0D09D8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9ECD-4306-59E1-E5BF-158481F9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7727F-1C20-BFBC-473A-47791CCFB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D75A6-F2A0-5911-4960-4E7900D2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DA75-BE58-4AB9-BAF7-3B4ACC944F07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37B34-B334-D2ED-0831-3D690C94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A31B2-2C1A-DD8A-22DF-9FCD6F04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8329-1A11-4BC6-A52D-EB0D09D8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56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1265-82B2-009F-5220-19CA76CA6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D2092-FD2D-9639-1B89-A9DC05E61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08573-C8E7-A7E6-ACA6-D78584E52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DA4BF-5656-8F9F-3D53-96DF7F1A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DA75-BE58-4AB9-BAF7-3B4ACC944F07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7C1CF-5157-C018-9698-0EBC93CF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80BD0-FAE0-9323-BC15-807B1E0D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8329-1A11-4BC6-A52D-EB0D09D8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03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D53C5-AAE1-64B7-4208-D8335A82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7982C-D5E4-F3AE-8010-77B163DF6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7537A-1C73-DA9F-F42C-97E4320D9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BCF32-DDCB-E72C-EAA1-319426C06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503AE-7F21-818B-5BC0-D2FF6FCD1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8F8660-CCAB-050A-BC44-C2D2EB96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DA75-BE58-4AB9-BAF7-3B4ACC944F07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26549-0B29-5136-B030-57E01A0A0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DB4B5-A186-705E-B025-C0C40E66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8329-1A11-4BC6-A52D-EB0D09D8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23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BA40-E42A-BAD5-8764-8FCEF26E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90F3F-82F2-128E-C46F-2EA34F3B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DA75-BE58-4AB9-BAF7-3B4ACC944F07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EDE7B-EC1F-880E-6C64-9E528759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5B6CC-CE29-5060-6464-378C6B37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8329-1A11-4BC6-A52D-EB0D09D8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1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CDE408-9C09-EDEE-A882-8A4D3AECB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DA75-BE58-4AB9-BAF7-3B4ACC944F07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A9029-375C-1A56-9806-0B5FE103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FCD01-DB0D-3F92-AE4B-38F43620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8329-1A11-4BC6-A52D-EB0D09D8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7805B-B110-FF3E-AA1D-9FB06A97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9013-2320-A529-7DAF-4EF145393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D2072-5990-6362-0FCA-590853209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4AA96-1AC4-7FDA-19D3-AFC25937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DA75-BE58-4AB9-BAF7-3B4ACC944F07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883C2-4230-2F91-E103-B6E31C0F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42A6D-DAD3-14EF-5279-A0734C9B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8329-1A11-4BC6-A52D-EB0D09D8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67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BE99-18D2-DC2B-950E-8E697FC2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2F192-2CEE-53BB-1121-7DC3EE2F6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4E8E4-E646-F36E-B420-A359061FD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AC94A-D0DB-4440-B1DC-2AE4D72D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DA75-BE58-4AB9-BAF7-3B4ACC944F07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7396E-4DF5-A447-43C3-F33F5836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247FC-7F13-DC71-F95A-A4DF5005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8329-1A11-4BC6-A52D-EB0D09D8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1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AB0CC-27B3-485A-7E9C-BEB55B07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BFD8E-A6D9-17FD-539F-80E006F2F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0482C-1CCF-2A49-21BB-958E95259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3DA75-BE58-4AB9-BAF7-3B4ACC944F07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6BEF8-E411-4F8D-2057-67ED04F12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FDE01-0F9B-D0AF-CA41-77BCF1E7D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38329-1A11-4BC6-A52D-EB0D09D8F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126C-D6A0-13AB-6558-92CF3DF2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A72140"/>
                </a:solidFill>
                <a:cs typeface="Arial Black"/>
              </a:rPr>
              <a:t>Perspectives from HSE</a:t>
            </a:r>
            <a:endParaRPr lang="en-US" sz="3600" b="1" dirty="0">
              <a:solidFill>
                <a:srgbClr val="A72140"/>
              </a:solidFill>
              <a:cs typeface="Arial Black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0BAFE32-C0E6-458B-84B2-45AF62BB4A24}"/>
              </a:ext>
            </a:extLst>
          </p:cNvPr>
          <p:cNvSpPr txBox="1">
            <a:spLocks/>
          </p:cNvSpPr>
          <p:nvPr/>
        </p:nvSpPr>
        <p:spPr>
          <a:xfrm>
            <a:off x="1022997" y="4437776"/>
            <a:ext cx="6107645" cy="1418410"/>
          </a:xfrm>
          <a:prstGeom prst="rect">
            <a:avLst/>
          </a:prstGeom>
        </p:spPr>
        <p:txBody>
          <a:bodyPr vert="horz"/>
          <a:lstStyle>
            <a:lvl1pPr marL="0" indent="0" algn="l" defTabSz="1084204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FFFFFF"/>
                </a:solidFill>
                <a:latin typeface="Arial Narrow"/>
                <a:ea typeface="+mn-ea"/>
                <a:cs typeface="Helvetica"/>
              </a:defRPr>
            </a:lvl1pPr>
            <a:lvl2pPr marL="1761832" indent="-677628" algn="l" defTabSz="1084204" rtl="0" eaLnBrk="1" latinLnBrk="0" hangingPunct="1">
              <a:spcBef>
                <a:spcPct val="20000"/>
              </a:spcBef>
              <a:buFont typeface="Arial"/>
              <a:buChar char="–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0510" indent="-542102" algn="l" defTabSz="1084204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4714" indent="-542102" algn="l" defTabSz="1084204" rtl="0" eaLnBrk="1" latinLnBrk="0" hangingPunct="1">
              <a:spcBef>
                <a:spcPct val="20000"/>
              </a:spcBef>
              <a:buFont typeface="Arial"/>
              <a:buChar char="–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8918" indent="-542102" algn="l" defTabSz="1084204" rtl="0" eaLnBrk="1" latinLnBrk="0" hangingPunct="1">
              <a:spcBef>
                <a:spcPct val="20000"/>
              </a:spcBef>
              <a:buFont typeface="Arial"/>
              <a:buChar char="»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3122" indent="-542102" algn="l" defTabSz="1084204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7327" indent="-542102" algn="l" defTabSz="1084204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31531" indent="-542102" algn="l" defTabSz="1084204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5735" indent="-542102" algn="l" defTabSz="1084204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72140"/>
                </a:solidFill>
                <a:latin typeface="Arial Black"/>
                <a:cs typeface="Arial Black"/>
              </a:rPr>
              <a:t>Dr Steve Forman</a:t>
            </a:r>
          </a:p>
          <a:p>
            <a:endParaRPr lang="en-US" sz="1600" dirty="0">
              <a:solidFill>
                <a:srgbClr val="A72140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A72140"/>
                </a:solidFill>
                <a:latin typeface="Arial Black"/>
                <a:cs typeface="Arial Black"/>
              </a:rPr>
              <a:t>Principal Medical Adviser</a:t>
            </a:r>
          </a:p>
          <a:p>
            <a:r>
              <a:rPr lang="en-US" sz="1600" dirty="0">
                <a:solidFill>
                  <a:srgbClr val="A72140"/>
                </a:solidFill>
                <a:latin typeface="Arial Black"/>
                <a:cs typeface="Arial Black"/>
              </a:rPr>
              <a:t>Consultant Occupational Physician</a:t>
            </a:r>
          </a:p>
          <a:p>
            <a:endParaRPr lang="en-US" sz="1600" dirty="0">
              <a:solidFill>
                <a:srgbClr val="A72140"/>
              </a:solidFill>
              <a:latin typeface="Arial Black"/>
              <a:cs typeface="Arial Black"/>
            </a:endParaRPr>
          </a:p>
          <a:p>
            <a:r>
              <a:rPr lang="en-US" sz="1600" dirty="0">
                <a:solidFill>
                  <a:srgbClr val="A72140"/>
                </a:solidFill>
                <a:latin typeface="Arial Black"/>
                <a:cs typeface="Arial Black"/>
              </a:rPr>
              <a:t>Health and Safety Executive</a:t>
            </a:r>
          </a:p>
        </p:txBody>
      </p:sp>
    </p:spTree>
    <p:extLst>
      <p:ext uri="{BB962C8B-B14F-4D97-AF65-F5344CB8AC3E}">
        <p14:creationId xmlns:p14="http://schemas.microsoft.com/office/powerpoint/2010/main" val="280788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A528-1312-4F9E-9F0D-591BE902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Regulations requiring an Appointed Doctor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0D39C-D21B-4E3A-92D6-F3BB0FA7813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 sz="2000" dirty="0"/>
          </a:p>
          <a:p>
            <a:endParaRPr lang="en-GB" sz="2000" dirty="0"/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0DD4AA94-0EB0-1D2B-EAB3-2F79A6689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78" y="2418166"/>
            <a:ext cx="1792435" cy="26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31CCAE-A9AD-34FB-7A0E-877E7728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28" y="2380563"/>
            <a:ext cx="1827141" cy="264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17A534-BECD-0BED-9FDD-DA34CBA7F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012" y="2410783"/>
            <a:ext cx="1783176" cy="266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C00659AC-D01B-7C27-C035-2BD078FCD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703" y="2364013"/>
            <a:ext cx="1909894" cy="26788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DDC191-595A-A0FA-09FE-8BC647E2FBB2}"/>
              </a:ext>
            </a:extLst>
          </p:cNvPr>
          <p:cNvSpPr txBox="1"/>
          <p:nvPr/>
        </p:nvSpPr>
        <p:spPr>
          <a:xfrm>
            <a:off x="2735658" y="5643146"/>
            <a:ext cx="630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Only doctors appointed by HSE can undertake this work</a:t>
            </a:r>
          </a:p>
        </p:txBody>
      </p:sp>
    </p:spTree>
    <p:extLst>
      <p:ext uri="{BB962C8B-B14F-4D97-AF65-F5344CB8AC3E}">
        <p14:creationId xmlns:p14="http://schemas.microsoft.com/office/powerpoint/2010/main" val="3065564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A528-1312-4F9E-9F0D-591BE902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Who does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0D39C-D21B-4E3A-92D6-F3BB0FA7813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 sz="2000" dirty="0"/>
          </a:p>
          <a:p>
            <a:endParaRPr lang="en-GB" sz="2000" dirty="0"/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DF180A6-D7A5-CCA8-123B-D522947F8A8A}"/>
              </a:ext>
            </a:extLst>
          </p:cNvPr>
          <p:cNvSpPr txBox="1">
            <a:spLocks/>
          </p:cNvSpPr>
          <p:nvPr/>
        </p:nvSpPr>
        <p:spPr>
          <a:xfrm>
            <a:off x="1102904" y="2038291"/>
            <a:ext cx="10328972" cy="3717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 Narrow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Occupational health professionals with appropriate competencies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Need to understand workplace and risks, therefore should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Clinical responsibility and decision making cannot be delegated to non-clinical staff e.g. Occupational Health Technicians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May have responsible person, but they still require training, support and access to occupational health professional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28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E08D-BB25-E486-269E-24C2A4E0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Where health surveillance goes wrong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C430C-004D-A7DB-3853-7FAD442E920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50504" y="1885891"/>
            <a:ext cx="10459618" cy="42697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Health surveillance not performed by employer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Inadequate health surveillance by OH provider</a:t>
            </a:r>
          </a:p>
          <a:p>
            <a:pPr marL="1338116" lvl="1" indent="-4572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Testing performed incorrectly</a:t>
            </a:r>
          </a:p>
          <a:p>
            <a:pPr marL="1338116" lvl="1" indent="-4572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Failure to recognise abnormal results</a:t>
            </a:r>
          </a:p>
          <a:p>
            <a:pPr marL="1338116" lvl="1" indent="-4572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Serial results not considered</a:t>
            </a:r>
          </a:p>
          <a:p>
            <a:pPr marL="1338116" lvl="1" indent="-4572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Inadequate understanding of workplace</a:t>
            </a:r>
          </a:p>
          <a:p>
            <a:pPr marL="1338116" lvl="1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Occupational health provider not communicating results to employer (may be not at all or inadequate information)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Employer not acting on results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5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8BFD-01C5-F30B-BB31-E50D426D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Where health surveillance goes wrong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C49F-FBB0-84E6-4FF4-F005C76331E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Inadequate health surveillance by OH provider</a:t>
            </a:r>
          </a:p>
          <a:p>
            <a:pPr marL="1338116" lvl="1" indent="-4572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Testing performed incorrectly</a:t>
            </a:r>
          </a:p>
          <a:p>
            <a:pPr marL="1338116" lvl="1" indent="-4572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Failure to recognise abnormal results</a:t>
            </a:r>
          </a:p>
          <a:p>
            <a:pPr marL="1338116" lvl="1" indent="-4572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Serial results not considered</a:t>
            </a:r>
          </a:p>
          <a:p>
            <a:pPr marL="1338116" lvl="1" indent="-4572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Inadequate understanding of workplace</a:t>
            </a:r>
          </a:p>
          <a:p>
            <a:pPr marL="1338116" lvl="1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Occupational health provider not communicating results to employer (may be not at all or inadequate information)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32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E8E0-C7E1-93E7-4D77-AF6CF746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Undertaking health surveillance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AA592-6377-8096-9FDC-0FD605629E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50504" y="1885891"/>
            <a:ext cx="9638248" cy="371798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Baseline assessment needs OH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Any tests performed should be done so competently and be of adequate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Test result requires interpretation of clinical data, by competent occupational health professional (i.e. OH nurse, OH physician)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Need comparison with previous results taking relevant history into account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Is performed serially, not a ‘one-off’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1026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22DA6-00A8-31EB-DA5B-81AFBE7C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Undertaking health surveillance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DC12F-AE49-E64B-96D7-5B3429C0227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67752" y="1955164"/>
            <a:ext cx="7186331" cy="371798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Over-reliance on computer interpretation by testing device (includes not recognising biologically implausible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Need route of escalation to occupational health physician (not GP)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Should have returned to face-to-face (non-remote) assessments (e.g. Tier 4)</a:t>
            </a:r>
          </a:p>
          <a:p>
            <a:endParaRPr lang="en-GB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C0F4F09-9305-C396-156D-140089F40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8934" y="1821152"/>
            <a:ext cx="3320542" cy="39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80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7342-C502-409A-AC7C-0E17A716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Output to employer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B4254-C6BF-4221-AAC2-BDAF1352453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 to work with the relevant hazard(s)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further health surveillance required </a:t>
            </a:r>
          </a:p>
          <a:p>
            <a:pPr algn="l" fontAlgn="base"/>
            <a:endParaRPr lang="en-GB" sz="20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11111"/>
                </a:solidFill>
                <a:latin typeface="Arial" panose="020B0604020202020204" pitchFamily="34" charset="0"/>
              </a:rPr>
              <a:t>The employer needs sufficient information to meet legal duties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11111"/>
                </a:solidFill>
                <a:latin typeface="Arial" panose="020B0604020202020204" pitchFamily="34" charset="0"/>
              </a:rPr>
              <a:t>They must act on results to protect workers with work-related disease</a:t>
            </a:r>
          </a:p>
          <a:p>
            <a:pPr algn="l" fontAlgn="base"/>
            <a:endParaRPr lang="en-GB" sz="2000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0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1BB9-9E71-C3F2-DF45-6245B598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COSHH Guidance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2A1073-CB82-80CA-6AE9-38E9DE2FF11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73319-5189-9D53-6DC2-85F20019D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43" y="1951969"/>
            <a:ext cx="2789530" cy="3835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C6BC59-4DB6-3220-9593-9272FB895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774" y="1951969"/>
            <a:ext cx="2717670" cy="3838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A6DAFC-C691-B944-D56B-C21B96120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649" y="1944073"/>
            <a:ext cx="2699909" cy="38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84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6257-DD5D-10C6-9B93-CDE67E22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Duties on employer – when health surveillance identifies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0C847-3459-21DC-CC95-3AB03002827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812632" y="1885891"/>
            <a:ext cx="7007512" cy="463418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1E1E1E"/>
                </a:solidFill>
                <a:latin typeface="arial" panose="020B0604020202020204" pitchFamily="34" charset="0"/>
              </a:rPr>
              <a:t>E</a:t>
            </a:r>
            <a:r>
              <a:rPr lang="en-GB" sz="22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nsure that a suitably qualified person informs the employee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0" i="0" dirty="0">
              <a:solidFill>
                <a:srgbClr val="1E1E1E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1E1E1E"/>
                </a:solidFill>
                <a:latin typeface="arial" panose="020B0604020202020204" pitchFamily="34" charset="0"/>
              </a:rPr>
              <a:t>R</a:t>
            </a:r>
            <a:r>
              <a:rPr lang="en-GB" sz="22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eview the risk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0" i="0" dirty="0">
              <a:solidFill>
                <a:srgbClr val="1E1E1E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1E1E1E"/>
                </a:solidFill>
                <a:latin typeface="arial" panose="020B0604020202020204" pitchFamily="34" charset="0"/>
              </a:rPr>
              <a:t>R</a:t>
            </a:r>
            <a:r>
              <a:rPr lang="en-GB" sz="22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eview controls, taking account of occupational health advice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0" i="0" dirty="0">
              <a:solidFill>
                <a:srgbClr val="1E1E1E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1E1E1E"/>
                </a:solidFill>
                <a:latin typeface="arial" panose="020B0604020202020204" pitchFamily="34" charset="0"/>
              </a:rPr>
              <a:t>C</a:t>
            </a:r>
            <a:r>
              <a:rPr lang="en-GB" sz="22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onsider assigning the employee to alternative work where there is no risk from further </a:t>
            </a:r>
            <a:r>
              <a:rPr lang="en-GB" sz="2200" dirty="0">
                <a:solidFill>
                  <a:srgbClr val="1E1E1E"/>
                </a:solidFill>
                <a:latin typeface="arial" panose="020B0604020202020204" pitchFamily="34" charset="0"/>
              </a:rPr>
              <a:t>noise exposure, </a:t>
            </a:r>
            <a:r>
              <a:rPr lang="en-GB" sz="22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taking account of occupational health advice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0" i="0" dirty="0">
              <a:solidFill>
                <a:srgbClr val="1E1E1E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1E1E1E"/>
                </a:solidFill>
                <a:latin typeface="arial" panose="020B0604020202020204" pitchFamily="34" charset="0"/>
              </a:rPr>
              <a:t>E</a:t>
            </a:r>
            <a:r>
              <a:rPr lang="en-GB" sz="22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nsure continued health surveillance and review health of other </a:t>
            </a:r>
            <a:r>
              <a:rPr lang="en-GB" sz="2200" dirty="0">
                <a:solidFill>
                  <a:srgbClr val="1E1E1E"/>
                </a:solidFill>
                <a:latin typeface="arial" panose="020B0604020202020204" pitchFamily="34" charset="0"/>
              </a:rPr>
              <a:t>similarly exposed employees</a:t>
            </a:r>
            <a:endParaRPr lang="en-GB" sz="2200" b="0" i="0" dirty="0">
              <a:solidFill>
                <a:srgbClr val="1E1E1E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1DC5A-2353-993F-F870-F9C4E8505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6" y="1725168"/>
            <a:ext cx="1536192" cy="2137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F43061-A450-DD7F-4184-EEAC4F82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78" y="1725168"/>
            <a:ext cx="1445155" cy="213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503AC8B-B4A2-530F-87F6-BD9336815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8" y="4202985"/>
            <a:ext cx="1446045" cy="21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9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5779-33AD-4AA2-B5C7-EBA9659C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Health records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1B121-54C7-41F0-B431-25E6B72F731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Duty for retention is on employer (e.g. for 40 years in COSHH)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Where no retention period – keep record at least as long as employee employed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Should include fitness for work, any restrictions and timescale for next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Should not include confidential medical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77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A528-1312-4F9E-9F0D-591BE902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Session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0D39C-D21B-4E3A-92D6-F3BB0FA7813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 sz="2000" dirty="0"/>
          </a:p>
          <a:p>
            <a:endParaRPr lang="en-GB" sz="2000" dirty="0"/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4C092-3807-E942-4F3C-DB504DE436F3}"/>
              </a:ext>
            </a:extLst>
          </p:cNvPr>
          <p:cNvSpPr txBox="1"/>
          <p:nvPr/>
        </p:nvSpPr>
        <p:spPr>
          <a:xfrm>
            <a:off x="912524" y="2177920"/>
            <a:ext cx="110783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11111"/>
                </a:solidFill>
                <a:latin typeface="Arial" panose="020B0604020202020204" pitchFamily="34" charset="0"/>
              </a:rPr>
              <a:t>Strategic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11111"/>
                </a:solidFill>
                <a:latin typeface="Arial" panose="020B0604020202020204" pitchFamily="34" charset="0"/>
              </a:rPr>
              <a:t>Health surveillance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11111"/>
                </a:solidFill>
                <a:latin typeface="Arial" panose="020B0604020202020204" pitchFamily="34" charset="0"/>
              </a:rPr>
              <a:t>Summary and questions</a:t>
            </a:r>
          </a:p>
        </p:txBody>
      </p:sp>
    </p:spTree>
    <p:extLst>
      <p:ext uri="{BB962C8B-B14F-4D97-AF65-F5344CB8AC3E}">
        <p14:creationId xmlns:p14="http://schemas.microsoft.com/office/powerpoint/2010/main" val="228663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9D08D-EE8E-4B58-C323-B81DE08E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Medical records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D8B92-7F1A-6CC0-B3E1-2D41F229B37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Compiled by occupational health professional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Contains confidential medical information e.g. notes, test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Retention periods are not defined in Health and Safety legislation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Need to consider what happens if you stop working (for whatever reason)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661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722604-F7BB-C95A-32F3-D177495D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CC0E4C-FCB7-D950-90C7-36EB846ADBA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0D40C-0C51-B7FA-330A-78F16B79D362}"/>
              </a:ext>
            </a:extLst>
          </p:cNvPr>
          <p:cNvSpPr txBox="1"/>
          <p:nvPr/>
        </p:nvSpPr>
        <p:spPr>
          <a:xfrm>
            <a:off x="7031156" y="3498516"/>
            <a:ext cx="5081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	</a:t>
            </a:r>
            <a:r>
              <a:rPr lang="en-GB" dirty="0"/>
              <a:t>www.hse.gov.uk/health-surveillance/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34539B-FE95-F238-60D6-2068F1B22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89" y="794951"/>
            <a:ext cx="6616395" cy="54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8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176B-C06A-76C1-0543-E34BC35C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50389-759A-3E66-4E3A-682371DBF9E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50504" y="1885891"/>
            <a:ext cx="10328972" cy="43823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11111"/>
                </a:solidFill>
                <a:latin typeface="Arial" panose="020B0604020202020204" pitchFamily="34" charset="0"/>
              </a:rPr>
              <a:t>Health surveillance allows early identification of work-related ill health so employers can manage risk (both at individual and group levels)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11111"/>
                </a:solidFill>
                <a:latin typeface="Arial" panose="020B0604020202020204" pitchFamily="34" charset="0"/>
              </a:rPr>
              <a:t>Compliments system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11111"/>
                </a:solidFill>
                <a:latin typeface="Arial" panose="020B0604020202020204" pitchFamily="34" charset="0"/>
              </a:rPr>
              <a:t>Occupational health professionals are needed to provide competent health surveillance of adequate quality</a:t>
            </a:r>
          </a:p>
          <a:p>
            <a:endParaRPr lang="en-GB" sz="20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11111"/>
                </a:solidFill>
                <a:latin typeface="Arial" panose="020B0604020202020204" pitchFamily="34" charset="0"/>
              </a:rPr>
              <a:t>Health surveillance is an important process that needs to be performed correctly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80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C075D-30ED-4B49-BFC3-AB6A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01F2E-172A-958D-F827-97989845BA6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1449B6F2-31AD-AF8C-DDCF-B287BB053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66" y="1478363"/>
            <a:ext cx="8504668" cy="510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A088-EB9A-6C2B-1FA6-90B5A1D0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B2D81-4477-D6A8-5CEA-D6069C48A6E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1E520-5DE9-BD14-7984-88AAA06EB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98" y="1117210"/>
            <a:ext cx="9841004" cy="52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7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DB95-8BCD-D1E0-18D6-6B705066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D4DA1-E47E-AFEC-099A-E4B5C240D81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388B98-D267-10AA-AC0E-5ED5B3963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706" y="1180169"/>
            <a:ext cx="6640587" cy="51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5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901E-27B0-E0FC-975C-A01F56B6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F386D-6E00-44DF-8E29-11DB8864A00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C1045-FD85-3071-64EE-4057AC798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817" y="1001814"/>
            <a:ext cx="76104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1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0F52C-155E-ADA6-CC87-8CEACAFB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9676F-FE7D-8641-B36F-25326B10D9B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B5153-CEA2-0687-4891-AD31BBC5C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9" t="36264" r="3574" b="-6183"/>
          <a:stretch/>
        </p:blipFill>
        <p:spPr>
          <a:xfrm>
            <a:off x="912524" y="1542474"/>
            <a:ext cx="10642732" cy="4174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D2FA15E-C8FD-50D8-E79A-282E7E63254C}"/>
              </a:ext>
            </a:extLst>
          </p:cNvPr>
          <p:cNvSpPr/>
          <p:nvPr/>
        </p:nvSpPr>
        <p:spPr>
          <a:xfrm>
            <a:off x="10130000" y="2882747"/>
            <a:ext cx="1277248" cy="86213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A528-1312-4F9E-9F0D-591BE902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Health surveillance and its importance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0D39C-D21B-4E3A-92D6-F3BB0FA7813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 sz="2000" dirty="0"/>
          </a:p>
          <a:p>
            <a:endParaRPr lang="en-GB" sz="2000" dirty="0"/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C20874-F46B-7EA0-E7AF-51875A7A6B3C}"/>
              </a:ext>
            </a:extLst>
          </p:cNvPr>
          <p:cNvSpPr txBox="1">
            <a:spLocks/>
          </p:cNvSpPr>
          <p:nvPr/>
        </p:nvSpPr>
        <p:spPr>
          <a:xfrm>
            <a:off x="950504" y="1885891"/>
            <a:ext cx="10328972" cy="4538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 Narrow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111111"/>
                </a:solidFill>
                <a:latin typeface="Arial" panose="020B0604020202020204" pitchFamily="34" charset="0"/>
              </a:rPr>
              <a:t>Scheme of repeated health checks used to identify work-related ill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111111"/>
                </a:solidFill>
                <a:latin typeface="Arial" panose="020B0604020202020204" pitchFamily="34" charset="0"/>
              </a:rPr>
              <a:t>Health surveillance required when workers remain exposed to health risks, even after controls put in place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b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rgbClr val="111111"/>
                </a:solidFill>
                <a:latin typeface="Arial" panose="020B0604020202020204" pitchFamily="34" charset="0"/>
              </a:rPr>
              <a:t>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111111"/>
                </a:solidFill>
                <a:latin typeface="Arial" panose="020B0604020202020204" pitchFamily="34" charset="0"/>
              </a:rPr>
              <a:t>Early identification of work-ill health to manage risk for individual and also other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111111"/>
                </a:solidFill>
                <a:latin typeface="Arial" panose="020B0604020202020204" pitchFamily="34" charset="0"/>
              </a:rPr>
              <a:t>Control measures may not always be reliable, despite appropriate checking, training and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111111"/>
                </a:solidFill>
                <a:latin typeface="Arial" panose="020B0604020202020204" pitchFamily="34" charset="0"/>
              </a:rPr>
              <a:t>Also, provides opportunity to discuss health issues, reinforce importance of controls and training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9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A528-1312-4F9E-9F0D-591BE902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Controls and health surveillance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0D39C-D21B-4E3A-92D6-F3BB0FA7813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 sz="2000" dirty="0"/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2000" dirty="0"/>
              <a:t>Risks created by hazards should be adequately controlled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2000" dirty="0"/>
              <a:t>Health surveillance is the check for disease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2000" dirty="0"/>
              <a:t>Complimentary systems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01B52-17D3-6640-E069-8D29FD8EF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603" y="1987783"/>
            <a:ext cx="2814893" cy="30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A528-1312-4F9E-9F0D-591BE902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Regulations requiring health surveillance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0D39C-D21B-4E3A-92D6-F3BB0FA7813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 sz="2000" dirty="0"/>
          </a:p>
          <a:p>
            <a:endParaRPr lang="en-GB" sz="2000" dirty="0"/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DB0FAF2-814F-5F87-291A-021DB67E8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23" y="2106744"/>
            <a:ext cx="2378201" cy="351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1F61DC-15EA-1E27-9110-88B33B98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522" y="2106744"/>
            <a:ext cx="2378201" cy="35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C5461-051B-B308-CAC0-E2C69B104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231" y="2106744"/>
            <a:ext cx="2493084" cy="35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32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675</Words>
  <Application>Microsoft Macintosh PowerPoint</Application>
  <PresentationFormat>Widescreen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</vt:lpstr>
      <vt:lpstr>Arial Black</vt:lpstr>
      <vt:lpstr>Arial Narrow</vt:lpstr>
      <vt:lpstr>Calibri</vt:lpstr>
      <vt:lpstr>Calibri Light</vt:lpstr>
      <vt:lpstr>Helvetica</vt:lpstr>
      <vt:lpstr>Office Theme</vt:lpstr>
      <vt:lpstr>PowerPoint Presentation</vt:lpstr>
      <vt:lpstr>Session overview</vt:lpstr>
      <vt:lpstr>PowerPoint Presentation</vt:lpstr>
      <vt:lpstr>PowerPoint Presentation</vt:lpstr>
      <vt:lpstr>PowerPoint Presentation</vt:lpstr>
      <vt:lpstr>PowerPoint Presentation</vt:lpstr>
      <vt:lpstr>Health surveillance and its importance</vt:lpstr>
      <vt:lpstr>Controls and health surveillance</vt:lpstr>
      <vt:lpstr>Regulations requiring health surveillance</vt:lpstr>
      <vt:lpstr>Regulations requiring an Appointed Doctor</vt:lpstr>
      <vt:lpstr>Who does it?</vt:lpstr>
      <vt:lpstr>Where health surveillance goes wrong</vt:lpstr>
      <vt:lpstr>Where health surveillance goes wrong</vt:lpstr>
      <vt:lpstr>Undertaking health surveillance</vt:lpstr>
      <vt:lpstr>Undertaking health surveillance</vt:lpstr>
      <vt:lpstr>Output to employer</vt:lpstr>
      <vt:lpstr>COSHH Guidance</vt:lpstr>
      <vt:lpstr>Duties on employer – when health surveillance identifies disease</vt:lpstr>
      <vt:lpstr>Health records</vt:lpstr>
      <vt:lpstr>Medical records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Forman</dc:creator>
  <cp:lastModifiedBy>Anna McNeil</cp:lastModifiedBy>
  <cp:revision>3</cp:revision>
  <dcterms:created xsi:type="dcterms:W3CDTF">2024-03-04T09:25:08Z</dcterms:created>
  <dcterms:modified xsi:type="dcterms:W3CDTF">2024-09-09T14:47:26Z</dcterms:modified>
</cp:coreProperties>
</file>