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2" r:id="rId2"/>
    <p:sldId id="2147374908" r:id="rId3"/>
    <p:sldId id="2147374913" r:id="rId4"/>
    <p:sldId id="2147374911" r:id="rId5"/>
    <p:sldId id="2147374910" r:id="rId6"/>
    <p:sldId id="214737491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00A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563"/>
  </p:normalViewPr>
  <p:slideViewPr>
    <p:cSldViewPr>
      <p:cViewPr varScale="1">
        <p:scale>
          <a:sx n="98" d="100"/>
          <a:sy n="98" d="100"/>
        </p:scale>
        <p:origin x="204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FB6CF-C3C0-4E7C-9FD7-05BCDAD2CC53}" type="datetimeFigureOut">
              <a:rPr lang="en-GB" smtClean="0"/>
              <a:t>12/09/2024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0B52A-5CD7-4270-B919-B09A21580457}" type="slidenum">
              <a:rPr lang="en-GB" smtClean="0"/>
              <a:t>‹#›</a:t>
            </a:fld>
            <a:endParaRPr lang="en-GB"/>
          </a:p>
        </p:txBody>
      </p:sp>
    </p:spTree>
    <p:extLst>
      <p:ext uri="{BB962C8B-B14F-4D97-AF65-F5344CB8AC3E}">
        <p14:creationId xmlns:p14="http://schemas.microsoft.com/office/powerpoint/2010/main" val="3532175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AutoNum type="arabicPeriod"/>
            </a:pPr>
            <a:r>
              <a:rPr lang="en-US" dirty="0"/>
              <a:t>Any fire alarm</a:t>
            </a:r>
          </a:p>
          <a:p>
            <a:pPr marL="228600" indent="-228600">
              <a:buAutoNum type="arabicPeriod"/>
            </a:pPr>
            <a:r>
              <a:rPr lang="en-US" dirty="0"/>
              <a:t>Facilities / breaks </a:t>
            </a:r>
          </a:p>
          <a:p>
            <a:pPr marL="228600" indent="-228600">
              <a:buAutoNum type="arabicPeriod"/>
            </a:pPr>
            <a:r>
              <a:rPr lang="en-US" dirty="0"/>
              <a:t>Endeavour to keep to time </a:t>
            </a:r>
          </a:p>
          <a:p>
            <a:pPr marL="228600" indent="-228600">
              <a:buAutoNum type="arabicPeriod"/>
            </a:pPr>
            <a:r>
              <a:rPr lang="en-US" dirty="0"/>
              <a:t>Time for question – but use the microphone</a:t>
            </a:r>
          </a:p>
          <a:p>
            <a:pPr marL="228600" indent="-228600">
              <a:buAutoNum type="arabicPeriod"/>
            </a:pPr>
            <a:r>
              <a:rPr lang="en-US" dirty="0"/>
              <a:t>Take advantage of networking in break times </a:t>
            </a:r>
          </a:p>
          <a:p>
            <a:pPr marL="228600" indent="-228600">
              <a:buAutoNum type="arabicPeriod"/>
            </a:pPr>
            <a:r>
              <a:rPr lang="en-US" dirty="0"/>
              <a:t>Visit our supporters  - flow into thanking supporters </a:t>
            </a:r>
          </a:p>
        </p:txBody>
      </p:sp>
      <p:sp>
        <p:nvSpPr>
          <p:cNvPr id="4" name="Slide Number Placeholder 3"/>
          <p:cNvSpPr>
            <a:spLocks noGrp="1"/>
          </p:cNvSpPr>
          <p:nvPr>
            <p:ph type="sldNum" sz="quarter" idx="5"/>
          </p:nvPr>
        </p:nvSpPr>
        <p:spPr/>
        <p:txBody>
          <a:bodyPr/>
          <a:lstStyle/>
          <a:p>
            <a:fld id="{7AA14ED6-EBF6-4273-A6B1-DB6B8199C1B8}" type="slidenum">
              <a:rPr lang="en-GB" smtClean="0"/>
              <a:pPr/>
              <a:t>2</a:t>
            </a:fld>
            <a:endParaRPr lang="en-GB" dirty="0"/>
          </a:p>
        </p:txBody>
      </p:sp>
    </p:spTree>
    <p:extLst>
      <p:ext uri="{BB962C8B-B14F-4D97-AF65-F5344CB8AC3E}">
        <p14:creationId xmlns:p14="http://schemas.microsoft.com/office/powerpoint/2010/main" val="320548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Range of activities that been involved in – happy to give specific details at later stage on an individual basis. </a:t>
            </a:r>
          </a:p>
          <a:p>
            <a:r>
              <a:rPr lang="en-GB" dirty="0"/>
              <a:t>Most importantly – Last year our conference was entitled Growing OHWB – into action. The momentum of this programme continues to make strides – which was the reason for developing our recognition and achievement awards known as our very own NHS OHPRAS. The submissions of practice were excellent and all could have been worthy winners. But it was great to celebrate these last evening and going forward will share aspects of their practice to inspire us all </a:t>
            </a:r>
          </a:p>
        </p:txBody>
      </p:sp>
      <p:sp>
        <p:nvSpPr>
          <p:cNvPr id="4" name="Slide Number Placeholder 3"/>
          <p:cNvSpPr>
            <a:spLocks noGrp="1"/>
          </p:cNvSpPr>
          <p:nvPr>
            <p:ph type="sldNum" sz="quarter" idx="5"/>
          </p:nvPr>
        </p:nvSpPr>
        <p:spPr/>
        <p:txBody>
          <a:bodyPr/>
          <a:lstStyle/>
          <a:p>
            <a:fld id="{1A20B52A-5CD7-4270-B919-B09A21580457}" type="slidenum">
              <a:rPr lang="en-GB" smtClean="0"/>
              <a:t>4</a:t>
            </a:fld>
            <a:endParaRPr lang="en-GB"/>
          </a:p>
        </p:txBody>
      </p:sp>
    </p:spTree>
    <p:extLst>
      <p:ext uri="{BB962C8B-B14F-4D97-AF65-F5344CB8AC3E}">
        <p14:creationId xmlns:p14="http://schemas.microsoft.com/office/powerpoint/2010/main" val="2527344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20" y="1285860"/>
            <a:ext cx="857256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3428992" y="6357958"/>
            <a:ext cx="2214578" cy="365125"/>
          </a:xfrm>
        </p:spPr>
        <p:txBody>
          <a:bodyPr/>
          <a:lstStyle>
            <a:lvl1pPr>
              <a:defRPr b="1">
                <a:solidFill>
                  <a:srgbClr val="0072C6"/>
                </a:solidFill>
              </a:defRPr>
            </a:lvl1pPr>
          </a:lstStyle>
          <a:p>
            <a:r>
              <a:rPr lang="en-GB"/>
              <a:t>www.nhshealthatwork.co.uk</a:t>
            </a:r>
            <a:endParaRPr lang="en-US"/>
          </a:p>
        </p:txBody>
      </p:sp>
      <p:pic>
        <p:nvPicPr>
          <p:cNvPr id="8" name="Picture 7" descr="Health at Work Network Non-statCOL.jpg"/>
          <p:cNvPicPr>
            <a:picLocks noChangeAspect="1"/>
          </p:cNvPicPr>
          <p:nvPr userDrawn="1"/>
        </p:nvPicPr>
        <p:blipFill>
          <a:blip r:embed="rId2"/>
          <a:stretch>
            <a:fillRect/>
          </a:stretch>
        </p:blipFill>
        <p:spPr>
          <a:xfrm>
            <a:off x="6786578" y="285728"/>
            <a:ext cx="2053747" cy="85725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DCE26E-78A6-49C1-B7A1-711865EE76DD}" type="datetimeFigureOut">
              <a:rPr lang="en-GB" smtClean="0"/>
              <a:pPr/>
              <a:t>12/09/2024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DEC913B-D3D4-4BA7-9D16-8CE61B5845CE}" type="slidenum">
              <a:rPr lang="en-GB" smtClean="0"/>
              <a:pPr/>
              <a:t>‹#›</a:t>
            </a:fld>
            <a:endParaRPr lang="en-GB" dirty="0"/>
          </a:p>
        </p:txBody>
      </p:sp>
    </p:spTree>
    <p:extLst>
      <p:ext uri="{BB962C8B-B14F-4D97-AF65-F5344CB8AC3E}">
        <p14:creationId xmlns:p14="http://schemas.microsoft.com/office/powerpoint/2010/main" val="418165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324223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34" y="128586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0034" y="2571744"/>
            <a:ext cx="8229600" cy="3525831"/>
          </a:xfrm>
          <a:prstGeom prst="rect">
            <a:avLst/>
          </a:prstGeom>
        </p:spPr>
        <p:txBody>
          <a:bodyPr vert="horz" lIns="91440" tIns="45720" rIns="91440" bIns="45720" rtlCol="0">
            <a:normAutofit/>
          </a:bodyPr>
          <a:lstStyle/>
          <a:p>
            <a:pPr lvl="0"/>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rgbClr val="0072C6"/>
                </a:solidFill>
              </a:defRPr>
            </a:lvl1pPr>
          </a:lstStyle>
          <a:p>
            <a:r>
              <a:rPr lang="en-GB"/>
              <a:t>www.nhshealthatwork.co.uk</a:t>
            </a:r>
            <a:endParaRPr lang="en-US"/>
          </a:p>
        </p:txBody>
      </p:sp>
      <p:pic>
        <p:nvPicPr>
          <p:cNvPr id="7" name="Picture 6" descr="Health at Work Network Non-statCOL.jpg"/>
          <p:cNvPicPr>
            <a:picLocks noChangeAspect="1"/>
          </p:cNvPicPr>
          <p:nvPr userDrawn="1"/>
        </p:nvPicPr>
        <p:blipFill>
          <a:blip r:embed="rId5"/>
          <a:stretch>
            <a:fillRect/>
          </a:stretch>
        </p:blipFill>
        <p:spPr>
          <a:xfrm>
            <a:off x="6786578" y="285728"/>
            <a:ext cx="2053747" cy="857256"/>
          </a:xfrm>
          <a:prstGeom prst="rect">
            <a:avLst/>
          </a:prstGeom>
        </p:spPr>
      </p:pic>
      <p:cxnSp>
        <p:nvCxnSpPr>
          <p:cNvPr id="13" name="Straight Connector 12"/>
          <p:cNvCxnSpPr/>
          <p:nvPr userDrawn="1"/>
        </p:nvCxnSpPr>
        <p:spPr>
          <a:xfrm>
            <a:off x="0" y="6215082"/>
            <a:ext cx="9144000" cy="1588"/>
          </a:xfrm>
          <a:prstGeom prst="line">
            <a:avLst/>
          </a:prstGeom>
          <a:ln w="762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6286520"/>
            <a:ext cx="9144000" cy="1588"/>
          </a:xfrm>
          <a:prstGeom prst="line">
            <a:avLst/>
          </a:prstGeom>
          <a:ln w="76200">
            <a:solidFill>
              <a:srgbClr val="00AA9E"/>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www.pexels.com/photo/black-dynamic-microphone-207474/" TargetMode="External"/><Relationship Id="rId13"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hyperlink" Target="https://www.flickr.com/photos/ismb/9343359944/" TargetMode="External"/><Relationship Id="rId2" Type="http://schemas.openxmlformats.org/officeDocument/2006/relationships/notesSlide" Target="../notesSlides/notesSlide1.xml"/><Relationship Id="rId16" Type="http://schemas.openxmlformats.org/officeDocument/2006/relationships/hyperlink" Target="https://dtraleigh.com/2017/06/a-walk-around-the-goraleigh-transit-station/" TargetMode="External"/><Relationship Id="rId1" Type="http://schemas.openxmlformats.org/officeDocument/2006/relationships/slideLayout" Target="../slideLayouts/slideLayout2.xml"/><Relationship Id="rId6" Type="http://schemas.openxmlformats.org/officeDocument/2006/relationships/hyperlink" Target="https://pixabay.com/en/coffee-break-break-alarm-clock-time-1291389/" TargetMode="External"/><Relationship Id="rId11" Type="http://schemas.openxmlformats.org/officeDocument/2006/relationships/image" Target="../media/image6.jpeg"/><Relationship Id="rId5" Type="http://schemas.openxmlformats.org/officeDocument/2006/relationships/image" Target="../media/image3.jpeg"/><Relationship Id="rId15" Type="http://schemas.openxmlformats.org/officeDocument/2006/relationships/image" Target="../media/image8.jpeg"/><Relationship Id="rId10" Type="http://schemas.openxmlformats.org/officeDocument/2006/relationships/hyperlink" Target="https://manuelgross.blogspot.com/2014/12/el-arte-de-preguntar-y-escuchar-15.html" TargetMode="External"/><Relationship Id="rId4" Type="http://schemas.openxmlformats.org/officeDocument/2006/relationships/hyperlink" Target="https://pixabay.com/en/sign-exit-emergency-symbol-393243/" TargetMode="External"/><Relationship Id="rId9" Type="http://schemas.openxmlformats.org/officeDocument/2006/relationships/image" Target="../media/image5.jpg"/><Relationship Id="rId14" Type="http://schemas.openxmlformats.org/officeDocument/2006/relationships/hyperlink" Target="https://businessandcafe.blog.hu/2016/05/13/a_kapcsolatepites_jovoje_az_uzletkotes_uj_vilaga_szervezett_network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jpeg"/><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31DB-47D6-8E93-6BBE-F28A220CA772}"/>
              </a:ext>
            </a:extLst>
          </p:cNvPr>
          <p:cNvSpPr>
            <a:spLocks noGrp="1"/>
          </p:cNvSpPr>
          <p:nvPr>
            <p:ph type="ctrTitle"/>
          </p:nvPr>
        </p:nvSpPr>
        <p:spPr>
          <a:xfrm>
            <a:off x="285720" y="1927745"/>
            <a:ext cx="8572560" cy="1470025"/>
          </a:xfrm>
        </p:spPr>
        <p:txBody>
          <a:bodyPr>
            <a:normAutofit/>
          </a:bodyPr>
          <a:lstStyle/>
          <a:p>
            <a:r>
              <a:rPr lang="en-US" altLang="en-US" sz="4400" b="1" dirty="0">
                <a:latin typeface="+mn-lt"/>
                <a:ea typeface="ＭＳ Ｐゴシック" pitchFamily="34" charset="-128"/>
              </a:rPr>
              <a:t>NHS Health at Work Network</a:t>
            </a:r>
            <a:br>
              <a:rPr lang="en-US" altLang="en-US" sz="4400" b="1" dirty="0">
                <a:latin typeface="+mn-lt"/>
                <a:ea typeface="ＭＳ Ｐゴシック" pitchFamily="34" charset="-128"/>
              </a:rPr>
            </a:br>
            <a:r>
              <a:rPr lang="en-US" altLang="en-US" sz="4400" b="1" dirty="0">
                <a:latin typeface="+mn-lt"/>
                <a:ea typeface="ＭＳ Ｐゴシック" pitchFamily="34" charset="-128"/>
              </a:rPr>
              <a:t>‘Celebrate, Share, Inspire’</a:t>
            </a:r>
            <a:endParaRPr lang="en-GB" dirty="0"/>
          </a:p>
        </p:txBody>
      </p:sp>
      <p:sp>
        <p:nvSpPr>
          <p:cNvPr id="3" name="Subtitle 2">
            <a:extLst>
              <a:ext uri="{FF2B5EF4-FFF2-40B4-BE49-F238E27FC236}">
                <a16:creationId xmlns:a16="http://schemas.microsoft.com/office/drawing/2014/main" id="{4B6A4F70-A9D5-CD11-1E65-91F96ABE85D2}"/>
              </a:ext>
            </a:extLst>
          </p:cNvPr>
          <p:cNvSpPr>
            <a:spLocks noGrp="1"/>
          </p:cNvSpPr>
          <p:nvPr>
            <p:ph type="subTitle" idx="1"/>
          </p:nvPr>
        </p:nvSpPr>
        <p:spPr/>
        <p:txBody>
          <a:bodyPr>
            <a:normAutofit/>
          </a:bodyPr>
          <a:lstStyle/>
          <a:p>
            <a:pPr algn="ctr" eaLnBrk="1" hangingPunct="1">
              <a:buFont typeface="Arial" pitchFamily="34" charset="0"/>
              <a:buNone/>
            </a:pPr>
            <a:r>
              <a:rPr lang="en-GB" altLang="en-US" sz="3200" b="1" dirty="0">
                <a:solidFill>
                  <a:schemeClr val="tx2">
                    <a:lumMod val="60000"/>
                    <a:lumOff val="40000"/>
                  </a:schemeClr>
                </a:solidFill>
                <a:latin typeface="+mn-lt"/>
              </a:rPr>
              <a:t>Hilary Winch </a:t>
            </a:r>
          </a:p>
          <a:p>
            <a:pPr algn="ctr" eaLnBrk="1" hangingPunct="1">
              <a:buFont typeface="Arial" pitchFamily="34" charset="0"/>
              <a:buNone/>
            </a:pPr>
            <a:r>
              <a:rPr lang="en-GB" altLang="en-US" sz="3200" b="1" dirty="0">
                <a:solidFill>
                  <a:schemeClr val="tx2">
                    <a:lumMod val="60000"/>
                    <a:lumOff val="40000"/>
                  </a:schemeClr>
                </a:solidFill>
                <a:latin typeface="+mn-lt"/>
              </a:rPr>
              <a:t>Network Chair</a:t>
            </a:r>
          </a:p>
          <a:p>
            <a:pPr algn="ctr" eaLnBrk="1" hangingPunct="1">
              <a:buFont typeface="Arial" pitchFamily="34" charset="0"/>
              <a:buNone/>
            </a:pPr>
            <a:endParaRPr lang="en-GB" altLang="en-US" sz="1800" b="1" dirty="0">
              <a:solidFill>
                <a:schemeClr val="tx2">
                  <a:lumMod val="60000"/>
                  <a:lumOff val="40000"/>
                </a:schemeClr>
              </a:solidFill>
              <a:latin typeface="+mn-lt"/>
            </a:endParaRPr>
          </a:p>
          <a:p>
            <a:endParaRPr lang="en-GB" dirty="0"/>
          </a:p>
        </p:txBody>
      </p:sp>
    </p:spTree>
    <p:extLst>
      <p:ext uri="{BB962C8B-B14F-4D97-AF65-F5344CB8AC3E}">
        <p14:creationId xmlns:p14="http://schemas.microsoft.com/office/powerpoint/2010/main" val="230679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BE546D-F3B4-E64D-9E19-E94578BA2EE7}"/>
              </a:ext>
            </a:extLst>
          </p:cNvPr>
          <p:cNvSpPr txBox="1"/>
          <p:nvPr/>
        </p:nvSpPr>
        <p:spPr>
          <a:xfrm>
            <a:off x="467547" y="637953"/>
            <a:ext cx="6984775" cy="584775"/>
          </a:xfrm>
          <a:prstGeom prst="rect">
            <a:avLst/>
          </a:prstGeom>
          <a:noFill/>
        </p:spPr>
        <p:txBody>
          <a:bodyPr wrap="square" rtlCol="0">
            <a:spAutoFit/>
          </a:bodyPr>
          <a:lstStyle/>
          <a:p>
            <a:r>
              <a:rPr lang="en-US" sz="3200" dirty="0"/>
              <a:t>Welcome  </a:t>
            </a:r>
          </a:p>
        </p:txBody>
      </p:sp>
      <p:pic>
        <p:nvPicPr>
          <p:cNvPr id="4" name="Content Placeholder 3" descr="A green sign with a person walking&#10;&#10;Description automatically generated">
            <a:extLst>
              <a:ext uri="{FF2B5EF4-FFF2-40B4-BE49-F238E27FC236}">
                <a16:creationId xmlns:a16="http://schemas.microsoft.com/office/drawing/2014/main" id="{9FBD4892-32A3-80C2-324F-D153ECC8FE0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94154" y="1505568"/>
            <a:ext cx="1785598" cy="1130879"/>
          </a:xfrm>
        </p:spPr>
      </p:pic>
      <p:pic>
        <p:nvPicPr>
          <p:cNvPr id="6" name="Picture 5" descr="A red alarm clock in coffee beans&#10;&#10;Description automatically generated">
            <a:extLst>
              <a:ext uri="{FF2B5EF4-FFF2-40B4-BE49-F238E27FC236}">
                <a16:creationId xmlns:a16="http://schemas.microsoft.com/office/drawing/2014/main" id="{548B83BF-482A-341D-77FC-A15EDC35CA4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67744" y="2851456"/>
            <a:ext cx="1594667" cy="1019923"/>
          </a:xfrm>
          <a:prstGeom prst="rect">
            <a:avLst/>
          </a:prstGeom>
        </p:spPr>
      </p:pic>
      <p:pic>
        <p:nvPicPr>
          <p:cNvPr id="8" name="Picture 7" descr="Close-up of a microphone&#10;&#10;Description automatically generated">
            <a:extLst>
              <a:ext uri="{FF2B5EF4-FFF2-40B4-BE49-F238E27FC236}">
                <a16:creationId xmlns:a16="http://schemas.microsoft.com/office/drawing/2014/main" id="{23F133AA-5D0B-41AB-AD32-CC70982DC59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744050" y="2830452"/>
            <a:ext cx="1832788" cy="1031307"/>
          </a:xfrm>
          <a:prstGeom prst="rect">
            <a:avLst/>
          </a:prstGeom>
        </p:spPr>
      </p:pic>
      <p:pic>
        <p:nvPicPr>
          <p:cNvPr id="12" name="Picture 11" descr="A person in a suit with question marks above his head&#10;&#10;Description automatically generated">
            <a:extLst>
              <a:ext uri="{FF2B5EF4-FFF2-40B4-BE49-F238E27FC236}">
                <a16:creationId xmlns:a16="http://schemas.microsoft.com/office/drawing/2014/main" id="{8F433733-0471-6C4E-2BDD-554D01062ED4}"/>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938613" y="2840071"/>
            <a:ext cx="1741170" cy="1031308"/>
          </a:xfrm>
          <a:prstGeom prst="rect">
            <a:avLst/>
          </a:prstGeom>
        </p:spPr>
      </p:pic>
      <p:pic>
        <p:nvPicPr>
          <p:cNvPr id="18" name="Picture 17" descr="A few men shaking hands&#10;&#10;Description automatically generated">
            <a:extLst>
              <a:ext uri="{FF2B5EF4-FFF2-40B4-BE49-F238E27FC236}">
                <a16:creationId xmlns:a16="http://schemas.microsoft.com/office/drawing/2014/main" id="{0EAED6CF-8066-45F4-665B-730A0B12161D}"/>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5436096" y="4322944"/>
            <a:ext cx="2140741" cy="1307975"/>
          </a:xfrm>
          <a:prstGeom prst="rect">
            <a:avLst/>
          </a:prstGeom>
        </p:spPr>
      </p:pic>
      <p:pic>
        <p:nvPicPr>
          <p:cNvPr id="21" name="Picture 20" descr="A person in a green dress holding a black folder&#10;&#10;Description automatically generated">
            <a:extLst>
              <a:ext uri="{FF2B5EF4-FFF2-40B4-BE49-F238E27FC236}">
                <a16:creationId xmlns:a16="http://schemas.microsoft.com/office/drawing/2014/main" id="{E8F6143D-FAE0-1A3A-0E5B-9196AE203FCA}"/>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389564" y="4322944"/>
            <a:ext cx="2615952" cy="1307976"/>
          </a:xfrm>
          <a:prstGeom prst="rect">
            <a:avLst/>
          </a:prstGeom>
        </p:spPr>
      </p:pic>
      <p:pic>
        <p:nvPicPr>
          <p:cNvPr id="24" name="Picture 23" descr="A couple of doors with red signs&#10;&#10;Description automatically generated with medium confidence">
            <a:extLst>
              <a:ext uri="{FF2B5EF4-FFF2-40B4-BE49-F238E27FC236}">
                <a16:creationId xmlns:a16="http://schemas.microsoft.com/office/drawing/2014/main" id="{6935254A-DF42-8B3D-6B68-D397A29A1087}"/>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005516" y="1505568"/>
            <a:ext cx="1703272" cy="1130880"/>
          </a:xfrm>
          <a:prstGeom prst="rect">
            <a:avLst/>
          </a:prstGeom>
        </p:spPr>
      </p:pic>
    </p:spTree>
    <p:extLst>
      <p:ext uri="{BB962C8B-B14F-4D97-AF65-F5344CB8AC3E}">
        <p14:creationId xmlns:p14="http://schemas.microsoft.com/office/powerpoint/2010/main" val="1001056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Civica_Logo_Teal_RGB (1).jpeg" descr="Civica_Logo_Teal_RGB (1).jpeg"/>
          <p:cNvPicPr>
            <a:picLocks noChangeAspect="1"/>
          </p:cNvPicPr>
          <p:nvPr/>
        </p:nvPicPr>
        <p:blipFill>
          <a:blip r:embed="rId2"/>
          <a:stretch>
            <a:fillRect/>
          </a:stretch>
        </p:blipFill>
        <p:spPr>
          <a:xfrm>
            <a:off x="7355211" y="3152511"/>
            <a:ext cx="1799357" cy="806901"/>
          </a:xfrm>
          <a:prstGeom prst="rect">
            <a:avLst/>
          </a:prstGeom>
          <a:ln w="12700">
            <a:miter lim="400000"/>
          </a:ln>
        </p:spPr>
      </p:pic>
      <p:grpSp>
        <p:nvGrpSpPr>
          <p:cNvPr id="97" name="Title 1"/>
          <p:cNvGrpSpPr/>
          <p:nvPr/>
        </p:nvGrpSpPr>
        <p:grpSpPr>
          <a:xfrm>
            <a:off x="280369" y="1139427"/>
            <a:ext cx="8666666" cy="874649"/>
            <a:chOff x="0" y="0"/>
            <a:chExt cx="11555552" cy="1166196"/>
          </a:xfrm>
        </p:grpSpPr>
        <p:sp>
          <p:nvSpPr>
            <p:cNvPr id="95" name="Rectangle"/>
            <p:cNvSpPr/>
            <p:nvPr/>
          </p:nvSpPr>
          <p:spPr>
            <a:xfrm>
              <a:off x="-1" y="-1"/>
              <a:ext cx="11555554" cy="1166198"/>
            </a:xfrm>
            <a:prstGeom prst="rect">
              <a:avLst/>
            </a:prstGeom>
            <a:noFill/>
            <a:ln w="63500" cap="flat">
              <a:solidFill>
                <a:schemeClr val="accent1"/>
              </a:solidFill>
              <a:prstDash val="solid"/>
              <a:miter lim="400000"/>
            </a:ln>
            <a:effectLst/>
          </p:spPr>
          <p:txBody>
            <a:bodyPr wrap="square" lIns="34289" tIns="34289" rIns="34289" bIns="34289" numCol="1" anchor="ctr">
              <a:noAutofit/>
            </a:bodyPr>
            <a:lstStyle/>
            <a:p>
              <a:pPr algn="ctr" defTabSz="678941">
                <a:lnSpc>
                  <a:spcPct val="90000"/>
                </a:lnSpc>
                <a:defRPr sz="6500" b="1">
                  <a:solidFill>
                    <a:srgbClr val="005EB8"/>
                  </a:solidFill>
                  <a:latin typeface="+mn-lt"/>
                  <a:ea typeface="+mn-ea"/>
                  <a:cs typeface="+mn-cs"/>
                  <a:sym typeface="Helvetica"/>
                </a:defRPr>
              </a:pPr>
              <a:endParaRPr sz="4875"/>
            </a:p>
          </p:txBody>
        </p:sp>
        <p:sp>
          <p:nvSpPr>
            <p:cNvPr id="96" name="Thank you to our supporters"/>
            <p:cNvSpPr txBox="1"/>
            <p:nvPr/>
          </p:nvSpPr>
          <p:spPr>
            <a:xfrm>
              <a:off x="31749" y="31749"/>
              <a:ext cx="11492054" cy="11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normAutofit/>
            </a:bodyPr>
            <a:lstStyle>
              <a:lvl1pPr algn="ctr" defTabSz="905255">
                <a:lnSpc>
                  <a:spcPct val="90000"/>
                </a:lnSpc>
                <a:defRPr sz="6500" b="1">
                  <a:solidFill>
                    <a:srgbClr val="005EB8"/>
                  </a:solidFill>
                  <a:latin typeface="+mn-lt"/>
                  <a:ea typeface="+mn-ea"/>
                  <a:cs typeface="+mn-cs"/>
                  <a:sym typeface="Helvetica"/>
                </a:defRPr>
              </a:lvl1pPr>
            </a:lstStyle>
            <a:p>
              <a:r>
                <a:rPr sz="4875"/>
                <a:t>Thank you to our supporters</a:t>
              </a:r>
            </a:p>
          </p:txBody>
        </p:sp>
      </p:grpSp>
      <p:pic>
        <p:nvPicPr>
          <p:cNvPr id="98" name="Picture 5" descr="Picture 5"/>
          <p:cNvPicPr>
            <a:picLocks noChangeAspect="1"/>
          </p:cNvPicPr>
          <p:nvPr/>
        </p:nvPicPr>
        <p:blipFill>
          <a:blip r:embed="rId3"/>
          <a:stretch>
            <a:fillRect/>
          </a:stretch>
        </p:blipFill>
        <p:spPr>
          <a:xfrm>
            <a:off x="5663184" y="5111825"/>
            <a:ext cx="1289041" cy="436292"/>
          </a:xfrm>
          <a:prstGeom prst="rect">
            <a:avLst/>
          </a:prstGeom>
          <a:ln w="12700">
            <a:miter lim="400000"/>
          </a:ln>
        </p:spPr>
      </p:pic>
      <p:pic>
        <p:nvPicPr>
          <p:cNvPr id="99" name="Picture 10" descr="Picture 10"/>
          <p:cNvPicPr>
            <a:picLocks noChangeAspect="1"/>
          </p:cNvPicPr>
          <p:nvPr/>
        </p:nvPicPr>
        <p:blipFill>
          <a:blip r:embed="rId4"/>
          <a:stretch>
            <a:fillRect/>
          </a:stretch>
        </p:blipFill>
        <p:spPr>
          <a:xfrm>
            <a:off x="307793" y="5127875"/>
            <a:ext cx="1289041" cy="344163"/>
          </a:xfrm>
          <a:prstGeom prst="rect">
            <a:avLst/>
          </a:prstGeom>
          <a:ln w="12700">
            <a:miter lim="400000"/>
          </a:ln>
        </p:spPr>
      </p:pic>
      <p:pic>
        <p:nvPicPr>
          <p:cNvPr id="100" name="Picture 11" descr="Picture 11"/>
          <p:cNvPicPr>
            <a:picLocks noChangeAspect="1"/>
          </p:cNvPicPr>
          <p:nvPr/>
        </p:nvPicPr>
        <p:blipFill>
          <a:blip r:embed="rId5"/>
          <a:stretch>
            <a:fillRect/>
          </a:stretch>
        </p:blipFill>
        <p:spPr>
          <a:xfrm>
            <a:off x="340126" y="3306067"/>
            <a:ext cx="900857" cy="436292"/>
          </a:xfrm>
          <a:prstGeom prst="rect">
            <a:avLst/>
          </a:prstGeom>
          <a:ln w="12700">
            <a:miter lim="400000"/>
          </a:ln>
        </p:spPr>
      </p:pic>
      <p:pic>
        <p:nvPicPr>
          <p:cNvPr id="101" name="Picture 15" descr="Picture 15"/>
          <p:cNvPicPr>
            <a:picLocks noChangeAspect="1"/>
          </p:cNvPicPr>
          <p:nvPr/>
        </p:nvPicPr>
        <p:blipFill>
          <a:blip r:embed="rId6"/>
          <a:stretch>
            <a:fillRect/>
          </a:stretch>
        </p:blipFill>
        <p:spPr>
          <a:xfrm>
            <a:off x="320657" y="2099279"/>
            <a:ext cx="1221610" cy="1221610"/>
          </a:xfrm>
          <a:prstGeom prst="rect">
            <a:avLst/>
          </a:prstGeom>
          <a:ln w="12700">
            <a:miter lim="400000"/>
          </a:ln>
        </p:spPr>
      </p:pic>
      <p:pic>
        <p:nvPicPr>
          <p:cNvPr id="102" name="Picture 18" descr="Picture 18"/>
          <p:cNvPicPr>
            <a:picLocks noChangeAspect="1"/>
          </p:cNvPicPr>
          <p:nvPr/>
        </p:nvPicPr>
        <p:blipFill>
          <a:blip r:embed="rId7"/>
          <a:stretch>
            <a:fillRect/>
          </a:stretch>
        </p:blipFill>
        <p:spPr>
          <a:xfrm>
            <a:off x="1837557" y="2491845"/>
            <a:ext cx="2075974" cy="298878"/>
          </a:xfrm>
          <a:prstGeom prst="rect">
            <a:avLst/>
          </a:prstGeom>
          <a:ln w="12700">
            <a:miter lim="400000"/>
          </a:ln>
        </p:spPr>
      </p:pic>
      <p:pic>
        <p:nvPicPr>
          <p:cNvPr id="103" name="VAL_Logo_4c 13 JUL V2.jpeg" descr="VAL_Logo_4c 13 JUL V2.jpeg"/>
          <p:cNvPicPr>
            <a:picLocks noChangeAspect="1"/>
          </p:cNvPicPr>
          <p:nvPr/>
        </p:nvPicPr>
        <p:blipFill>
          <a:blip r:embed="rId8"/>
          <a:stretch>
            <a:fillRect/>
          </a:stretch>
        </p:blipFill>
        <p:spPr>
          <a:xfrm>
            <a:off x="4922111" y="4316702"/>
            <a:ext cx="1751339" cy="254493"/>
          </a:xfrm>
          <a:prstGeom prst="rect">
            <a:avLst/>
          </a:prstGeom>
          <a:ln w="12700">
            <a:miter lim="400000"/>
          </a:ln>
        </p:spPr>
      </p:pic>
      <p:pic>
        <p:nvPicPr>
          <p:cNvPr id="104" name="OH Medical logo.jpeg" descr="OH Medical logo.jpeg"/>
          <p:cNvPicPr>
            <a:picLocks noChangeAspect="1"/>
          </p:cNvPicPr>
          <p:nvPr/>
        </p:nvPicPr>
        <p:blipFill>
          <a:blip r:embed="rId9"/>
          <a:stretch>
            <a:fillRect/>
          </a:stretch>
        </p:blipFill>
        <p:spPr>
          <a:xfrm>
            <a:off x="4083113" y="3300671"/>
            <a:ext cx="768224" cy="606493"/>
          </a:xfrm>
          <a:prstGeom prst="rect">
            <a:avLst/>
          </a:prstGeom>
          <a:ln w="12700">
            <a:miter lim="400000"/>
          </a:ln>
        </p:spPr>
      </p:pic>
      <p:pic>
        <p:nvPicPr>
          <p:cNvPr id="105" name="MediWork - Horizontal Light Background.png" descr="MediWork - Horizontal Light Background.png"/>
          <p:cNvPicPr>
            <a:picLocks noChangeAspect="1"/>
          </p:cNvPicPr>
          <p:nvPr/>
        </p:nvPicPr>
        <p:blipFill>
          <a:blip r:embed="rId10"/>
          <a:stretch>
            <a:fillRect/>
          </a:stretch>
        </p:blipFill>
        <p:spPr>
          <a:xfrm>
            <a:off x="7243825" y="2408205"/>
            <a:ext cx="1700231" cy="472438"/>
          </a:xfrm>
          <a:prstGeom prst="rect">
            <a:avLst/>
          </a:prstGeom>
          <a:ln w="12700">
            <a:miter lim="400000"/>
          </a:ln>
        </p:spPr>
      </p:pic>
      <p:pic>
        <p:nvPicPr>
          <p:cNvPr id="106" name="DrD_MASTER_LOGO (1).jpg" descr="DrD_MASTER_LOGO (1).jpg"/>
          <p:cNvPicPr>
            <a:picLocks noChangeAspect="1"/>
          </p:cNvPicPr>
          <p:nvPr/>
        </p:nvPicPr>
        <p:blipFill>
          <a:blip r:embed="rId11"/>
          <a:stretch>
            <a:fillRect/>
          </a:stretch>
        </p:blipFill>
        <p:spPr>
          <a:xfrm>
            <a:off x="1900344" y="3426768"/>
            <a:ext cx="1494835" cy="326996"/>
          </a:xfrm>
          <a:prstGeom prst="rect">
            <a:avLst/>
          </a:prstGeom>
          <a:ln w="12700">
            <a:miter lim="400000"/>
          </a:ln>
        </p:spPr>
      </p:pic>
      <p:pic>
        <p:nvPicPr>
          <p:cNvPr id="107" name="HSIM Logo.jpg" descr="HSIM Logo.jpg"/>
          <p:cNvPicPr>
            <a:picLocks noChangeAspect="1"/>
          </p:cNvPicPr>
          <p:nvPr/>
        </p:nvPicPr>
        <p:blipFill>
          <a:blip r:embed="rId12"/>
          <a:stretch>
            <a:fillRect/>
          </a:stretch>
        </p:blipFill>
        <p:spPr>
          <a:xfrm>
            <a:off x="218257" y="4195699"/>
            <a:ext cx="1751339" cy="388529"/>
          </a:xfrm>
          <a:prstGeom prst="rect">
            <a:avLst/>
          </a:prstGeom>
          <a:ln w="12700">
            <a:miter lim="400000"/>
          </a:ln>
        </p:spPr>
      </p:pic>
      <p:pic>
        <p:nvPicPr>
          <p:cNvPr id="108" name="MARCH ON STRESS_RGB_logo.jpg" descr="MARCH ON STRESS_RGB_logo.jpg"/>
          <p:cNvPicPr>
            <a:picLocks noChangeAspect="1"/>
          </p:cNvPicPr>
          <p:nvPr/>
        </p:nvPicPr>
        <p:blipFill>
          <a:blip r:embed="rId13"/>
          <a:stretch>
            <a:fillRect/>
          </a:stretch>
        </p:blipFill>
        <p:spPr>
          <a:xfrm>
            <a:off x="7099764" y="4796809"/>
            <a:ext cx="1871615" cy="1104857"/>
          </a:xfrm>
          <a:prstGeom prst="rect">
            <a:avLst/>
          </a:prstGeom>
          <a:ln w="12700">
            <a:miter lim="400000"/>
          </a:ln>
        </p:spPr>
      </p:pic>
      <p:pic>
        <p:nvPicPr>
          <p:cNvPr id="109" name="Meddbase_MainLogo_RGB (1).jpg" descr="Meddbase_MainLogo_RGB (1).jpg"/>
          <p:cNvPicPr>
            <a:picLocks noChangeAspect="1"/>
          </p:cNvPicPr>
          <p:nvPr/>
        </p:nvPicPr>
        <p:blipFill>
          <a:blip r:embed="rId14"/>
          <a:stretch>
            <a:fillRect/>
          </a:stretch>
        </p:blipFill>
        <p:spPr>
          <a:xfrm>
            <a:off x="7142095" y="4292077"/>
            <a:ext cx="1834973" cy="421127"/>
          </a:xfrm>
          <a:prstGeom prst="rect">
            <a:avLst/>
          </a:prstGeom>
          <a:ln w="12700">
            <a:miter lim="400000"/>
          </a:ln>
        </p:spPr>
      </p:pic>
      <p:pic>
        <p:nvPicPr>
          <p:cNvPr id="110" name="OH STAFFING.jpg" descr="OH STAFFING.jpg"/>
          <p:cNvPicPr>
            <a:picLocks noChangeAspect="1"/>
          </p:cNvPicPr>
          <p:nvPr/>
        </p:nvPicPr>
        <p:blipFill>
          <a:blip r:embed="rId15"/>
          <a:stretch>
            <a:fillRect/>
          </a:stretch>
        </p:blipFill>
        <p:spPr>
          <a:xfrm>
            <a:off x="3319964" y="4706065"/>
            <a:ext cx="2262254" cy="1278494"/>
          </a:xfrm>
          <a:prstGeom prst="rect">
            <a:avLst/>
          </a:prstGeom>
          <a:ln w="12700">
            <a:miter lim="400000"/>
          </a:ln>
        </p:spPr>
      </p:pic>
      <p:pic>
        <p:nvPicPr>
          <p:cNvPr id="111" name="THOR.jpg" descr="THOR.jpg"/>
          <p:cNvPicPr>
            <a:picLocks noChangeAspect="1"/>
          </p:cNvPicPr>
          <p:nvPr/>
        </p:nvPicPr>
        <p:blipFill>
          <a:blip r:embed="rId16"/>
          <a:stretch>
            <a:fillRect/>
          </a:stretch>
        </p:blipFill>
        <p:spPr>
          <a:xfrm>
            <a:off x="5935495" y="2321054"/>
            <a:ext cx="1031810" cy="589161"/>
          </a:xfrm>
          <a:prstGeom prst="rect">
            <a:avLst/>
          </a:prstGeom>
          <a:ln w="12700">
            <a:miter lim="400000"/>
          </a:ln>
        </p:spPr>
      </p:pic>
      <p:pic>
        <p:nvPicPr>
          <p:cNvPr id="112" name="AMPLIVOX Logo JPG - Oval - Purple RGB (for everyone).jpg" descr="AMPLIVOX Logo JPG - Oval - Purple RGB (for everyone).jpg"/>
          <p:cNvPicPr>
            <a:picLocks noChangeAspect="1"/>
          </p:cNvPicPr>
          <p:nvPr/>
        </p:nvPicPr>
        <p:blipFill>
          <a:blip r:embed="rId17"/>
          <a:stretch>
            <a:fillRect/>
          </a:stretch>
        </p:blipFill>
        <p:spPr>
          <a:xfrm>
            <a:off x="1954085" y="5045991"/>
            <a:ext cx="1290467" cy="576241"/>
          </a:xfrm>
          <a:prstGeom prst="rect">
            <a:avLst/>
          </a:prstGeom>
          <a:ln w="12700">
            <a:miter lim="400000"/>
          </a:ln>
        </p:spPr>
      </p:pic>
      <p:pic>
        <p:nvPicPr>
          <p:cNvPr id="113" name="image001.jpg" descr="image001.jpg"/>
          <p:cNvPicPr>
            <a:picLocks noChangeAspect="1"/>
          </p:cNvPicPr>
          <p:nvPr/>
        </p:nvPicPr>
        <p:blipFill>
          <a:blip r:embed="rId18"/>
          <a:stretch>
            <a:fillRect/>
          </a:stretch>
        </p:blipFill>
        <p:spPr>
          <a:xfrm>
            <a:off x="5475439" y="3171561"/>
            <a:ext cx="1751339" cy="589161"/>
          </a:xfrm>
          <a:prstGeom prst="rect">
            <a:avLst/>
          </a:prstGeom>
          <a:ln w="12700">
            <a:miter lim="400000"/>
          </a:ln>
        </p:spPr>
      </p:pic>
      <p:pic>
        <p:nvPicPr>
          <p:cNvPr id="114" name="logo full health.png" descr="logo full health.png"/>
          <p:cNvPicPr>
            <a:picLocks noChangeAspect="1"/>
          </p:cNvPicPr>
          <p:nvPr/>
        </p:nvPicPr>
        <p:blipFill>
          <a:blip r:embed="rId19"/>
          <a:stretch>
            <a:fillRect/>
          </a:stretch>
        </p:blipFill>
        <p:spPr>
          <a:xfrm>
            <a:off x="4181116" y="2406383"/>
            <a:ext cx="1437247" cy="431175"/>
          </a:xfrm>
          <a:prstGeom prst="rect">
            <a:avLst/>
          </a:prstGeom>
          <a:ln w="12700">
            <a:miter lim="400000"/>
          </a:ln>
        </p:spPr>
      </p:pic>
      <p:pic>
        <p:nvPicPr>
          <p:cNvPr id="115" name="VIVUP_STRAPLINE_RGB.jpeg" descr="VIVUP_STRAPLINE_RGB.jpeg"/>
          <p:cNvPicPr>
            <a:picLocks noChangeAspect="1"/>
          </p:cNvPicPr>
          <p:nvPr/>
        </p:nvPicPr>
        <p:blipFill>
          <a:blip r:embed="rId20"/>
          <a:stretch>
            <a:fillRect/>
          </a:stretch>
        </p:blipFill>
        <p:spPr>
          <a:xfrm>
            <a:off x="2413300" y="4073250"/>
            <a:ext cx="2063846" cy="72234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F0DF-A3D7-BB01-DEEB-87285728ED27}"/>
              </a:ext>
            </a:extLst>
          </p:cNvPr>
          <p:cNvSpPr>
            <a:spLocks noGrp="1"/>
          </p:cNvSpPr>
          <p:nvPr>
            <p:ph type="title"/>
          </p:nvPr>
        </p:nvSpPr>
        <p:spPr>
          <a:xfrm>
            <a:off x="179512" y="160335"/>
            <a:ext cx="8229600" cy="1143000"/>
          </a:xfrm>
        </p:spPr>
        <p:txBody>
          <a:bodyPr>
            <a:normAutofit fontScale="90000"/>
          </a:bodyPr>
          <a:lstStyle/>
          <a:p>
            <a:pPr algn="l"/>
            <a:r>
              <a:rPr lang="en-GB" dirty="0"/>
              <a:t>A year on…….. </a:t>
            </a:r>
            <a:br>
              <a:rPr lang="en-GB" dirty="0"/>
            </a:br>
            <a:r>
              <a:rPr lang="en-GB" sz="3100" dirty="0"/>
              <a:t>Highlights of work undertaken</a:t>
            </a:r>
          </a:p>
        </p:txBody>
      </p:sp>
      <p:sp>
        <p:nvSpPr>
          <p:cNvPr id="3" name="Content Placeholder 2">
            <a:extLst>
              <a:ext uri="{FF2B5EF4-FFF2-40B4-BE49-F238E27FC236}">
                <a16:creationId xmlns:a16="http://schemas.microsoft.com/office/drawing/2014/main" id="{F48F0E1C-4A40-CDCB-8ABA-72E8D98C3AA4}"/>
              </a:ext>
            </a:extLst>
          </p:cNvPr>
          <p:cNvSpPr>
            <a:spLocks noGrp="1"/>
          </p:cNvSpPr>
          <p:nvPr>
            <p:ph sz="half" idx="1"/>
          </p:nvPr>
        </p:nvSpPr>
        <p:spPr/>
        <p:txBody>
          <a:bodyPr>
            <a:normAutofit fontScale="85000" lnSpcReduction="10000"/>
          </a:bodyPr>
          <a:lstStyle/>
          <a:p>
            <a:pPr marL="457200" indent="-457200">
              <a:buFont typeface="Arial" panose="020B0604020202020204" pitchFamily="34" charset="0"/>
              <a:buChar char="•"/>
            </a:pPr>
            <a:r>
              <a:rPr lang="en-GB" dirty="0"/>
              <a:t>Measles</a:t>
            </a:r>
          </a:p>
          <a:p>
            <a:pPr marL="457200" indent="-457200">
              <a:buFont typeface="Arial" panose="020B0604020202020204" pitchFamily="34" charset="0"/>
              <a:buChar char="•"/>
            </a:pPr>
            <a:r>
              <a:rPr lang="en-GB" dirty="0"/>
              <a:t>Pertussis </a:t>
            </a:r>
          </a:p>
          <a:p>
            <a:pPr marL="457200" indent="-457200">
              <a:buFont typeface="Arial" panose="020B0604020202020204" pitchFamily="34" charset="0"/>
              <a:buChar char="•"/>
            </a:pPr>
            <a:r>
              <a:rPr lang="en-GB" dirty="0"/>
              <a:t>Good practice guide</a:t>
            </a:r>
          </a:p>
          <a:p>
            <a:pPr marL="857250" lvl="1" indent="-457200">
              <a:buFont typeface="Wingdings" panose="05000000000000000000" pitchFamily="2" charset="2"/>
              <a:buChar char="Ø"/>
            </a:pPr>
            <a:r>
              <a:rPr lang="en-GB" dirty="0"/>
              <a:t>Health surveillance documents commenced </a:t>
            </a:r>
          </a:p>
          <a:p>
            <a:pPr marL="457200" indent="-457200">
              <a:buFont typeface="Arial" panose="020B0604020202020204" pitchFamily="34" charset="0"/>
              <a:buChar char="•"/>
            </a:pPr>
            <a:r>
              <a:rPr lang="en-GB" dirty="0"/>
              <a:t>Consultation response </a:t>
            </a:r>
          </a:p>
          <a:p>
            <a:pPr marL="857250" lvl="1" indent="-457200">
              <a:buFont typeface="Wingdings" panose="05000000000000000000" pitchFamily="2" charset="2"/>
              <a:buChar char="Ø"/>
            </a:pPr>
            <a:r>
              <a:rPr lang="en-GB" dirty="0"/>
              <a:t>Working better</a:t>
            </a:r>
          </a:p>
          <a:p>
            <a:pPr marL="857250" lvl="1" indent="-457200">
              <a:buFont typeface="Wingdings" panose="05000000000000000000" pitchFamily="2" charset="2"/>
              <a:buChar char="Ø"/>
            </a:pPr>
            <a:r>
              <a:rPr lang="en-GB" dirty="0"/>
              <a:t>Fit note</a:t>
            </a:r>
          </a:p>
          <a:p>
            <a:pPr marL="457200" indent="-457200">
              <a:buFont typeface="Arial" panose="020B0604020202020204" pitchFamily="34" charset="0"/>
              <a:buChar char="•"/>
            </a:pPr>
            <a:r>
              <a:rPr lang="en-GB" dirty="0"/>
              <a:t>G2 user group discussions</a:t>
            </a:r>
          </a:p>
          <a:p>
            <a:pPr marL="457200" indent="-457200">
              <a:buFont typeface="Arial" panose="020B0604020202020204" pitchFamily="34" charset="0"/>
              <a:buChar char="•"/>
            </a:pPr>
            <a:r>
              <a:rPr lang="en-GB" dirty="0"/>
              <a:t>HSE – Entonox guidance </a:t>
            </a:r>
          </a:p>
          <a:p>
            <a:pPr marL="457200" indent="-457200">
              <a:buFont typeface="Arial" panose="020B0604020202020204" pitchFamily="34" charset="0"/>
              <a:buChar char="•"/>
            </a:pPr>
            <a:r>
              <a:rPr lang="en-GB" dirty="0"/>
              <a:t>National School – apprenticeship discussions</a:t>
            </a:r>
          </a:p>
        </p:txBody>
      </p:sp>
      <p:sp>
        <p:nvSpPr>
          <p:cNvPr id="4" name="Content Placeholder 3">
            <a:extLst>
              <a:ext uri="{FF2B5EF4-FFF2-40B4-BE49-F238E27FC236}">
                <a16:creationId xmlns:a16="http://schemas.microsoft.com/office/drawing/2014/main" id="{06734F53-380D-68D9-3253-14542947237E}"/>
              </a:ext>
            </a:extLst>
          </p:cNvPr>
          <p:cNvSpPr>
            <a:spLocks noGrp="1"/>
          </p:cNvSpPr>
          <p:nvPr>
            <p:ph sz="half" idx="2"/>
          </p:nvPr>
        </p:nvSpPr>
        <p:spPr/>
        <p:txBody>
          <a:bodyPr>
            <a:normAutofit fontScale="85000" lnSpcReduction="10000"/>
          </a:bodyPr>
          <a:lstStyle/>
          <a:p>
            <a:pPr marL="457200" indent="-457200">
              <a:buFont typeface="Arial" panose="020B0604020202020204" pitchFamily="34" charset="0"/>
              <a:buChar char="•"/>
            </a:pPr>
            <a:r>
              <a:rPr lang="en-GB" dirty="0"/>
              <a:t>NHS employers – exploring pressures of peak demand </a:t>
            </a:r>
          </a:p>
          <a:p>
            <a:pPr marL="457200" indent="-457200">
              <a:buFont typeface="Arial" panose="020B0604020202020204" pitchFamily="34" charset="0"/>
              <a:buChar char="•"/>
            </a:pPr>
            <a:r>
              <a:rPr lang="en-GB" dirty="0"/>
              <a:t>NMC – OH verification  </a:t>
            </a:r>
          </a:p>
          <a:p>
            <a:pPr marL="457200" indent="-457200">
              <a:buFont typeface="Arial" panose="020B0604020202020204" pitchFamily="34" charset="0"/>
              <a:buChar char="•"/>
            </a:pPr>
            <a:r>
              <a:rPr lang="en-GB" dirty="0"/>
              <a:t>SEQOHS – new standards review </a:t>
            </a:r>
          </a:p>
          <a:p>
            <a:pPr marL="457200" indent="-457200">
              <a:buFont typeface="Arial" panose="020B0604020202020204" pitchFamily="34" charset="0"/>
              <a:buChar char="•"/>
            </a:pPr>
            <a:r>
              <a:rPr lang="en-GB" dirty="0"/>
              <a:t>NHSE Growing OHWB – continues to make strides / local outputs </a:t>
            </a:r>
          </a:p>
          <a:p>
            <a:pPr marL="457200" indent="-457200">
              <a:buFont typeface="Arial" panose="020B0604020202020204" pitchFamily="34" charset="0"/>
              <a:buChar char="•"/>
            </a:pPr>
            <a:r>
              <a:rPr lang="en-GB" dirty="0"/>
              <a:t>Network developed ‘NHS OHPRAS’  </a:t>
            </a:r>
          </a:p>
        </p:txBody>
      </p:sp>
    </p:spTree>
    <p:extLst>
      <p:ext uri="{BB962C8B-B14F-4D97-AF65-F5344CB8AC3E}">
        <p14:creationId xmlns:p14="http://schemas.microsoft.com/office/powerpoint/2010/main" val="323957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C979-C89C-0363-C27A-51E6D8C2D9F0}"/>
              </a:ext>
            </a:extLst>
          </p:cNvPr>
          <p:cNvSpPr>
            <a:spLocks noGrp="1"/>
          </p:cNvSpPr>
          <p:nvPr>
            <p:ph type="title"/>
          </p:nvPr>
        </p:nvSpPr>
        <p:spPr>
          <a:xfrm>
            <a:off x="381000" y="260648"/>
            <a:ext cx="6423248" cy="1287016"/>
          </a:xfrm>
        </p:spPr>
        <p:txBody>
          <a:bodyPr>
            <a:normAutofit fontScale="90000"/>
          </a:bodyPr>
          <a:lstStyle/>
          <a:p>
            <a:br>
              <a:rPr lang="en-GB" dirty="0"/>
            </a:br>
            <a:r>
              <a:rPr lang="en-GB" dirty="0"/>
              <a:t>Congratulations to our NHS OHPRAS Winners! </a:t>
            </a:r>
            <a:br>
              <a:rPr lang="en-GB" dirty="0"/>
            </a:br>
            <a:endParaRPr lang="en-GB" dirty="0"/>
          </a:p>
        </p:txBody>
      </p:sp>
      <p:pic>
        <p:nvPicPr>
          <p:cNvPr id="5" name="Content Placeholder 4">
            <a:extLst>
              <a:ext uri="{FF2B5EF4-FFF2-40B4-BE49-F238E27FC236}">
                <a16:creationId xmlns:a16="http://schemas.microsoft.com/office/drawing/2014/main" id="{39F03B4C-3DCB-3D3A-0274-44386845BED9}"/>
              </a:ext>
            </a:extLst>
          </p:cNvPr>
          <p:cNvPicPr>
            <a:picLocks noGrp="1" noChangeAspect="1"/>
          </p:cNvPicPr>
          <p:nvPr>
            <p:ph sz="half" idx="1"/>
          </p:nvPr>
        </p:nvPicPr>
        <p:blipFill>
          <a:blip r:embed="rId2"/>
          <a:stretch>
            <a:fillRect/>
          </a:stretch>
        </p:blipFill>
        <p:spPr>
          <a:xfrm>
            <a:off x="457200" y="2514281"/>
            <a:ext cx="4038600" cy="2697801"/>
          </a:xfrm>
          <a:prstGeom prst="rect">
            <a:avLst/>
          </a:prstGeom>
        </p:spPr>
      </p:pic>
      <p:pic>
        <p:nvPicPr>
          <p:cNvPr id="6" name="Content Placeholder 5">
            <a:extLst>
              <a:ext uri="{FF2B5EF4-FFF2-40B4-BE49-F238E27FC236}">
                <a16:creationId xmlns:a16="http://schemas.microsoft.com/office/drawing/2014/main" id="{F279CE8D-B485-0B0B-FED9-44875330498D}"/>
              </a:ext>
            </a:extLst>
          </p:cNvPr>
          <p:cNvPicPr>
            <a:picLocks noGrp="1" noChangeAspect="1"/>
          </p:cNvPicPr>
          <p:nvPr>
            <p:ph sz="half" idx="2"/>
          </p:nvPr>
        </p:nvPicPr>
        <p:blipFill>
          <a:blip r:embed="rId3"/>
          <a:stretch>
            <a:fillRect/>
          </a:stretch>
        </p:blipFill>
        <p:spPr>
          <a:xfrm>
            <a:off x="4648200" y="2518328"/>
            <a:ext cx="4038600" cy="2689707"/>
          </a:xfrm>
          <a:prstGeom prst="rect">
            <a:avLst/>
          </a:prstGeom>
        </p:spPr>
      </p:pic>
    </p:spTree>
    <p:extLst>
      <p:ext uri="{BB962C8B-B14F-4D97-AF65-F5344CB8AC3E}">
        <p14:creationId xmlns:p14="http://schemas.microsoft.com/office/powerpoint/2010/main" val="99533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C979-C89C-0363-C27A-51E6D8C2D9F0}"/>
              </a:ext>
            </a:extLst>
          </p:cNvPr>
          <p:cNvSpPr>
            <a:spLocks noGrp="1"/>
          </p:cNvSpPr>
          <p:nvPr>
            <p:ph type="title"/>
          </p:nvPr>
        </p:nvSpPr>
        <p:spPr>
          <a:xfrm>
            <a:off x="381000" y="260648"/>
            <a:ext cx="6423248" cy="1287016"/>
          </a:xfrm>
        </p:spPr>
        <p:txBody>
          <a:bodyPr>
            <a:normAutofit fontScale="90000"/>
          </a:bodyPr>
          <a:lstStyle/>
          <a:p>
            <a:br>
              <a:rPr lang="en-GB" dirty="0"/>
            </a:br>
            <a:r>
              <a:rPr lang="en-GB" dirty="0"/>
              <a:t>Congratulations to our NHS OHPRAS Winners! </a:t>
            </a:r>
            <a:br>
              <a:rPr lang="en-GB" dirty="0"/>
            </a:br>
            <a:endParaRPr lang="en-GB" dirty="0"/>
          </a:p>
        </p:txBody>
      </p:sp>
      <p:pic>
        <p:nvPicPr>
          <p:cNvPr id="5" name="Content Placeholder 4">
            <a:extLst>
              <a:ext uri="{FF2B5EF4-FFF2-40B4-BE49-F238E27FC236}">
                <a16:creationId xmlns:a16="http://schemas.microsoft.com/office/drawing/2014/main" id="{FAC6AC41-FDC7-AC2D-A3A0-467D36D6EBB9}"/>
              </a:ext>
            </a:extLst>
          </p:cNvPr>
          <p:cNvPicPr>
            <a:picLocks noGrp="1" noChangeAspect="1"/>
          </p:cNvPicPr>
          <p:nvPr>
            <p:ph sz="half" idx="1"/>
          </p:nvPr>
        </p:nvPicPr>
        <p:blipFill>
          <a:blip r:embed="rId2"/>
          <a:stretch>
            <a:fillRect/>
          </a:stretch>
        </p:blipFill>
        <p:spPr>
          <a:xfrm>
            <a:off x="457200" y="2518328"/>
            <a:ext cx="4038600" cy="2689707"/>
          </a:xfrm>
          <a:prstGeom prst="rect">
            <a:avLst/>
          </a:prstGeom>
        </p:spPr>
      </p:pic>
      <p:pic>
        <p:nvPicPr>
          <p:cNvPr id="6" name="Content Placeholder 5">
            <a:extLst>
              <a:ext uri="{FF2B5EF4-FFF2-40B4-BE49-F238E27FC236}">
                <a16:creationId xmlns:a16="http://schemas.microsoft.com/office/drawing/2014/main" id="{E909132C-547D-A809-30F5-C8C6CD93CBF3}"/>
              </a:ext>
            </a:extLst>
          </p:cNvPr>
          <p:cNvPicPr>
            <a:picLocks noGrp="1" noChangeAspect="1"/>
          </p:cNvPicPr>
          <p:nvPr>
            <p:ph sz="half" idx="2"/>
          </p:nvPr>
        </p:nvPicPr>
        <p:blipFill>
          <a:blip r:embed="rId3"/>
          <a:stretch>
            <a:fillRect/>
          </a:stretch>
        </p:blipFill>
        <p:spPr>
          <a:xfrm>
            <a:off x="4648200" y="2518328"/>
            <a:ext cx="4038600" cy="2689707"/>
          </a:xfrm>
          <a:prstGeom prst="rect">
            <a:avLst/>
          </a:prstGeom>
        </p:spPr>
      </p:pic>
    </p:spTree>
    <p:extLst>
      <p:ext uri="{BB962C8B-B14F-4D97-AF65-F5344CB8AC3E}">
        <p14:creationId xmlns:p14="http://schemas.microsoft.com/office/powerpoint/2010/main" val="2149375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4438</TotalTime>
  <Words>249</Words>
  <Application>Microsoft Macintosh PowerPoint</Application>
  <PresentationFormat>On-screen Show (4:3)</PresentationFormat>
  <Paragraphs>33</Paragraphs>
  <Slides>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Wingdings</vt:lpstr>
      <vt:lpstr>Office Theme</vt:lpstr>
      <vt:lpstr>NHS Health at Work Network ‘Celebrate, Share, Inspire’</vt:lpstr>
      <vt:lpstr>PowerPoint Presentation</vt:lpstr>
      <vt:lpstr>PowerPoint Presentation</vt:lpstr>
      <vt:lpstr>A year on……..  Highlights of work undertaken</vt:lpstr>
      <vt:lpstr> Congratulations to our NHS OHPRAS Winners!  </vt:lpstr>
      <vt:lpstr> Congratulations to our NHS OHPRAS Winners!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Valued Acer Customer</dc:creator>
  <cp:lastModifiedBy>Andrew Gilbey</cp:lastModifiedBy>
  <cp:revision>26</cp:revision>
  <dcterms:created xsi:type="dcterms:W3CDTF">2013-12-05T10:03:59Z</dcterms:created>
  <dcterms:modified xsi:type="dcterms:W3CDTF">2024-09-12T07:05:03Z</dcterms:modified>
</cp:coreProperties>
</file>